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CC346-82F8-4C7D-87D8-164B8E954848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2D2C2-B2FD-4AF7-9CBC-D2EE43089F3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459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86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237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0874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2C2D5F-EA7C-6946-8E8C-7B84A7CC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2A2319-CD13-BE4D-9C63-5A9EBFDCEC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2024-06-18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540BA4-CF98-2846-8D40-8EA647BC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C55E1E5B-E1F9-C645-91AF-7753BF8D8E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16000" y="1483200"/>
            <a:ext cx="10079565" cy="4816000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14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2C2D5F-EA7C-6946-8E8C-7B84A7CC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2A2319-CD13-BE4D-9C63-5A9EBFDCEC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2024-06-18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540BA4-CF98-2846-8D40-8EA647BC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C55E1E5B-E1F9-C645-91AF-7753BF8D8E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16000" y="1483200"/>
            <a:ext cx="10079565" cy="4816000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3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2C2D5F-EA7C-6946-8E8C-7B84A7CC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2A2319-CD13-BE4D-9C63-5A9EBFDCEC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2024-06-18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540BA4-CF98-2846-8D40-8EA647BC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C55E1E5B-E1F9-C645-91AF-7753BF8D8E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16000" y="1483200"/>
            <a:ext cx="10079565" cy="4816000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72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2C2D5F-EA7C-6946-8E8C-7B84A7CC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2A2319-CD13-BE4D-9C63-5A9EBFDCEC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B2CF90B-63BC-6544-9FB4-A72410329261}" type="datetime1">
              <a:rPr lang="sv-SE" smtClean="0"/>
              <a:t>2024-06-18</a:t>
            </a:fld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540BA4-CF98-2846-8D40-8EA647BC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348D-F2D3-AB47-AE2A-1D59B1E58D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C55E1E5B-E1F9-C645-91AF-7753BF8D8E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16000" y="1483200"/>
            <a:ext cx="10079565" cy="4816000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47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290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810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69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972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30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166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96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06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8299C-9D6E-4451-A036-F436FF0EA2E0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71F2-5112-49C7-832C-263B7AF304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889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person, wall, indoor, clothing&#10;&#10;Description automatically generated">
            <a:extLst>
              <a:ext uri="{FF2B5EF4-FFF2-40B4-BE49-F238E27FC236}">
                <a16:creationId xmlns:a16="http://schemas.microsoft.com/office/drawing/2014/main" id="{7F6A6609-B151-CB5D-AA84-239D3570F7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6562" y="1707092"/>
            <a:ext cx="3223684" cy="3443817"/>
          </a:xfrm>
          <a:prstGeom prst="rect">
            <a:avLst/>
          </a:prstGeom>
        </p:spPr>
      </p:pic>
      <p:pic>
        <p:nvPicPr>
          <p:cNvPr id="1032" name="Picture 8" descr="Gunnar Karlsson, professor vid Skolan för elektro- och systemteknik på KTH. Foto: Peter Larsson.">
            <a:extLst>
              <a:ext uri="{FF2B5EF4-FFF2-40B4-BE49-F238E27FC236}">
                <a16:creationId xmlns:a16="http://schemas.microsoft.com/office/drawing/2014/main" id="{F21B37BC-0097-4230-44DA-3126CA025A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51262" y="1707092"/>
            <a:ext cx="3223684" cy="344381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rofile picture of Johan Blaus">
            <a:extLst>
              <a:ext uri="{FF2B5EF4-FFF2-40B4-BE49-F238E27FC236}">
                <a16:creationId xmlns:a16="http://schemas.microsoft.com/office/drawing/2014/main" id="{24F7DBAE-30B9-67BA-C9D4-2FBE64765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080" y="1707092"/>
            <a:ext cx="3443817" cy="344381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43A81C-5C59-2C48-D852-F5335A261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951" y="335669"/>
            <a:ext cx="10070476" cy="898499"/>
          </a:xfrm>
        </p:spPr>
        <p:txBody>
          <a:bodyPr anchor="ctr">
            <a:normAutofit/>
          </a:bodyPr>
          <a:lstStyle/>
          <a:p>
            <a:r>
              <a:rPr lang="sv-SE" dirty="0"/>
              <a:t>Försök vid </a:t>
            </a:r>
            <a:r>
              <a:rPr lang="sv-SE" dirty="0" err="1"/>
              <a:t>Nitus</a:t>
            </a:r>
            <a:r>
              <a:rPr lang="sv-SE" dirty="0"/>
              <a:t> lärcentra 2024-2025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8E559-AD62-D115-A903-1E18E59B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4367" y="6599360"/>
            <a:ext cx="2743200" cy="156632"/>
          </a:xfrm>
        </p:spPr>
        <p:txBody>
          <a:bodyPr wrap="none" anchor="ctr">
            <a:normAutofit fontScale="40000" lnSpcReduction="20000"/>
          </a:bodyPr>
          <a:lstStyle/>
          <a:p>
            <a:pPr>
              <a:spcAft>
                <a:spcPts val="800"/>
              </a:spcAft>
            </a:pPr>
            <a:fld id="{7422A9A3-8636-4A04-BD48-3153280FB086}" type="slidenum">
              <a:rPr lang="sv-SE" smtClean="0"/>
              <a:pPr>
                <a:spcAft>
                  <a:spcPts val="800"/>
                </a:spcAft>
              </a:pPr>
              <a:t>1</a:t>
            </a:fld>
            <a:endParaRPr lang="sv-S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DD7E6F-1341-DD16-4236-3D4B907DB511}"/>
              </a:ext>
            </a:extLst>
          </p:cNvPr>
          <p:cNvSpPr txBox="1"/>
          <p:nvPr/>
        </p:nvSpPr>
        <p:spPr>
          <a:xfrm>
            <a:off x="1413951" y="5150909"/>
            <a:ext cx="2690796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133" dirty="0"/>
              <a:t>Ni</a:t>
            </a:r>
            <a:r>
              <a:rPr lang="sv-SE" sz="2133" dirty="0" err="1"/>
              <a:t>cole</a:t>
            </a:r>
            <a:r>
              <a:rPr lang="en-SE" sz="2133" dirty="0"/>
              <a:t> Kringos, </a:t>
            </a:r>
            <a:r>
              <a:rPr lang="sv-SE" sz="2133" dirty="0"/>
              <a:t>p</a:t>
            </a:r>
            <a:r>
              <a:rPr lang="en-SE" sz="2133" dirty="0"/>
              <a:t>rof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DB2A16-707E-85DE-4A14-2347531EC3A0}"/>
              </a:ext>
            </a:extLst>
          </p:cNvPr>
          <p:cNvSpPr txBox="1"/>
          <p:nvPr/>
        </p:nvSpPr>
        <p:spPr>
          <a:xfrm>
            <a:off x="4482137" y="5164713"/>
            <a:ext cx="3443817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133" dirty="0"/>
              <a:t>Gunnar Karlsson, </a:t>
            </a:r>
            <a:r>
              <a:rPr lang="sv-SE" sz="2133" dirty="0"/>
              <a:t>p</a:t>
            </a:r>
            <a:r>
              <a:rPr lang="en-SE" sz="2133" dirty="0"/>
              <a:t>rof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E33665-B870-56C0-8FE4-37CAE81F41BD}"/>
              </a:ext>
            </a:extLst>
          </p:cNvPr>
          <p:cNvSpPr txBox="1"/>
          <p:nvPr/>
        </p:nvSpPr>
        <p:spPr>
          <a:xfrm>
            <a:off x="7644740" y="5198025"/>
            <a:ext cx="3335017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2133" dirty="0"/>
              <a:t>Johan Blaus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35417A-D5F3-1889-7B66-499F84856515}"/>
              </a:ext>
            </a:extLst>
          </p:cNvPr>
          <p:cNvSpPr txBox="1"/>
          <p:nvPr/>
        </p:nvSpPr>
        <p:spPr>
          <a:xfrm>
            <a:off x="1013222" y="5845949"/>
            <a:ext cx="351070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133" i="1" dirty="0"/>
              <a:t>Priu, Breddad rekrytering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911E1B-C168-82B6-483A-F0712AA6A64E}"/>
              </a:ext>
            </a:extLst>
          </p:cNvPr>
          <p:cNvSpPr txBox="1"/>
          <p:nvPr/>
        </p:nvSpPr>
        <p:spPr>
          <a:xfrm>
            <a:off x="7668079" y="5875135"/>
            <a:ext cx="351070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2133" i="1" dirty="0"/>
              <a:t>KTH Samverkan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24344F-05D0-DF84-3DF2-FEE019A55B1D}"/>
              </a:ext>
            </a:extLst>
          </p:cNvPr>
          <p:cNvSpPr txBox="1"/>
          <p:nvPr/>
        </p:nvSpPr>
        <p:spPr>
          <a:xfrm>
            <a:off x="4351262" y="5822971"/>
            <a:ext cx="351070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2133" i="1" dirty="0"/>
              <a:t>KTH fakultetsrådet</a:t>
            </a:r>
          </a:p>
        </p:txBody>
      </p:sp>
    </p:spTree>
    <p:extLst>
      <p:ext uri="{BB962C8B-B14F-4D97-AF65-F5344CB8AC3E}">
        <p14:creationId xmlns:p14="http://schemas.microsoft.com/office/powerpoint/2010/main" val="48086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A81C-5C59-2C48-D852-F5335A26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Försök vid </a:t>
            </a:r>
            <a:r>
              <a:rPr lang="sv-SE" dirty="0" err="1"/>
              <a:t>Nitus</a:t>
            </a:r>
            <a:r>
              <a:rPr lang="sv-SE" dirty="0"/>
              <a:t> lärcentra 2024-2025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8E559-AD62-D115-A903-1E18E59B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A9A3-8636-4A04-BD48-3153280FB08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8C3E9D-1226-4AAB-CC70-9DBC03C0CA21}"/>
              </a:ext>
            </a:extLst>
          </p:cNvPr>
          <p:cNvSpPr/>
          <p:nvPr/>
        </p:nvSpPr>
        <p:spPr>
          <a:xfrm>
            <a:off x="1413951" y="1683658"/>
            <a:ext cx="2301707" cy="26270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2400" dirty="0">
                <a:solidFill>
                  <a:schemeClr val="tx1"/>
                </a:solidFill>
              </a:rPr>
              <a:t>Lokal infra för </a:t>
            </a:r>
            <a:r>
              <a:rPr lang="sv-SE" sz="2400" dirty="0">
                <a:solidFill>
                  <a:schemeClr val="tx1"/>
                </a:solidFill>
              </a:rPr>
              <a:t>laborationer i</a:t>
            </a:r>
            <a:r>
              <a:rPr lang="en-SE" sz="2400" dirty="0">
                <a:solidFill>
                  <a:schemeClr val="tx1"/>
                </a:solidFill>
              </a:rPr>
              <a:t> digital</a:t>
            </a:r>
            <a:r>
              <a:rPr lang="sv-SE" sz="2400" dirty="0">
                <a:solidFill>
                  <a:schemeClr val="tx1"/>
                </a:solidFill>
              </a:rPr>
              <a:t>a</a:t>
            </a:r>
            <a:r>
              <a:rPr lang="en-SE" sz="2400" dirty="0">
                <a:solidFill>
                  <a:schemeClr val="tx1"/>
                </a:solidFill>
              </a:rPr>
              <a:t> kurser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CBD7C-E549-F2D7-ED9F-824603ABA06F}"/>
              </a:ext>
            </a:extLst>
          </p:cNvPr>
          <p:cNvSpPr/>
          <p:nvPr/>
        </p:nvSpPr>
        <p:spPr>
          <a:xfrm>
            <a:off x="4779060" y="3838780"/>
            <a:ext cx="2301707" cy="26270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2400" dirty="0">
                <a:solidFill>
                  <a:schemeClr val="tx1"/>
                </a:solidFill>
              </a:rPr>
              <a:t>Tekniskt basår för lokal</a:t>
            </a:r>
            <a:r>
              <a:rPr lang="sv-SE" sz="2400" dirty="0">
                <a:solidFill>
                  <a:schemeClr val="tx1"/>
                </a:solidFill>
              </a:rPr>
              <a:t>t</a:t>
            </a:r>
            <a:r>
              <a:rPr lang="en-SE" sz="2400" dirty="0">
                <a:solidFill>
                  <a:schemeClr val="tx1"/>
                </a:solidFill>
              </a:rPr>
              <a:t> tekniklyft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BD9888-490D-A434-365F-89CA7F96BD74}"/>
              </a:ext>
            </a:extLst>
          </p:cNvPr>
          <p:cNvSpPr/>
          <p:nvPr/>
        </p:nvSpPr>
        <p:spPr>
          <a:xfrm>
            <a:off x="8360225" y="1658258"/>
            <a:ext cx="2301707" cy="26270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S</a:t>
            </a:r>
            <a:r>
              <a:rPr lang="en-SE" sz="2400" dirty="0">
                <a:solidFill>
                  <a:schemeClr val="tx1"/>
                </a:solidFill>
              </a:rPr>
              <a:t>amla studerande från olika lärcentra</a:t>
            </a:r>
            <a:r>
              <a:rPr lang="sv-SE" sz="2400" dirty="0">
                <a:solidFill>
                  <a:schemeClr val="tx1"/>
                </a:solidFill>
              </a:rPr>
              <a:t> i en kurs</a:t>
            </a:r>
            <a:endParaRPr lang="en-SE" sz="2400" dirty="0">
              <a:solidFill>
                <a:schemeClr val="tx1"/>
              </a:solidFill>
            </a:endParaRPr>
          </a:p>
        </p:txBody>
      </p:sp>
      <p:pic>
        <p:nvPicPr>
          <p:cNvPr id="9" name="Picture 8" descr="Diagram, engineering drawing&#10;&#10;Description automatically generated">
            <a:extLst>
              <a:ext uri="{FF2B5EF4-FFF2-40B4-BE49-F238E27FC236}">
                <a16:creationId xmlns:a16="http://schemas.microsoft.com/office/drawing/2014/main" id="{0A98BC73-2D97-C84C-0D07-F4D170BB696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03013" y="3972275"/>
            <a:ext cx="2816131" cy="2627085"/>
          </a:xfrm>
          <a:prstGeom prst="ellips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</p:pic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D4592A5B-A9FE-31AE-78D0-92155E909C2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063"/>
          <a:stretch/>
        </p:blipFill>
        <p:spPr>
          <a:xfrm>
            <a:off x="3964941" y="1705678"/>
            <a:ext cx="4039855" cy="2266597"/>
          </a:xfrm>
          <a:prstGeom prst="ellipse">
            <a:avLst/>
          </a:prstGeom>
          <a:ln>
            <a:solidFill>
              <a:schemeClr val="accent3"/>
            </a:solidFill>
          </a:ln>
        </p:spPr>
      </p:pic>
      <p:pic>
        <p:nvPicPr>
          <p:cNvPr id="18" name="Picture 17" descr="Diagram, whiteboard&#10;&#10;Description automatically generated">
            <a:extLst>
              <a:ext uri="{FF2B5EF4-FFF2-40B4-BE49-F238E27FC236}">
                <a16:creationId xmlns:a16="http://schemas.microsoft.com/office/drawing/2014/main" id="{E2CCD12B-640F-A5CD-17AF-858D0240A74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5430" y="3860800"/>
            <a:ext cx="2430228" cy="2627085"/>
          </a:xfrm>
          <a:prstGeom prst="ellipse">
            <a:avLst/>
          </a:prstGeom>
          <a:ln>
            <a:solidFill>
              <a:schemeClr val="accent6"/>
            </a:solidFill>
          </a:ln>
        </p:spPr>
      </p:pic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A97ED35C-BDA3-6E4B-BB31-9F6137B6C97F}"/>
              </a:ext>
            </a:extLst>
          </p:cNvPr>
          <p:cNvSpPr txBox="1">
            <a:spLocks/>
          </p:cNvSpPr>
          <p:nvPr/>
        </p:nvSpPr>
        <p:spPr>
          <a:xfrm>
            <a:off x="334433" y="6599360"/>
            <a:ext cx="2743200" cy="15663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00" kern="1200">
                <a:solidFill>
                  <a:srgbClr val="84848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defTabSz="1219170">
              <a:defRPr/>
            </a:pPr>
            <a:fld id="{C55EB1E9-4E18-5549-8E17-04A05D374244}" type="datetime1">
              <a:rPr lang="sv-SE" sz="933"/>
              <a:pPr defTabSz="1219170">
                <a:defRPr/>
              </a:pPr>
              <a:t>2024-06-18</a:t>
            </a:fld>
            <a:endParaRPr lang="en-GB" sz="933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00211C-CCEA-1EAD-F847-41E8F8252286}"/>
              </a:ext>
            </a:extLst>
          </p:cNvPr>
          <p:cNvSpPr txBox="1"/>
          <p:nvPr/>
        </p:nvSpPr>
        <p:spPr>
          <a:xfrm>
            <a:off x="2068642" y="1705678"/>
            <a:ext cx="1037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400" dirty="0"/>
              <a:t>AG1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919D1C-6A80-96E5-6894-44E2904D824A}"/>
              </a:ext>
            </a:extLst>
          </p:cNvPr>
          <p:cNvSpPr txBox="1"/>
          <p:nvPr/>
        </p:nvSpPr>
        <p:spPr>
          <a:xfrm>
            <a:off x="5455494" y="3913714"/>
            <a:ext cx="1037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400" dirty="0"/>
              <a:t>AG2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23E121-C470-F0AF-35EB-67B3CB542A96}"/>
              </a:ext>
            </a:extLst>
          </p:cNvPr>
          <p:cNvSpPr txBox="1"/>
          <p:nvPr/>
        </p:nvSpPr>
        <p:spPr>
          <a:xfrm>
            <a:off x="8992569" y="1705678"/>
            <a:ext cx="1037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2400" dirty="0"/>
              <a:t>AG3</a:t>
            </a:r>
          </a:p>
        </p:txBody>
      </p:sp>
    </p:spTree>
    <p:extLst>
      <p:ext uri="{BB962C8B-B14F-4D97-AF65-F5344CB8AC3E}">
        <p14:creationId xmlns:p14="http://schemas.microsoft.com/office/powerpoint/2010/main" val="118738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A81C-5C59-2C48-D852-F5335A26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Lärcentrumpilot: testa strukturer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8E559-AD62-D115-A903-1E18E59B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A9A3-8636-4A04-BD48-3153280FB086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8C3E9D-1226-4AAB-CC70-9DBC03C0CA21}"/>
              </a:ext>
            </a:extLst>
          </p:cNvPr>
          <p:cNvSpPr/>
          <p:nvPr/>
        </p:nvSpPr>
        <p:spPr>
          <a:xfrm>
            <a:off x="263097" y="1528673"/>
            <a:ext cx="1596699" cy="17259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867" dirty="0">
                <a:solidFill>
                  <a:schemeClr val="tx1"/>
                </a:solidFill>
              </a:rPr>
              <a:t>Lokal infra för </a:t>
            </a:r>
            <a:r>
              <a:rPr lang="sv-SE" sz="1867" dirty="0">
                <a:solidFill>
                  <a:schemeClr val="tx1"/>
                </a:solidFill>
              </a:rPr>
              <a:t>laborationer i</a:t>
            </a:r>
            <a:r>
              <a:rPr lang="en-SE" sz="1867" dirty="0">
                <a:solidFill>
                  <a:schemeClr val="tx1"/>
                </a:solidFill>
              </a:rPr>
              <a:t> digital</a:t>
            </a:r>
            <a:r>
              <a:rPr lang="sv-SE" sz="1867" dirty="0">
                <a:solidFill>
                  <a:schemeClr val="tx1"/>
                </a:solidFill>
              </a:rPr>
              <a:t>a</a:t>
            </a:r>
            <a:r>
              <a:rPr lang="en-SE" sz="1867" dirty="0">
                <a:solidFill>
                  <a:schemeClr val="tx1"/>
                </a:solidFill>
              </a:rPr>
              <a:t> kurser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CCBD7C-E549-F2D7-ED9F-824603ABA06F}"/>
              </a:ext>
            </a:extLst>
          </p:cNvPr>
          <p:cNvSpPr/>
          <p:nvPr/>
        </p:nvSpPr>
        <p:spPr>
          <a:xfrm>
            <a:off x="245084" y="4036795"/>
            <a:ext cx="1699232" cy="17259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867" dirty="0">
                <a:solidFill>
                  <a:schemeClr val="tx1"/>
                </a:solidFill>
              </a:rPr>
              <a:t>Tekniskt basår för lokal tekniklyft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BD9888-490D-A434-365F-89CA7F96BD74}"/>
              </a:ext>
            </a:extLst>
          </p:cNvPr>
          <p:cNvSpPr/>
          <p:nvPr/>
        </p:nvSpPr>
        <p:spPr>
          <a:xfrm>
            <a:off x="1591268" y="2564904"/>
            <a:ext cx="1486365" cy="17259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867" dirty="0">
                <a:solidFill>
                  <a:schemeClr val="tx1"/>
                </a:solidFill>
              </a:rPr>
              <a:t>S</a:t>
            </a:r>
            <a:r>
              <a:rPr lang="en-SE" sz="1867" dirty="0">
                <a:solidFill>
                  <a:schemeClr val="tx1"/>
                </a:solidFill>
              </a:rPr>
              <a:t>amla studerande från olika lärcentra</a:t>
            </a:r>
            <a:r>
              <a:rPr lang="sv-SE" sz="1867" dirty="0">
                <a:solidFill>
                  <a:schemeClr val="tx1"/>
                </a:solidFill>
              </a:rPr>
              <a:t> i en kurs</a:t>
            </a:r>
            <a:endParaRPr lang="en-SE" sz="1867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45E60A-BD1F-CF02-6CE0-02B49FAEAB18}"/>
              </a:ext>
            </a:extLst>
          </p:cNvPr>
          <p:cNvSpPr txBox="1"/>
          <p:nvPr/>
        </p:nvSpPr>
        <p:spPr>
          <a:xfrm>
            <a:off x="3231736" y="1378820"/>
            <a:ext cx="8867275" cy="4892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133" dirty="0"/>
              <a:t>Syfte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Rekrytering av studenter på andra orter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Bättre resultat om studenter samarbetar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Samordning för att ordna resurser lokalt</a:t>
            </a:r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133" dirty="0"/>
              <a:t>Etablera kontakter mellan lokala arbetsplatser och KTH</a:t>
            </a:r>
          </a:p>
          <a:p>
            <a:r>
              <a:rPr lang="sv-SE" sz="2133" dirty="0"/>
              <a:t>Lärdomar kring strukturella förändringar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Hur skapar vi KTH-tillhörighet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Hur säkerställer vi kvalitet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Vilka extra processer behöver vi (ex antagning)</a:t>
            </a:r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133" dirty="0"/>
              <a:t>Hur fungerar ansvarsfördelningen (ex tillgång resurser)</a:t>
            </a:r>
          </a:p>
          <a:p>
            <a:r>
              <a:rPr lang="sv-SE" sz="2133" dirty="0"/>
              <a:t>Utökning och långsiktigt samarbete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Finansieringsmodell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Hur utökar vi partnerskapet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sv-SE" sz="2133" dirty="0"/>
              <a:t>Standardisering av processer och hantering</a:t>
            </a:r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A97ED35C-BDA3-6E4B-BB31-9F6137B6C97F}"/>
              </a:ext>
            </a:extLst>
          </p:cNvPr>
          <p:cNvSpPr txBox="1">
            <a:spLocks/>
          </p:cNvSpPr>
          <p:nvPr/>
        </p:nvSpPr>
        <p:spPr>
          <a:xfrm>
            <a:off x="334433" y="6599360"/>
            <a:ext cx="2743200" cy="15663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00" kern="1200">
                <a:solidFill>
                  <a:srgbClr val="84848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defTabSz="1219170">
              <a:defRPr/>
            </a:pPr>
            <a:fld id="{C55EB1E9-4E18-5549-8E17-04A05D374244}" type="datetime1">
              <a:rPr lang="sv-SE" sz="933"/>
              <a:pPr defTabSz="1219170">
                <a:defRPr/>
              </a:pPr>
              <a:t>2024-06-18</a:t>
            </a:fld>
            <a:endParaRPr lang="en-GB" sz="933" dirty="0"/>
          </a:p>
        </p:txBody>
      </p:sp>
    </p:spTree>
    <p:extLst>
      <p:ext uri="{BB962C8B-B14F-4D97-AF65-F5344CB8AC3E}">
        <p14:creationId xmlns:p14="http://schemas.microsoft.com/office/powerpoint/2010/main" val="368680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4C3D7D5A-C29C-B225-08FC-262B889319C5}"/>
              </a:ext>
            </a:extLst>
          </p:cNvPr>
          <p:cNvSpPr/>
          <p:nvPr/>
        </p:nvSpPr>
        <p:spPr>
          <a:xfrm>
            <a:off x="8379098" y="1364208"/>
            <a:ext cx="3531969" cy="509656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4C0D2F-E210-0E51-6D5C-30784D8E6BD8}"/>
              </a:ext>
            </a:extLst>
          </p:cNvPr>
          <p:cNvSpPr/>
          <p:nvPr/>
        </p:nvSpPr>
        <p:spPr>
          <a:xfrm>
            <a:off x="4745128" y="1366228"/>
            <a:ext cx="3417659" cy="5096568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46DC6C-BBF9-041C-B468-A81050F27822}"/>
              </a:ext>
            </a:extLst>
          </p:cNvPr>
          <p:cNvSpPr/>
          <p:nvPr/>
        </p:nvSpPr>
        <p:spPr>
          <a:xfrm>
            <a:off x="334434" y="1366228"/>
            <a:ext cx="3981553" cy="5096568"/>
          </a:xfrm>
          <a:prstGeom prst="rect">
            <a:avLst/>
          </a:prstGeom>
          <a:noFill/>
          <a:ln>
            <a:solidFill>
              <a:srgbClr val="AFC9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43A81C-5C59-2C48-D852-F5335A26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Status arbetsgrupper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8E559-AD62-D115-A903-1E18E59B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A9A3-8636-4A04-BD48-3153280FB086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E5F718-1F51-3E6A-B5A8-44B933CF1154}"/>
              </a:ext>
            </a:extLst>
          </p:cNvPr>
          <p:cNvSpPr/>
          <p:nvPr/>
        </p:nvSpPr>
        <p:spPr>
          <a:xfrm>
            <a:off x="618885" y="1725400"/>
            <a:ext cx="2301707" cy="11065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>
                <a:solidFill>
                  <a:schemeClr val="tx1"/>
                </a:solidFill>
              </a:rPr>
              <a:t>Lokal infra för </a:t>
            </a:r>
            <a:r>
              <a:rPr lang="sv-SE" sz="1600" dirty="0">
                <a:solidFill>
                  <a:schemeClr val="tx1"/>
                </a:solidFill>
              </a:rPr>
              <a:t>laborationer i</a:t>
            </a:r>
            <a:r>
              <a:rPr lang="en-SE" sz="1600" dirty="0">
                <a:solidFill>
                  <a:schemeClr val="tx1"/>
                </a:solidFill>
              </a:rPr>
              <a:t> digital</a:t>
            </a:r>
            <a:r>
              <a:rPr lang="sv-SE" sz="1600" dirty="0">
                <a:solidFill>
                  <a:schemeClr val="tx1"/>
                </a:solidFill>
              </a:rPr>
              <a:t>a</a:t>
            </a:r>
            <a:r>
              <a:rPr lang="en-SE" sz="1600" dirty="0">
                <a:solidFill>
                  <a:schemeClr val="tx1"/>
                </a:solidFill>
              </a:rPr>
              <a:t> kurser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7C00B-A750-60F7-3C78-AB2FBEA0A721}"/>
              </a:ext>
            </a:extLst>
          </p:cNvPr>
          <p:cNvSpPr/>
          <p:nvPr/>
        </p:nvSpPr>
        <p:spPr>
          <a:xfrm>
            <a:off x="5458147" y="2549065"/>
            <a:ext cx="1874724" cy="111248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>
                <a:solidFill>
                  <a:schemeClr val="tx1"/>
                </a:solidFill>
              </a:rPr>
              <a:t>Tekniskt basår för lokal</a:t>
            </a:r>
            <a:r>
              <a:rPr lang="sv-SE" sz="1600" dirty="0">
                <a:solidFill>
                  <a:schemeClr val="tx1"/>
                </a:solidFill>
              </a:rPr>
              <a:t>t</a:t>
            </a:r>
            <a:r>
              <a:rPr lang="en-SE" sz="1600" dirty="0">
                <a:solidFill>
                  <a:schemeClr val="tx1"/>
                </a:solidFill>
              </a:rPr>
              <a:t> tekniklyft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DACF6B-FF39-E0E3-E3B1-2C3F6AE5D66D}"/>
              </a:ext>
            </a:extLst>
          </p:cNvPr>
          <p:cNvSpPr/>
          <p:nvPr/>
        </p:nvSpPr>
        <p:spPr>
          <a:xfrm>
            <a:off x="8552129" y="1800359"/>
            <a:ext cx="2301707" cy="898499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S</a:t>
            </a:r>
            <a:r>
              <a:rPr lang="en-SE" sz="1600" dirty="0">
                <a:solidFill>
                  <a:schemeClr val="tx1"/>
                </a:solidFill>
              </a:rPr>
              <a:t>amla studerande från olika lärcentra</a:t>
            </a:r>
            <a:r>
              <a:rPr lang="sv-SE" sz="1600" dirty="0">
                <a:solidFill>
                  <a:schemeClr val="tx1"/>
                </a:solidFill>
              </a:rPr>
              <a:t> i en kurs</a:t>
            </a:r>
            <a:endParaRPr lang="en-SE" sz="1600" dirty="0">
              <a:solidFill>
                <a:schemeClr val="tx1"/>
              </a:solidFill>
            </a:endParaRPr>
          </a:p>
        </p:txBody>
      </p:sp>
      <p:pic>
        <p:nvPicPr>
          <p:cNvPr id="9" name="Picture 8" descr="Diagram, engineering drawing&#10;&#10;Description automatically generated">
            <a:extLst>
              <a:ext uri="{FF2B5EF4-FFF2-40B4-BE49-F238E27FC236}">
                <a16:creationId xmlns:a16="http://schemas.microsoft.com/office/drawing/2014/main" id="{840D4D5A-9923-6D93-1F5B-A304834AA6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8432" y="741664"/>
            <a:ext cx="1543245" cy="1439648"/>
          </a:xfrm>
          <a:prstGeom prst="ellips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</p:pic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6FD4E944-E20A-9C50-96FD-429F103799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063"/>
          <a:stretch/>
        </p:blipFill>
        <p:spPr>
          <a:xfrm>
            <a:off x="5477062" y="1018146"/>
            <a:ext cx="1994453" cy="1119007"/>
          </a:xfrm>
          <a:prstGeom prst="ellipse">
            <a:avLst/>
          </a:prstGeom>
          <a:ln>
            <a:solidFill>
              <a:schemeClr val="accent3"/>
            </a:solidFill>
          </a:ln>
        </p:spPr>
      </p:pic>
      <p:pic>
        <p:nvPicPr>
          <p:cNvPr id="28" name="Picture 27" descr="Diagram, whiteboard&#10;&#10;Description automatically generated">
            <a:extLst>
              <a:ext uri="{FF2B5EF4-FFF2-40B4-BE49-F238E27FC236}">
                <a16:creationId xmlns:a16="http://schemas.microsoft.com/office/drawing/2014/main" id="{6617EA37-7266-6D95-FC2E-ADC27DF25FD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3896" y="1115217"/>
            <a:ext cx="1288664" cy="1292497"/>
          </a:xfrm>
          <a:prstGeom prst="ellipse">
            <a:avLst/>
          </a:prstGeom>
          <a:ln>
            <a:solidFill>
              <a:schemeClr val="accent6"/>
            </a:solidFill>
          </a:ln>
        </p:spPr>
      </p:pic>
      <p:sp>
        <p:nvSpPr>
          <p:cNvPr id="38" name="Date Placeholder 2">
            <a:extLst>
              <a:ext uri="{FF2B5EF4-FFF2-40B4-BE49-F238E27FC236}">
                <a16:creationId xmlns:a16="http://schemas.microsoft.com/office/drawing/2014/main" id="{A97ED35C-BDA3-6E4B-BB31-9F6137B6C97F}"/>
              </a:ext>
            </a:extLst>
          </p:cNvPr>
          <p:cNvSpPr txBox="1">
            <a:spLocks/>
          </p:cNvSpPr>
          <p:nvPr/>
        </p:nvSpPr>
        <p:spPr>
          <a:xfrm>
            <a:off x="170103" y="6597603"/>
            <a:ext cx="2743200" cy="15663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700" kern="1200">
                <a:solidFill>
                  <a:srgbClr val="84848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defTabSz="1219170">
              <a:defRPr/>
            </a:pPr>
            <a:fld id="{C55EB1E9-4E18-5549-8E17-04A05D374244}" type="datetime1">
              <a:rPr lang="sv-SE" sz="933"/>
              <a:pPr defTabSz="1219170">
                <a:defRPr/>
              </a:pPr>
              <a:t>2024-06-18</a:t>
            </a:fld>
            <a:endParaRPr lang="en-GB" sz="933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609E05-9EEC-298C-814C-4EA0A96EF176}"/>
              </a:ext>
            </a:extLst>
          </p:cNvPr>
          <p:cNvSpPr txBox="1"/>
          <p:nvPr/>
        </p:nvSpPr>
        <p:spPr>
          <a:xfrm>
            <a:off x="611595" y="1319892"/>
            <a:ext cx="2301708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67" dirty="0"/>
              <a:t>Arbetsgrupp 1</a:t>
            </a:r>
            <a:endParaRPr lang="en-SE" sz="1867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652E7B-6F06-A0C5-C822-F1895E5A9124}"/>
              </a:ext>
            </a:extLst>
          </p:cNvPr>
          <p:cNvSpPr txBox="1"/>
          <p:nvPr/>
        </p:nvSpPr>
        <p:spPr>
          <a:xfrm>
            <a:off x="5434823" y="2095987"/>
            <a:ext cx="2301708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67" dirty="0"/>
              <a:t>Arbetsgrupp 2</a:t>
            </a:r>
            <a:endParaRPr lang="en-SE" sz="1867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6B6821-76B9-B5B5-09AF-28D4B990656E}"/>
              </a:ext>
            </a:extLst>
          </p:cNvPr>
          <p:cNvSpPr txBox="1"/>
          <p:nvPr/>
        </p:nvSpPr>
        <p:spPr>
          <a:xfrm>
            <a:off x="8580131" y="1352853"/>
            <a:ext cx="2301708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67" dirty="0"/>
              <a:t>Arbetsgrupp 3</a:t>
            </a:r>
            <a:endParaRPr lang="en-SE" sz="186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3BCE7F-5C81-5DA3-21F2-7F0FA22509D4}"/>
              </a:ext>
            </a:extLst>
          </p:cNvPr>
          <p:cNvSpPr txBox="1"/>
          <p:nvPr/>
        </p:nvSpPr>
        <p:spPr>
          <a:xfrm>
            <a:off x="337513" y="2483879"/>
            <a:ext cx="3942092" cy="3559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sz="2133" dirty="0">
              <a:solidFill>
                <a:srgbClr val="000000"/>
              </a:solidFill>
              <a:latin typeface="Helvetica" pitchFamily="2" charset="0"/>
            </a:endParaRPr>
          </a:p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Bioekonomi, restströmmar, återvinning</a:t>
            </a:r>
          </a:p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Örnsköldsvik kommun</a:t>
            </a:r>
          </a:p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17-18 okt studiebesök</a:t>
            </a:r>
          </a:p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doktorand KTH &amp; lokal näringsliv pg</a:t>
            </a:r>
          </a:p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Avtal på gång</a:t>
            </a:r>
          </a:p>
          <a:p>
            <a:pPr marL="380990" indent="-380990"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Kurs HT24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705A35-149B-5861-4B7E-0AFB66A64066}"/>
              </a:ext>
            </a:extLst>
          </p:cNvPr>
          <p:cNvSpPr txBox="1"/>
          <p:nvPr/>
        </p:nvSpPr>
        <p:spPr>
          <a:xfrm>
            <a:off x="8379097" y="2863972"/>
            <a:ext cx="3414960" cy="2595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Fristående kurs AL101V: Hållbar utveckling för problemlösare</a:t>
            </a:r>
          </a:p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Avtal &amp; antagningskod för lärcentra</a:t>
            </a:r>
          </a:p>
          <a:p>
            <a:pPr marL="380990" indent="-380990"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HT 24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F500B6-0005-A606-33E4-40C303C8C432}"/>
              </a:ext>
            </a:extLst>
          </p:cNvPr>
          <p:cNvSpPr txBox="1"/>
          <p:nvPr/>
        </p:nvSpPr>
        <p:spPr>
          <a:xfrm>
            <a:off x="4714346" y="3800747"/>
            <a:ext cx="3771012" cy="1507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>
              <a:spcAft>
                <a:spcPts val="800"/>
              </a:spcAft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Närkommuner: Norrtälje, Södertälje &amp; Nynäshamn: HT25</a:t>
            </a:r>
          </a:p>
          <a:p>
            <a:pPr marL="380990" indent="-380990">
              <a:buFont typeface="Wingdings" pitchFamily="2" charset="2"/>
              <a:buChar char="ü"/>
            </a:pPr>
            <a:r>
              <a:rPr lang="sv-SE" sz="2133" dirty="0">
                <a:solidFill>
                  <a:srgbClr val="000000"/>
                </a:solidFill>
                <a:latin typeface="Helvetica" pitchFamily="2" charset="0"/>
              </a:rPr>
              <a:t>Övriga kommuner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6D69BC-EC73-A5FF-756C-05833A2D1AB3}"/>
              </a:ext>
            </a:extLst>
          </p:cNvPr>
          <p:cNvSpPr txBox="1"/>
          <p:nvPr/>
        </p:nvSpPr>
        <p:spPr>
          <a:xfrm>
            <a:off x="4949705" y="5387187"/>
            <a:ext cx="3429392" cy="1241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Wingdings" pitchFamily="2" charset="2"/>
              <a:buChar char="ü"/>
            </a:pPr>
            <a:endParaRPr lang="sv-SE" sz="1867" i="1" dirty="0">
              <a:solidFill>
                <a:srgbClr val="2191C4"/>
              </a:solidFill>
              <a:latin typeface="Helvetica" pitchFamily="2" charset="0"/>
            </a:endParaRPr>
          </a:p>
          <a:p>
            <a:r>
              <a:rPr lang="sv-SE" sz="1867" i="1" dirty="0">
                <a:solidFill>
                  <a:srgbClr val="2191C4"/>
                </a:solidFill>
                <a:latin typeface="Helvetica" pitchFamily="2" charset="0"/>
              </a:rPr>
              <a:t>KTH: Sara </a:t>
            </a:r>
            <a:r>
              <a:rPr lang="sv-SE" sz="1867" i="1" dirty="0" err="1">
                <a:solidFill>
                  <a:srgbClr val="2191C4"/>
                </a:solidFill>
                <a:latin typeface="Helvetica" pitchFamily="2" charset="0"/>
              </a:rPr>
              <a:t>Sebelius</a:t>
            </a:r>
            <a:r>
              <a:rPr lang="sv-SE" sz="1867" i="1" dirty="0">
                <a:solidFill>
                  <a:srgbClr val="2191C4"/>
                </a:solidFill>
                <a:latin typeface="Helvetica" pitchFamily="2" charset="0"/>
              </a:rPr>
              <a:t> &amp;  </a:t>
            </a:r>
            <a:br>
              <a:rPr lang="sv-SE" sz="1867" i="1" dirty="0">
                <a:solidFill>
                  <a:srgbClr val="2191C4"/>
                </a:solidFill>
                <a:latin typeface="Helvetica" pitchFamily="2" charset="0"/>
              </a:rPr>
            </a:br>
            <a:r>
              <a:rPr lang="sv-SE" sz="1867" i="1" dirty="0">
                <a:solidFill>
                  <a:srgbClr val="2191C4"/>
                </a:solidFill>
                <a:latin typeface="Helvetica" pitchFamily="2" charset="0"/>
              </a:rPr>
              <a:t>Niki </a:t>
            </a:r>
            <a:r>
              <a:rPr lang="sv-SE" sz="1867" i="1" dirty="0" err="1">
                <a:solidFill>
                  <a:srgbClr val="2191C4"/>
                </a:solidFill>
                <a:latin typeface="Helvetica" pitchFamily="2" charset="0"/>
              </a:rPr>
              <a:t>Kringos</a:t>
            </a:r>
            <a:endParaRPr lang="sv-SE" sz="1867" i="1" dirty="0">
              <a:solidFill>
                <a:srgbClr val="2191C4"/>
              </a:solidFill>
              <a:latin typeface="Helvetica" pitchFamily="2" charset="0"/>
            </a:endParaRPr>
          </a:p>
          <a:p>
            <a:endParaRPr lang="en-SE" sz="1867" i="1" dirty="0">
              <a:solidFill>
                <a:srgbClr val="2191C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1673B7-468E-2805-241A-1E61F3DF1594}"/>
              </a:ext>
            </a:extLst>
          </p:cNvPr>
          <p:cNvSpPr txBox="1"/>
          <p:nvPr/>
        </p:nvSpPr>
        <p:spPr>
          <a:xfrm>
            <a:off x="270841" y="5650412"/>
            <a:ext cx="4008763" cy="95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Wingdings" pitchFamily="2" charset="2"/>
              <a:buChar char="ü"/>
            </a:pPr>
            <a:endParaRPr lang="sv-SE" sz="1867" i="1" dirty="0">
              <a:solidFill>
                <a:srgbClr val="92D050"/>
              </a:solidFill>
              <a:latin typeface="Helvetica" pitchFamily="2" charset="0"/>
            </a:endParaRPr>
          </a:p>
          <a:p>
            <a:r>
              <a:rPr lang="sv-SE" sz="1867" i="1" dirty="0">
                <a:solidFill>
                  <a:srgbClr val="92D050"/>
                </a:solidFill>
                <a:latin typeface="Helvetica" pitchFamily="2" charset="0"/>
              </a:rPr>
              <a:t>KTH: Per Berglund &amp;  Johan </a:t>
            </a:r>
            <a:r>
              <a:rPr lang="sv-SE" sz="1867" i="1" dirty="0" err="1">
                <a:solidFill>
                  <a:srgbClr val="92D050"/>
                </a:solidFill>
                <a:latin typeface="Helvetica" pitchFamily="2" charset="0"/>
              </a:rPr>
              <a:t>Blaus</a:t>
            </a:r>
            <a:endParaRPr lang="sv-SE" sz="1867" i="1" dirty="0">
              <a:solidFill>
                <a:srgbClr val="92D050"/>
              </a:solidFill>
              <a:latin typeface="Helvetica" pitchFamily="2" charset="0"/>
            </a:endParaRPr>
          </a:p>
          <a:p>
            <a:endParaRPr lang="en-SE" sz="1867" i="1" dirty="0">
              <a:solidFill>
                <a:srgbClr val="92D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52BE37-CC81-FBEA-2D1C-0ECDE156ECBD}"/>
              </a:ext>
            </a:extLst>
          </p:cNvPr>
          <p:cNvSpPr txBox="1"/>
          <p:nvPr/>
        </p:nvSpPr>
        <p:spPr>
          <a:xfrm>
            <a:off x="8617297" y="5379980"/>
            <a:ext cx="3176761" cy="1241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Wingdings" pitchFamily="2" charset="2"/>
              <a:buChar char="ü"/>
            </a:pPr>
            <a:endParaRPr lang="sv-SE" sz="1867" i="1" dirty="0">
              <a:solidFill>
                <a:schemeClr val="accent4">
                  <a:lumMod val="60000"/>
                  <a:lumOff val="40000"/>
                </a:schemeClr>
              </a:solidFill>
              <a:latin typeface="Helvetica" pitchFamily="2" charset="0"/>
            </a:endParaRPr>
          </a:p>
          <a:p>
            <a:r>
              <a:rPr lang="sv-SE" sz="1867" i="1" dirty="0">
                <a:latin typeface="Helvetica" pitchFamily="2" charset="0"/>
              </a:rPr>
              <a:t>KTH: Maria Malmström &amp;  Gunnar Karlsson</a:t>
            </a:r>
          </a:p>
          <a:p>
            <a:endParaRPr lang="en-SE" sz="1867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undad rektangulär bildtext 4"/>
          <p:cNvSpPr/>
          <p:nvPr/>
        </p:nvSpPr>
        <p:spPr>
          <a:xfrm>
            <a:off x="4663032" y="2376875"/>
            <a:ext cx="2618387" cy="4101903"/>
          </a:xfrm>
          <a:prstGeom prst="wedgeRoundRectCallout">
            <a:avLst>
              <a:gd name="adj1" fmla="val 108988"/>
              <a:gd name="adj2" fmla="val 20098"/>
              <a:gd name="adj3" fmla="val 16667"/>
            </a:avLst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2400" dirty="0"/>
              <a:t>Nynäshamn: 7</a:t>
            </a:r>
          </a:p>
          <a:p>
            <a:r>
              <a:rPr lang="sv-SE" sz="2400" dirty="0"/>
              <a:t>Åre: 10</a:t>
            </a:r>
          </a:p>
          <a:p>
            <a:r>
              <a:rPr lang="sv-SE" sz="2400" dirty="0"/>
              <a:t>Kiruna: 5</a:t>
            </a:r>
          </a:p>
          <a:p>
            <a:r>
              <a:rPr lang="sv-SE" sz="2400" dirty="0"/>
              <a:t>Gällivare: 1</a:t>
            </a:r>
          </a:p>
          <a:p>
            <a:r>
              <a:rPr lang="sv-SE" sz="2400" dirty="0"/>
              <a:t>Jokkmokk: 1</a:t>
            </a:r>
          </a:p>
          <a:p>
            <a:r>
              <a:rPr lang="sv-SE" sz="2400" dirty="0"/>
              <a:t>Ludvika: 6</a:t>
            </a:r>
          </a:p>
          <a:p>
            <a:r>
              <a:rPr lang="sv-SE" sz="2400" dirty="0"/>
              <a:t>Oskarshamn: 1</a:t>
            </a:r>
          </a:p>
          <a:p>
            <a:r>
              <a:rPr lang="sv-SE" sz="2400" dirty="0"/>
              <a:t>Nyköping: 8</a:t>
            </a:r>
          </a:p>
          <a:p>
            <a:r>
              <a:rPr lang="sv-SE" sz="2400" dirty="0"/>
              <a:t>Pajala: 9</a:t>
            </a:r>
          </a:p>
          <a:p>
            <a:r>
              <a:rPr lang="sv-SE" sz="2400" dirty="0"/>
              <a:t>Smedjebacken: 6</a:t>
            </a:r>
          </a:p>
        </p:txBody>
      </p:sp>
    </p:spTree>
    <p:extLst>
      <p:ext uri="{BB962C8B-B14F-4D97-AF65-F5344CB8AC3E}">
        <p14:creationId xmlns:p14="http://schemas.microsoft.com/office/powerpoint/2010/main" val="283163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a4c2698-1ad2-4419-a691-7293414a120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2B7371D8E4D845AB2141135A9D5464" ma:contentTypeVersion="18" ma:contentTypeDescription="Skapa ett nytt dokument." ma:contentTypeScope="" ma:versionID="182c89aeb8b95e777ee0f367fffb513c">
  <xsd:schema xmlns:xsd="http://www.w3.org/2001/XMLSchema" xmlns:xs="http://www.w3.org/2001/XMLSchema" xmlns:p="http://schemas.microsoft.com/office/2006/metadata/properties" xmlns:ns3="68d613f7-1f7a-40bc-b91e-f6165451e0c5" xmlns:ns4="2a4c2698-1ad2-4419-a691-7293414a1206" targetNamespace="http://schemas.microsoft.com/office/2006/metadata/properties" ma:root="true" ma:fieldsID="2feada616cbf3b4d31c81e90fce9f8b7" ns3:_="" ns4:_="">
    <xsd:import namespace="68d613f7-1f7a-40bc-b91e-f6165451e0c5"/>
    <xsd:import namespace="2a4c2698-1ad2-4419-a691-7293414a120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SearchProperties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613f7-1f7a-40bc-b91e-f6165451e0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c2698-1ad2-4419-a691-7293414a12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6A3A13-7E3D-4C69-9D34-520996E45C06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2a4c2698-1ad2-4419-a691-7293414a1206"/>
    <ds:schemaRef ds:uri="68d613f7-1f7a-40bc-b91e-f6165451e0c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3D0328-18C6-4C1E-8B32-1BF4A137DE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BE8A47-AE35-4625-B937-959BC63EBE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d613f7-1f7a-40bc-b91e-f6165451e0c5"/>
    <ds:schemaRef ds:uri="2a4c2698-1ad2-4419-a691-7293414a12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288</Words>
  <Application>Microsoft Office PowerPoint</Application>
  <PresentationFormat>Bredbild</PresentationFormat>
  <Paragraphs>74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Wingdings</vt:lpstr>
      <vt:lpstr>Office-tema</vt:lpstr>
      <vt:lpstr>Försök vid Nitus lärcentra 2024-2025</vt:lpstr>
      <vt:lpstr>Försök vid Nitus lärcentra 2024-2025</vt:lpstr>
      <vt:lpstr>Lärcentrumpilot: testa strukturer</vt:lpstr>
      <vt:lpstr>Status arbetsgrupper</vt:lpstr>
    </vt:vector>
  </TitlesOfParts>
  <Company>KTH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Försök vid Nitus lärcentra 2024-2025</dc:title>
  <dc:creator>Gunnar Karlsson</dc:creator>
  <cp:lastModifiedBy>Ulf Sandström</cp:lastModifiedBy>
  <cp:revision>4</cp:revision>
  <dcterms:created xsi:type="dcterms:W3CDTF">2024-06-18T08:30:44Z</dcterms:created>
  <dcterms:modified xsi:type="dcterms:W3CDTF">2024-06-18T16:33:07Z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0x010100A82B7371D8E4D845AB2141135A9D5464</vt:lpwstr>
  </property>
</Properties>
</file>