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450" r:id="rId5"/>
    <p:sldId id="449" r:id="rId6"/>
    <p:sldId id="470" r:id="rId7"/>
    <p:sldId id="477" r:id="rId8"/>
    <p:sldId id="478" r:id="rId9"/>
    <p:sldId id="481" r:id="rId10"/>
    <p:sldId id="479" r:id="rId11"/>
    <p:sldId id="482" r:id="rId12"/>
    <p:sldId id="456" r:id="rId13"/>
    <p:sldId id="468" r:id="rId14"/>
    <p:sldId id="476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C1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3DAB5-DFF0-424A-8906-E0BBD7826820}" type="datetimeFigureOut">
              <a:rPr lang="sv-SE" smtClean="0"/>
              <a:t>2024-06-18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3FBFA-7769-4163-AF6C-D33E91DB4B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96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22600" y="765175"/>
            <a:ext cx="3670300" cy="2065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4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1FAC9-3EC4-487B-AE21-C3476AC00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4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468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22600" y="765175"/>
            <a:ext cx="3670300" cy="2065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4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1FAC9-3EC4-487B-AE21-C3476AC00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4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8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22600" y="765175"/>
            <a:ext cx="3670300" cy="2065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Lobbyarbete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påverkar vi beslutsfattare/departement med frågor från medlemskommunerna som rör lärcentra.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Bjuder in ministrar till egna konferenser för dialog.,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Uppvaktar politiker och tjänstemän inom områden som kan påverka möjliggörandet av eftergymnasial utbildning via lärcentra anslutna till Nitus i hela landet.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Deltar i almedalsveckan och andra forum där dialoger förs kring eftergymnasial utbildning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Tar fram gemensamt underlag för lokalt lobbyarbete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Digitala kanaler som t.ex.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twitter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Organiserar erfarenhetsutbyte mellan medlemskommuner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Spridning av nyheter, kunskap, inspiration, goda exempel och lärdomar.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Med digitala erfarenhetsseminarium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Konferenser (årsstämma och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Via Nitus digitala kanaler,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facebook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instagram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nyhetsbrev.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Samverkar med lärosäten och anordnare inom yrkeshögskolan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arbetar vi för att påverka Lärosäten och Yrkeshögskolor för att tillgängliggöra eftergymnasial utbildning i hela landet via Nitus Lärcentra. Hur gör vid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Skrivelse till samtliga högskolor och universitet för att uppmana till samarbete och till att informera om Nitus lärcentra för studerande.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 är alltid förlagda till ett lärosäte, för ökad samverkan och dialog.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Lärosäten, utbildningsanordnare och MYH (myndigheten för yrkeshögskolan) finns ofta representerade på konferenser både programpunkter och som deltagare för ökad möjlighet till samverkan och dialog.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4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1FAC9-3EC4-487B-AE21-C3476AC00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4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18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22600" y="765175"/>
            <a:ext cx="3670300" cy="2065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Lobbyarbete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påverkar vi beslutsfattare/departement med frågor från medlemskommunerna som rör lärcentra.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Bjuder in ministrar till egna konferenser för dialog.,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Uppvaktar politiker och tjänstemän inom områden som kan påverka möjliggörandet av eftergymnasial utbildning via lärcentra anslutna till Nitus i hela landet.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Deltar i almedalsveckan och andra forum där dialoger förs kring eftergymnasial utbildning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Tar fram gemensamt underlag för lokalt lobbyarbete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Digitala kanaler som t.ex.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twitter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Organiserar erfarenhetsutbyte mellan medlemskommuner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Spridning av nyheter, kunskap, inspiration, goda exempel och lärdomar.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Med digitala erfarenhetsseminarium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Konferenser (årsstämma och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Via Nitus digitala kanaler,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facebook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instagram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nyhetsbrev.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Samverkar med lärosäten och anordnare inom yrkeshögskolan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arbetar vi för att påverka Lärosäten och Yrkeshögskolor för att tillgängliggöra eftergymnasial utbildning i hela landet via Nitus Lärcentra. Hur gör vid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Skrivelse till samtliga högskolor och universitet för att uppmana till samarbete och till att informera om Nitus lärcentra för studerande.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 är alltid förlagda till ett lärosäte, för ökad samverkan och dialog.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Lärosäten, utbildningsanordnare och MYH (myndigheten för yrkeshögskolan) finns ofta representerade på konferenser både programpunkter och som deltagare för ökad möjlighet till samverkan och dialog.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4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1FAC9-3EC4-487B-AE21-C3476AC00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4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40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22600" y="765175"/>
            <a:ext cx="3670300" cy="2065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Lobbyarbete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påverkar vi beslutsfattare/departement med frågor från medlemskommunerna som rör lärcentra.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Bjuder in ministrar till egna konferenser för dialog.,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Uppvaktar politiker och tjänstemän inom områden som kan påverka möjliggörandet av eftergymnasial utbildning via lärcentra anslutna till Nitus i hela landet.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Deltar i almedalsveckan och andra forum där dialoger förs kring eftergymnasial utbildning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Tar fram gemensamt underlag för lokalt lobbyarbete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Digitala kanaler som t.ex.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twitter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Organiserar erfarenhetsutbyte mellan medlemskommuner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Spridning av nyheter, kunskap, inspiration, goda exempel och lärdomar.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Med digitala erfarenhetsseminarium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Konferenser (årsstämma och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Via Nitus digitala kanaler,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facebook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instagram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nyhetsbrev.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Samverkar med lärosäten och anordnare inom yrkeshögskolan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arbetar vi för att påverka Lärosäten och Yrkeshögskolor för att tillgängliggöra eftergymnasial utbildning i hela landet via Nitus Lärcentra. Hur gör vid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Skrivelse till samtliga högskolor och universitet för att uppmana till samarbete och till att informera om Nitus lärcentra för studerande.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 är alltid förlagda till ett lärosäte, för ökad samverkan och dialog.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Lärosäten, utbildningsanordnare och MYH (myndigheten för yrkeshögskolan) finns ofta representerade på konferenser både programpunkter och som deltagare för ökad möjlighet till samverkan och dialog.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4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1FAC9-3EC4-487B-AE21-C3476AC00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4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98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22600" y="765175"/>
            <a:ext cx="3670300" cy="2065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Lobbyarbete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påverkar vi beslutsfattare/departement med frågor från medlemskommunerna som rör lärcentra.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Bjuder in ministrar till egna konferenser för dialog.,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Uppvaktar politiker och tjänstemän inom områden som kan påverka möjliggörandet av eftergymnasial utbildning via lärcentra anslutna till Nitus i hela landet.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Deltar i almedalsveckan och andra forum där dialoger förs kring eftergymnasial utbildning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Tar fram gemensamt underlag för lokalt lobbyarbete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Digitala kanaler som t.ex.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twitter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Organiserar erfarenhetsutbyte mellan medlemskommuner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Spridning av nyheter, kunskap, inspiration, goda exempel och lärdomar.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Med digitala erfarenhetsseminarium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Konferenser (årsstämma och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Via Nitus digitala kanaler,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facebook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instagram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nyhetsbrev.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Samverkar med lärosäten och anordnare inom yrkeshögskolan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arbetar vi för att påverka Lärosäten och Yrkeshögskolor för att tillgängliggöra eftergymnasial utbildning i hela landet via Nitus Lärcentra. Hur gör vid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Skrivelse till samtliga högskolor och universitet för att uppmana till samarbete och till att informera om Nitus lärcentra för studerande.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 är alltid förlagda till ett lärosäte, för ökad samverkan och dialog.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Lärosäten, utbildningsanordnare och MYH (myndigheten för yrkeshögskolan) finns ofta representerade på konferenser både programpunkter och som deltagare för ökad möjlighet till samverkan och dialog.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4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1FAC9-3EC4-487B-AE21-C3476AC00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4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50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22600" y="765175"/>
            <a:ext cx="3670300" cy="2065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Lobbyarbete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påverkar vi beslutsfattare/departement med frågor från medlemskommunerna som rör lärcentra.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Bjuder in ministrar till egna konferenser för dialog.,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Uppvaktar politiker och tjänstemän inom områden som kan påverka möjliggörandet av eftergymnasial utbildning via lärcentra anslutna till Nitus i hela landet.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Deltar i almedalsveckan och andra forum där dialoger förs kring eftergymnasial utbildning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Tar fram gemensamt underlag för lokalt lobbyarbete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Digitala kanaler som t.ex.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twitter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Organiserar erfarenhetsutbyte mellan medlemskommuner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Spridning av nyheter, kunskap, inspiration, goda exempel och lärdomar.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Med digitala erfarenhetsseminarium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Konferenser (årsstämma och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Via Nitus digitala kanaler,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facebook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instagram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nyhetsbrev.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Samverkar med lärosäten och anordnare inom yrkeshögskolan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arbetar vi för att påverka Lärosäten och Yrkeshögskolor för att tillgängliggöra eftergymnasial utbildning i hela landet via Nitus Lärcentra. Hur gör vid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Skrivelse till samtliga högskolor och universitet för att uppmana till samarbete och till att informera om Nitus lärcentra för studerande.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 är alltid förlagda till ett lärosäte, för ökad samverkan och dialog.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Lärosäten, utbildningsanordnare och MYH (myndigheten för yrkeshögskolan) finns ofta representerade på konferenser både programpunkter och som deltagare för ökad möjlighet till samverkan och dialog.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4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1FAC9-3EC4-487B-AE21-C3476AC00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4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44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22600" y="765175"/>
            <a:ext cx="3670300" cy="2065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Lobbyarbete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påverkar vi beslutsfattare/departement med frågor från medlemskommunerna som rör lärcentra.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Bjuder in ministrar till egna konferenser för dialog.,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Uppvaktar politiker och tjänstemän inom områden som kan påverka möjliggörandet av eftergymnasial utbildning via lärcentra anslutna till Nitus i hela landet.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Deltar i almedalsveckan och andra forum där dialoger förs kring eftergymnasial utbildning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Tar fram gemensamt underlag för lokalt lobbyarbete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Digitala kanaler som t.ex.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twitter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Organiserar erfarenhetsutbyte mellan medlemskommuner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Spridning av nyheter, kunskap, inspiration, goda exempel och lärdomar.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Med digitala erfarenhetsseminarium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Konferenser (årsstämma och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Via Nitus digitala kanaler,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facebook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instagram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nyhetsbrev.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Samverkar med lärosäten och anordnare inom yrkeshögskolan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arbetar vi för att påverka Lärosäten och Yrkeshögskolor för att tillgängliggöra eftergymnasial utbildning i hela landet via Nitus Lärcentra. Hur gör vid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Skrivelse till samtliga högskolor och universitet för att uppmana till samarbete och till att informera om Nitus lärcentra för studerande.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 är alltid förlagda till ett lärosäte, för ökad samverkan och dialog.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Lärosäten, utbildningsanordnare och MYH (myndigheten för yrkeshögskolan) finns ofta representerade på konferenser både programpunkter och som deltagare för ökad möjlighet till samverkan och dialog.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4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1FAC9-3EC4-487B-AE21-C3476AC00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4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0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22600" y="765175"/>
            <a:ext cx="3670300" cy="2065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Lobbyarbete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påverkar vi beslutsfattare/departement med frågor från medlemskommunerna som rör lärcentra.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Bjuder in ministrar till egna konferenser för dialog.,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Uppvaktar politiker och tjänstemän inom områden som kan påverka möjliggörandet av eftergymnasial utbildning via lärcentra anslutna till Nitus i hela landet.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Deltar i almedalsveckan och andra forum där dialoger förs kring eftergymnasial utbildning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Tar fram gemensamt underlag för lokalt lobbyarbete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Digitala kanaler som t.ex.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twitter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Organiserar erfarenhetsutbyte mellan medlemskommuner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Spridning av nyheter, kunskap, inspiration, goda exempel och lärdomar. Hur gör vi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Med digitala erfarenhetsseminarium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Konferenser (årsstämma och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Via Nitus digitala kanaler,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facebook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</a:t>
            </a: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instagram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, nyhetsbrev.</a:t>
            </a:r>
          </a:p>
          <a:p>
            <a:pPr algn="l"/>
            <a:r>
              <a:rPr lang="sv-SE" b="0" i="0" u="none" strike="noStrike" dirty="0">
                <a:solidFill>
                  <a:srgbClr val="191E29"/>
                </a:solidFill>
                <a:effectLst/>
                <a:latin typeface="Ubuntu"/>
              </a:rPr>
              <a:t>Samverkar med lärosäten och anordnare inom yrkeshögskolan</a:t>
            </a:r>
          </a:p>
          <a:p>
            <a:pPr algn="l"/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Inom nätverket arbetar vi för att påverka Lärosäten och Yrkeshögskolor för att tillgängliggöra eftergymnasial utbildning i hela landet via Nitus Lärcentra. Hur gör vid det?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Skrivelse till samtliga högskolor och universitet för att uppmana till samarbete och till att informera om Nitus lärcentra för studerande.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 err="1">
                <a:solidFill>
                  <a:srgbClr val="191E29"/>
                </a:solidFill>
                <a:effectLst/>
                <a:latin typeface="Ubuntu"/>
              </a:rPr>
              <a:t>Nitusdagarna</a:t>
            </a: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 är alltid förlagda till ett lärosäte, för ökad samverkan och dialog.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91E29"/>
                </a:solidFill>
                <a:effectLst/>
                <a:latin typeface="Ubuntu"/>
              </a:rPr>
              <a:t>Lärosäten, utbildningsanordnare och MYH (myndigheten för yrkeshögskolan) finns ofta representerade på konferenser både programpunkter och som deltagare för ökad möjlighet till samverkan och dialog.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4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1FAC9-3EC4-487B-AE21-C3476AC00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4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20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22600" y="765175"/>
            <a:ext cx="3670300" cy="20653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4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1FAC9-3EC4-487B-AE21-C3476AC00CE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4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3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7FAC-1847-47A9-9455-3395B7E1E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60E4F-E4B6-493C-BE1B-2EA86206A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27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t - Foto, logo 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741085" y="2267623"/>
            <a:ext cx="5641788" cy="2646448"/>
          </a:xfrm>
        </p:spPr>
        <p:txBody>
          <a:bodyPr vert="horz" lIns="82479" tIns="41240" rIns="82479" bIns="41240" rtlCol="0" anchor="t">
            <a:normAutofit/>
          </a:bodyPr>
          <a:lstStyle>
            <a:lvl1pPr marL="0" indent="0">
              <a:defRPr lang="sv-SE" sz="2143" smtClean="0">
                <a:solidFill>
                  <a:srgbClr val="FFFFFF"/>
                </a:solidFill>
                <a:latin typeface="Museo Sans Rounded 100"/>
                <a:ea typeface="+mj-ea"/>
                <a:cs typeface="Museo Sans Rounded 100"/>
              </a:defRPr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860988" y="1243191"/>
            <a:ext cx="4781176" cy="367088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1082" y="867924"/>
            <a:ext cx="10841318" cy="1143593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Museo Sans Rounded 100"/>
                <a:cs typeface="Museo Sans Rounded 10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object 310"/>
          <p:cNvSpPr/>
          <p:nvPr userDrawn="1"/>
        </p:nvSpPr>
        <p:spPr>
          <a:xfrm>
            <a:off x="10112192" y="6075450"/>
            <a:ext cx="1643280" cy="4318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8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D33-54D5-4071-A263-8CF6830E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F0BBA-E704-45F2-A406-0A84FA40B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90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ADCB-40E6-4DF0-A28A-BEA87E68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D8F6A-59D7-41DE-A503-2DA7D3790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95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FC2A-1C7C-49D2-BFE6-8A52B73F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8A44-2120-4703-BCFF-EF8C394CC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2E4EA-51E7-43EA-A2FF-E375BE778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67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C2DD-665B-4F9F-8417-D12A4116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A11B3-546C-493A-89F4-5865161AD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86480-889A-493E-93D6-8360D4357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6F394-B580-4885-B56B-53284E468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7D2DD-6189-4F56-AE97-C5590B69E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45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C49F-CC71-436D-94A1-90F91051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85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8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D0C5-A11E-4F17-937A-04BD8D56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86C3F-84BA-4B86-A91F-743A61419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0679B-5FA0-4B02-8642-62943001B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0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E883-5FAA-4C46-BB3C-8D982B67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D7EEC-7448-464D-BAC2-BEE7AFB71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96F26-ABC3-4A9E-B6B3-A31EAB740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21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41DD6-3335-4A68-A0DB-4B6AD662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FBA6-7C89-41D2-86C1-7FDC8115B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636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medalsveckan.info/program/71908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>
            <a:extLst>
              <a:ext uri="{FF2B5EF4-FFF2-40B4-BE49-F238E27FC236}">
                <a16:creationId xmlns:a16="http://schemas.microsoft.com/office/drawing/2014/main" id="{17A9B619-3708-490E-A156-4DB54AA7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248" y="166150"/>
            <a:ext cx="9796127" cy="1143593"/>
          </a:xfrm>
        </p:spPr>
        <p:txBody>
          <a:bodyPr anchor="ctr">
            <a:normAutofit/>
          </a:bodyPr>
          <a:lstStyle/>
          <a:p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 ÄR NITUS?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9979B7-2F50-4410-BC54-B0486179A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8" y="1454144"/>
            <a:ext cx="10884585" cy="47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3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A19A077-777A-4450-8375-831CC35A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49" y="6138671"/>
            <a:ext cx="1237706" cy="47028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B5F3CA8-5B15-9206-ABEB-70741E58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372" y="1392640"/>
            <a:ext cx="7137271" cy="434848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C65C3D4-CDA5-2FB8-8F3B-6B2730C89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014" y="1369136"/>
            <a:ext cx="8473986" cy="4570760"/>
          </a:xfrm>
          <a:prstGeom prst="rect">
            <a:avLst/>
          </a:prstGeom>
        </p:spPr>
      </p:pic>
      <p:sp>
        <p:nvSpPr>
          <p:cNvPr id="7" name="Rubrik 2">
            <a:extLst>
              <a:ext uri="{FF2B5EF4-FFF2-40B4-BE49-F238E27FC236}">
                <a16:creationId xmlns:a16="http://schemas.microsoft.com/office/drawing/2014/main" id="{9C279C6D-B91D-B21D-9B8C-9AC668ED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75" y="249047"/>
            <a:ext cx="9796127" cy="1143593"/>
          </a:xfrm>
        </p:spPr>
        <p:txBody>
          <a:bodyPr anchor="ctr">
            <a:normAutofit fontScale="90000"/>
          </a:bodyPr>
          <a:lstStyle/>
          <a:p>
            <a:r>
              <a:rPr lang="sv-SE" b="1" dirty="0">
                <a:latin typeface="Times New Roman"/>
                <a:cs typeface="Times New Roman"/>
              </a:rPr>
              <a:t>ALMEDALSVECKAN 2024</a:t>
            </a:r>
            <a:br>
              <a:rPr lang="sv-SE" b="1" dirty="0">
                <a:latin typeface="Times New Roman"/>
                <a:cs typeface="Times New Roman"/>
              </a:rPr>
            </a:br>
            <a:r>
              <a:rPr lang="sv-SE" b="1" dirty="0">
                <a:latin typeface="Times New Roman"/>
                <a:cs typeface="Times New Roman"/>
                <a:hlinkClick r:id="rId6"/>
              </a:rPr>
              <a:t>Torsdag 27 juni kl. 13.15-14.45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ECBE92-E048-2A2C-B1A8-C8D176DD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49" y="6138671"/>
            <a:ext cx="1237706" cy="470282"/>
          </a:xfrm>
          <a:prstGeom prst="rect">
            <a:avLst/>
          </a:prstGeom>
        </p:spPr>
      </p:pic>
      <p:pic>
        <p:nvPicPr>
          <p:cNvPr id="6" name="Bildobjekt 5" descr="En bild som visar cirkel, clipart, Grafik&#10;&#10;Automatiskt genererad beskrivning">
            <a:extLst>
              <a:ext uri="{FF2B5EF4-FFF2-40B4-BE49-F238E27FC236}">
                <a16:creationId xmlns:a16="http://schemas.microsoft.com/office/drawing/2014/main" id="{DDCD78F3-59F0-7297-5028-A9992381B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7" y="0"/>
            <a:ext cx="6858000" cy="6858000"/>
          </a:xfrm>
          <a:prstGeom prst="rect">
            <a:avLst/>
          </a:prstGeom>
        </p:spPr>
      </p:pic>
      <p:sp>
        <p:nvSpPr>
          <p:cNvPr id="7" name="Rubrik 2">
            <a:extLst>
              <a:ext uri="{FF2B5EF4-FFF2-40B4-BE49-F238E27FC236}">
                <a16:creationId xmlns:a16="http://schemas.microsoft.com/office/drawing/2014/main" id="{ABC452C7-65C0-50BB-584F-DDD01BB947F3}"/>
              </a:ext>
            </a:extLst>
          </p:cNvPr>
          <p:cNvSpPr txBox="1">
            <a:spLocks/>
          </p:cNvSpPr>
          <p:nvPr/>
        </p:nvSpPr>
        <p:spPr>
          <a:xfrm>
            <a:off x="7491769" y="310808"/>
            <a:ext cx="4225290" cy="557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Nitusdagarna 2024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6-7 November </a:t>
            </a:r>
            <a:r>
              <a:rPr lang="en-US" b="1" dirty="0" err="1">
                <a:solidFill>
                  <a:srgbClr val="FFFFFF"/>
                </a:solidFill>
              </a:rPr>
              <a:t>på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Karlstads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universitet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8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>
            <a:extLst>
              <a:ext uri="{FF2B5EF4-FFF2-40B4-BE49-F238E27FC236}">
                <a16:creationId xmlns:a16="http://schemas.microsoft.com/office/drawing/2014/main" id="{17A9B619-3708-490E-A156-4DB54AA7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643" y="158966"/>
            <a:ext cx="9796127" cy="1143593"/>
          </a:xfrm>
        </p:spPr>
        <p:txBody>
          <a:bodyPr anchor="ctr">
            <a:normAutofit/>
          </a:bodyPr>
          <a:lstStyle/>
          <a:p>
            <a:r>
              <a:rPr lang="sv-SE" sz="22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Snabbfakta om Nitus!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D83B612-51C3-4980-ACAE-C05FD1B9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49" y="6138671"/>
            <a:ext cx="1237706" cy="470282"/>
          </a:xfrm>
          <a:prstGeom prst="rect">
            <a:avLst/>
          </a:prstGeom>
        </p:spPr>
      </p:pic>
      <p:sp>
        <p:nvSpPr>
          <p:cNvPr id="7" name="Rubrik 2">
            <a:extLst>
              <a:ext uri="{FF2B5EF4-FFF2-40B4-BE49-F238E27FC236}">
                <a16:creationId xmlns:a16="http://schemas.microsoft.com/office/drawing/2014/main" id="{1065D243-507A-41EA-8F18-82AAFFB03D29}"/>
              </a:ext>
            </a:extLst>
          </p:cNvPr>
          <p:cNvSpPr txBox="1">
            <a:spLocks/>
          </p:cNvSpPr>
          <p:nvPr/>
        </p:nvSpPr>
        <p:spPr>
          <a:xfrm>
            <a:off x="1197937" y="1058579"/>
            <a:ext cx="9796127" cy="5080091"/>
          </a:xfrm>
          <a:prstGeom prst="rect">
            <a:avLst/>
          </a:prstGeom>
        </p:spPr>
        <p:txBody>
          <a:bodyPr vert="horz" lIns="92404" tIns="46202" rIns="92404" bIns="46202" rtlCol="0" anchor="ctr">
            <a:normAutofit fontScale="85000" lnSpcReduction="20000"/>
          </a:bodyPr>
          <a:lstStyle>
            <a:lvl1pPr algn="ctr" defTabSz="438168" rtl="0" eaLnBrk="1" latinLnBrk="0" hangingPunct="1">
              <a:spcBef>
                <a:spcPct val="0"/>
              </a:spcBef>
              <a:buNone/>
              <a:defRPr lang="sv-SE" sz="4250" kern="1200" smtClean="0">
                <a:solidFill>
                  <a:srgbClr val="FFFFFF"/>
                </a:solidFill>
                <a:latin typeface="Museo Sans Rounded 100"/>
                <a:ea typeface="+mj-ea"/>
                <a:cs typeface="Museo Sans Rounded 100"/>
              </a:defRPr>
            </a:lvl1pPr>
          </a:lstStyle>
          <a:p>
            <a:pPr algn="l"/>
            <a:endParaRPr lang="sv-SE" sz="22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sz="22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v-SE" sz="347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v-SE" sz="34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ätverksgruppen för </a:t>
            </a:r>
            <a:r>
              <a:rPr lang="sv-SE" sz="347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sv-SE" sz="34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-baserad </a:t>
            </a:r>
            <a:r>
              <a:rPr lang="sv-SE" sz="347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v-SE" sz="34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tbildning via lokala </a:t>
            </a:r>
            <a:r>
              <a:rPr lang="sv-SE" sz="347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v-SE" sz="34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tudiecentra. Nitus jobbar för att möjliggöra eftergymnasial utbildning</a:t>
            </a:r>
            <a:br>
              <a:rPr lang="sv-SE" sz="347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47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v-SE" sz="34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Startade 1996 i Söderhamn</a:t>
            </a:r>
            <a:br>
              <a:rPr lang="sv-SE" sz="347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47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v-SE" sz="34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Ideell förening med cirka 100 medlemskommuner</a:t>
            </a:r>
          </a:p>
          <a:p>
            <a:pPr algn="l"/>
            <a:endParaRPr lang="sv-SE" sz="347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v-SE" sz="34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Jobbar för att möjliggöra eftergymnasial utbildning och skapa förutsättningar för en hållbar kompetensförsörjning för individ och samhälle i hela landet</a:t>
            </a:r>
            <a:br>
              <a:rPr lang="sv-SE" sz="347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473" b="1" dirty="0"/>
          </a:p>
        </p:txBody>
      </p:sp>
    </p:spTree>
    <p:extLst>
      <p:ext uri="{BB962C8B-B14F-4D97-AF65-F5344CB8AC3E}">
        <p14:creationId xmlns:p14="http://schemas.microsoft.com/office/powerpoint/2010/main" val="28220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060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060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060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060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>
            <a:extLst>
              <a:ext uri="{FF2B5EF4-FFF2-40B4-BE49-F238E27FC236}">
                <a16:creationId xmlns:a16="http://schemas.microsoft.com/office/drawing/2014/main" id="{17A9B619-3708-490E-A156-4DB54AA7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643" y="158966"/>
            <a:ext cx="9796127" cy="1143593"/>
          </a:xfrm>
        </p:spPr>
        <p:txBody>
          <a:bodyPr anchor="ctr">
            <a:normAutofit/>
          </a:bodyPr>
          <a:lstStyle/>
          <a:p>
            <a:r>
              <a:rPr lang="sv-SE" sz="22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 gör Nitus?</a:t>
            </a:r>
          </a:p>
        </p:txBody>
      </p:sp>
      <p:sp>
        <p:nvSpPr>
          <p:cNvPr id="12" name="Rubrik 2">
            <a:extLst>
              <a:ext uri="{FF2B5EF4-FFF2-40B4-BE49-F238E27FC236}">
                <a16:creationId xmlns:a16="http://schemas.microsoft.com/office/drawing/2014/main" id="{C84038BD-02A0-4B91-ABFB-29704C293857}"/>
              </a:ext>
            </a:extLst>
          </p:cNvPr>
          <p:cNvSpPr txBox="1">
            <a:spLocks/>
          </p:cNvSpPr>
          <p:nvPr/>
        </p:nvSpPr>
        <p:spPr>
          <a:xfrm>
            <a:off x="1265726" y="871571"/>
            <a:ext cx="9796127" cy="4703847"/>
          </a:xfrm>
          <a:prstGeom prst="rect">
            <a:avLst/>
          </a:prstGeom>
        </p:spPr>
        <p:txBody>
          <a:bodyPr vert="horz" lIns="92404" tIns="46202" rIns="92404" bIns="46202" rtlCol="0" anchor="ctr">
            <a:normAutofit/>
          </a:bodyPr>
          <a:lstStyle>
            <a:lvl1pPr algn="ctr" defTabSz="438168" rtl="0" eaLnBrk="1" latinLnBrk="0" hangingPunct="1">
              <a:spcBef>
                <a:spcPct val="0"/>
              </a:spcBef>
              <a:buNone/>
              <a:defRPr lang="sv-SE" sz="4250" kern="1200" smtClean="0">
                <a:solidFill>
                  <a:srgbClr val="FFFFFF"/>
                </a:solidFill>
                <a:latin typeface="Museo Sans Rounded 100"/>
                <a:ea typeface="+mj-ea"/>
                <a:cs typeface="Museo Sans Rounded 100"/>
              </a:defRPr>
            </a:lvl1pPr>
          </a:lstStyle>
          <a:p>
            <a:pPr algn="l"/>
            <a:br>
              <a:rPr lang="sv-SE" sz="2241" dirty="0"/>
            </a:br>
            <a:br>
              <a:rPr lang="sv-SE" sz="291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9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v-SE" sz="29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Lobbyarbete</a:t>
            </a:r>
            <a:br>
              <a:rPr lang="sv-SE" sz="291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9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v-SE" sz="29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Erfarenhetsutbyte mellan medlemskommuner</a:t>
            </a:r>
            <a:br>
              <a:rPr lang="sv-SE" sz="291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9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v-SE" sz="29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Samverkar med lärosäten och anordnare inom yrkeshögskolan</a:t>
            </a:r>
            <a:br>
              <a:rPr lang="sv-SE" sz="291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9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v-SE" sz="29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Kvalitetsstämpel för högskolorna</a:t>
            </a:r>
          </a:p>
          <a:p>
            <a:endParaRPr lang="sv-SE" sz="4761" b="1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D83B612-51C3-4980-ACAE-C05FD1B9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49" y="6138671"/>
            <a:ext cx="1237706" cy="4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060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060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060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060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">
            <a:extLst>
              <a:ext uri="{FF2B5EF4-FFF2-40B4-BE49-F238E27FC236}">
                <a16:creationId xmlns:a16="http://schemas.microsoft.com/office/drawing/2014/main" id="{6504FF84-57B7-288C-E329-77581B67DC7F}"/>
              </a:ext>
            </a:extLst>
          </p:cNvPr>
          <p:cNvSpPr txBox="1">
            <a:spLocks/>
          </p:cNvSpPr>
          <p:nvPr/>
        </p:nvSpPr>
        <p:spPr>
          <a:xfrm>
            <a:off x="1133525" y="2857203"/>
            <a:ext cx="9796127" cy="114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Distanstentamen i egna kommunen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D83B612-51C3-4980-ACAE-C05FD1B9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49" y="6138671"/>
            <a:ext cx="1237706" cy="47028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DB7AF28-EE04-6BF4-5496-D00D75B8F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3" r="4919"/>
          <a:stretch/>
        </p:blipFill>
        <p:spPr>
          <a:xfrm>
            <a:off x="2471351" y="0"/>
            <a:ext cx="6524368" cy="37043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BC4FF3F-61D7-952F-71C4-9E660510D1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3" r="3732"/>
          <a:stretch/>
        </p:blipFill>
        <p:spPr>
          <a:xfrm>
            <a:off x="2471351" y="3517254"/>
            <a:ext cx="6524368" cy="35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D83B612-51C3-4980-ACAE-C05FD1B9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49" y="6138671"/>
            <a:ext cx="1237706" cy="4702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3E5AF0E-F0D3-83F2-DCDA-42E1D8B9D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66" y="857175"/>
            <a:ext cx="9825115" cy="514364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E48128D-8327-65E0-5CEE-EFF5A3219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85" y="609502"/>
            <a:ext cx="11930029" cy="53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D83B612-51C3-4980-ACAE-C05FD1B9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49" y="6138671"/>
            <a:ext cx="1237706" cy="470282"/>
          </a:xfrm>
          <a:prstGeom prst="rect">
            <a:avLst/>
          </a:prstGeom>
        </p:spPr>
      </p:pic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E04CA549-CF58-2CE3-B005-F4967A7BC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315485"/>
              </p:ext>
            </p:extLst>
          </p:nvPr>
        </p:nvGraphicFramePr>
        <p:xfrm>
          <a:off x="1856792" y="223935"/>
          <a:ext cx="8107458" cy="6046236"/>
        </p:xfrm>
        <a:graphic>
          <a:graphicData uri="http://schemas.openxmlformats.org/drawingml/2006/table">
            <a:tbl>
              <a:tblPr/>
              <a:tblGrid>
                <a:gridCol w="1233744">
                  <a:extLst>
                    <a:ext uri="{9D8B030D-6E8A-4147-A177-3AD203B41FA5}">
                      <a16:colId xmlns:a16="http://schemas.microsoft.com/office/drawing/2014/main" val="1904909634"/>
                    </a:ext>
                  </a:extLst>
                </a:gridCol>
                <a:gridCol w="1041473">
                  <a:extLst>
                    <a:ext uri="{9D8B030D-6E8A-4147-A177-3AD203B41FA5}">
                      <a16:colId xmlns:a16="http://schemas.microsoft.com/office/drawing/2014/main" val="2352983201"/>
                    </a:ext>
                  </a:extLst>
                </a:gridCol>
                <a:gridCol w="3108393">
                  <a:extLst>
                    <a:ext uri="{9D8B030D-6E8A-4147-A177-3AD203B41FA5}">
                      <a16:colId xmlns:a16="http://schemas.microsoft.com/office/drawing/2014/main" val="4207765265"/>
                    </a:ext>
                  </a:extLst>
                </a:gridCol>
                <a:gridCol w="704995">
                  <a:extLst>
                    <a:ext uri="{9D8B030D-6E8A-4147-A177-3AD203B41FA5}">
                      <a16:colId xmlns:a16="http://schemas.microsoft.com/office/drawing/2014/main" val="2769067263"/>
                    </a:ext>
                  </a:extLst>
                </a:gridCol>
                <a:gridCol w="2018853">
                  <a:extLst>
                    <a:ext uri="{9D8B030D-6E8A-4147-A177-3AD203B41FA5}">
                      <a16:colId xmlns:a16="http://schemas.microsoft.com/office/drawing/2014/main" val="67819150"/>
                    </a:ext>
                  </a:extLst>
                </a:gridCol>
              </a:tblGrid>
              <a:tr h="55290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Kommun: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Antal 2023: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 ni emot studenter utanför er kommun?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Andel %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Kostnad: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799013"/>
                  </a:ext>
                </a:extLst>
              </a:tr>
              <a:tr h="134707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Skellefteå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gratis vardagar mellan </a:t>
                      </a:r>
                      <a:r>
                        <a:rPr lang="sv-SE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kl</a:t>
                      </a: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8-17. Efter </a:t>
                      </a:r>
                      <a:r>
                        <a:rPr lang="sv-SE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kl</a:t>
                      </a: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17 vardagar, efter 13 dag före röd dag  kostar det 100kr/</a:t>
                      </a:r>
                      <a:r>
                        <a:rPr lang="sv-SE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tim</a:t>
                      </a: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och på helger kostar det 500kr.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635821"/>
                  </a:ext>
                </a:extLst>
              </a:tr>
              <a:tr h="50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Norrtälje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1149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Ja, från lärosäten det finns avtal med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500 kr/tenta för icke-kommuninvånare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303632"/>
                  </a:ext>
                </a:extLst>
              </a:tr>
              <a:tr h="28652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Nynäshamn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1162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Kostnadsfritt fram till 2024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25402"/>
                  </a:ext>
                </a:extLst>
              </a:tr>
              <a:tr h="28652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Hudiksvall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Ja, vid enstaka tillfällen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Kostnadsfritt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557872"/>
                  </a:ext>
                </a:extLst>
              </a:tr>
              <a:tr h="28652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Hultsfred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Kostnadsfritt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067240"/>
                  </a:ext>
                </a:extLst>
              </a:tr>
              <a:tr h="28652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Västervik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Kostnadsfritt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35264"/>
                  </a:ext>
                </a:extLst>
              </a:tr>
              <a:tr h="28652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Vetlanda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600 kr/tenta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790385"/>
                  </a:ext>
                </a:extLst>
              </a:tr>
              <a:tr h="97969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Värnamo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 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 kr för kommuninvånare, 700 kr för icke kommun-invånare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174786"/>
                  </a:ext>
                </a:extLst>
              </a:tr>
              <a:tr h="94295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Örnsköldsvik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378 (437)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200kr/tenta för kommuninvånare</a:t>
                      </a:r>
                      <a:b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500 kr/tenta icke kommuninvånare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570006"/>
                  </a:ext>
                </a:extLst>
              </a:tr>
              <a:tr h="286523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Härnösand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Kostnadsfritt</a:t>
                      </a:r>
                    </a:p>
                  </a:txBody>
                  <a:tcPr marL="6166" marR="6166" marT="6166" marB="36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00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00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D83B612-51C3-4980-ACAE-C05FD1B9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49" y="6138671"/>
            <a:ext cx="1237706" cy="470282"/>
          </a:xfrm>
          <a:prstGeom prst="rect">
            <a:avLst/>
          </a:prstGeom>
        </p:spPr>
      </p:pic>
      <p:sp>
        <p:nvSpPr>
          <p:cNvPr id="4" name="Rubrik 2">
            <a:extLst>
              <a:ext uri="{FF2B5EF4-FFF2-40B4-BE49-F238E27FC236}">
                <a16:creationId xmlns:a16="http://schemas.microsoft.com/office/drawing/2014/main" id="{17A9B619-3708-490E-A156-4DB54AA70C38}"/>
              </a:ext>
            </a:extLst>
          </p:cNvPr>
          <p:cNvSpPr txBox="1">
            <a:spLocks/>
          </p:cNvSpPr>
          <p:nvPr/>
        </p:nvSpPr>
        <p:spPr>
          <a:xfrm>
            <a:off x="1405828" y="397863"/>
            <a:ext cx="9796127" cy="114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Distanstentamenshantering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98B6ACE-0D08-D9BE-4C3B-3EAD4476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617"/>
            <a:ext cx="10515600" cy="4351338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Tentamenshantering och dess administration ökar nu på grund av AI och tentander med diagnoser samt digitala tentamina</a:t>
            </a:r>
          </a:p>
          <a:p>
            <a:r>
              <a:rPr lang="sv-SE" dirty="0"/>
              <a:t>Saknas tydliga incitament för högskolor att decentralisera utbildningar till lärcentra</a:t>
            </a:r>
          </a:p>
        </p:txBody>
      </p:sp>
    </p:spTree>
    <p:extLst>
      <p:ext uri="{BB962C8B-B14F-4D97-AF65-F5344CB8AC3E}">
        <p14:creationId xmlns:p14="http://schemas.microsoft.com/office/powerpoint/2010/main" val="216741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D83B612-51C3-4980-ACAE-C05FD1B9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922" y="5187820"/>
            <a:ext cx="3740192" cy="1421133"/>
          </a:xfrm>
          <a:prstGeom prst="rect">
            <a:avLst/>
          </a:prstGeom>
        </p:spPr>
      </p:pic>
      <p:sp>
        <p:nvSpPr>
          <p:cNvPr id="4" name="Rubrik 2">
            <a:extLst>
              <a:ext uri="{FF2B5EF4-FFF2-40B4-BE49-F238E27FC236}">
                <a16:creationId xmlns:a16="http://schemas.microsoft.com/office/drawing/2014/main" id="{17A9B619-3708-490E-A156-4DB54AA70C38}"/>
              </a:ext>
            </a:extLst>
          </p:cNvPr>
          <p:cNvSpPr txBox="1">
            <a:spLocks/>
          </p:cNvSpPr>
          <p:nvPr/>
        </p:nvSpPr>
        <p:spPr>
          <a:xfrm>
            <a:off x="828503" y="397863"/>
            <a:ext cx="9796127" cy="114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Konkreta förslag: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98B6ACE-0D08-D9BE-4C3B-3EAD4476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541456"/>
            <a:ext cx="10515600" cy="3310462"/>
          </a:xfrm>
        </p:spPr>
        <p:txBody>
          <a:bodyPr>
            <a:normAutofit lnSpcReduction="10000"/>
          </a:bodyPr>
          <a:lstStyle/>
          <a:p>
            <a:r>
              <a:rPr lang="sv-SE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 möjlighet till de lärosäten som så önskar, att årsvis äska ett antal platser för decentraliserad utbildning, med relevant finansiering för lärosäte och mottagande kommun. Detta kommuniceras sedan som särskilt uppdrag i regleringsbrevet till respektive lärosäte.</a:t>
            </a:r>
            <a:br>
              <a:rPr lang="sv-SE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190 000/plats inkl.</a:t>
            </a:r>
            <a:br>
              <a:rPr lang="sv-SE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30 000/plats till mottagande kommun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 descr="Nya Vägar">
            <a:extLst>
              <a:ext uri="{FF2B5EF4-FFF2-40B4-BE49-F238E27FC236}">
                <a16:creationId xmlns:a16="http://schemas.microsoft.com/office/drawing/2014/main" id="{320129F3-B98F-4304-EE93-CA924861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2" y="4695825"/>
            <a:ext cx="54006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4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0149B0-8687-4C26-A392-09DFF5C7EFD7}"/>
              </a:ext>
            </a:extLst>
          </p:cNvPr>
          <p:cNvSpPr/>
          <p:nvPr/>
        </p:nvSpPr>
        <p:spPr>
          <a:xfrm>
            <a:off x="9146959" y="3598340"/>
            <a:ext cx="3018407" cy="3213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FD348A02-8216-4157-AC00-D3D8C789FA84}"/>
              </a:ext>
            </a:extLst>
          </p:cNvPr>
          <p:cNvSpPr txBox="1">
            <a:spLocks/>
          </p:cNvSpPr>
          <p:nvPr/>
        </p:nvSpPr>
        <p:spPr>
          <a:xfrm>
            <a:off x="1761908" y="94601"/>
            <a:ext cx="8934536" cy="838322"/>
          </a:xfrm>
          <a:prstGeom prst="rect">
            <a:avLst/>
          </a:prstGeom>
        </p:spPr>
        <p:txBody>
          <a:bodyPr vert="horz" lIns="92404" tIns="46202" rIns="92404" bIns="46202" rtlCol="0" anchor="t">
            <a:normAutofit lnSpcReduction="10000"/>
          </a:bodyPr>
          <a:lstStyle>
            <a:lvl1pPr marL="328626" indent="-328626" algn="l" defTabSz="438168" rtl="0" eaLnBrk="1" latinLnBrk="0" hangingPunct="1">
              <a:spcBef>
                <a:spcPct val="20000"/>
              </a:spcBef>
              <a:buFont typeface="Arial"/>
              <a:buChar char="•"/>
              <a:defRPr lang="sv-SE" sz="1913" kern="1200" smtClean="0">
                <a:solidFill>
                  <a:srgbClr val="FFFFFF"/>
                </a:solidFill>
                <a:latin typeface="Museo Sans Rounded 100"/>
                <a:ea typeface="+mj-ea"/>
                <a:cs typeface="Museo Sans Rounded 100"/>
              </a:defRPr>
            </a:lvl1pPr>
            <a:lvl2pPr marL="712023" indent="-273855" algn="l" defTabSz="438168" rtl="0" eaLnBrk="1" latinLnBrk="0" hangingPunct="1">
              <a:spcBef>
                <a:spcPct val="20000"/>
              </a:spcBef>
              <a:buFont typeface="Arial"/>
              <a:buChar char="–"/>
              <a:defRPr lang="sv-SE" sz="2656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095421" indent="-219084" algn="l" defTabSz="438168" rtl="0" eaLnBrk="1" latinLnBrk="0" hangingPunct="1">
              <a:spcBef>
                <a:spcPct val="20000"/>
              </a:spcBef>
              <a:buFont typeface="Arial"/>
              <a:buChar char="•"/>
              <a:defRPr lang="sv-SE" sz="2338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533589" indent="-219084" algn="l" defTabSz="438168" rtl="0" eaLnBrk="1" latinLnBrk="0" hangingPunct="1">
              <a:spcBef>
                <a:spcPct val="20000"/>
              </a:spcBef>
              <a:buFont typeface="Arial"/>
              <a:buChar char="–"/>
              <a:defRPr lang="sv-SE" sz="1913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971758" indent="-219084" algn="l" defTabSz="438168" rtl="0" eaLnBrk="1" latinLnBrk="0" hangingPunct="1">
              <a:spcBef>
                <a:spcPct val="20000"/>
              </a:spcBef>
              <a:buFont typeface="Arial"/>
              <a:buChar char="»"/>
              <a:defRPr lang="sv-SE" sz="1913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409926" indent="-219084" algn="l" defTabSz="438168" rtl="0" eaLnBrk="1" latinLnBrk="0" hangingPunct="1">
              <a:spcBef>
                <a:spcPct val="20000"/>
              </a:spcBef>
              <a:buFont typeface="Arial"/>
              <a:buChar char="•"/>
              <a:defRPr sz="19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8094" indent="-219084" algn="l" defTabSz="438168" rtl="0" eaLnBrk="1" latinLnBrk="0" hangingPunct="1">
              <a:spcBef>
                <a:spcPct val="20000"/>
              </a:spcBef>
              <a:buFont typeface="Arial"/>
              <a:buChar char="•"/>
              <a:defRPr sz="19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86264" indent="-219084" algn="l" defTabSz="438168" rtl="0" eaLnBrk="1" latinLnBrk="0" hangingPunct="1">
              <a:spcBef>
                <a:spcPct val="20000"/>
              </a:spcBef>
              <a:buFont typeface="Arial"/>
              <a:buChar char="•"/>
              <a:defRPr sz="19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4431" indent="-219084" algn="l" defTabSz="438168" rtl="0" eaLnBrk="1" latinLnBrk="0" hangingPunct="1">
              <a:spcBef>
                <a:spcPct val="20000"/>
              </a:spcBef>
              <a:buFont typeface="Arial"/>
              <a:buChar char="•"/>
              <a:defRPr sz="19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929" dirty="0">
                <a:latin typeface="Arial" panose="020B0604020202020204" pitchFamily="34" charset="0"/>
                <a:cs typeface="Arial" panose="020B0604020202020204" pitchFamily="34" charset="0"/>
              </a:rPr>
              <a:t>Klimatkurser till lärcentra 2024!</a:t>
            </a:r>
          </a:p>
          <a:p>
            <a:pPr marL="0" indent="0">
              <a:buNone/>
            </a:pPr>
            <a:endParaRPr lang="sv-SE" sz="35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8FB496-0BE0-FBE2-06FC-53A5C36ADE92}"/>
              </a:ext>
            </a:extLst>
          </p:cNvPr>
          <p:cNvSpPr txBox="1"/>
          <p:nvPr/>
        </p:nvSpPr>
        <p:spPr>
          <a:xfrm>
            <a:off x="7721704" y="2882591"/>
            <a:ext cx="44436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Cirkulär ekonomi </a:t>
            </a:r>
            <a:b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Grunderna i Al 2.0 HP </a:t>
            </a:r>
            <a:b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2000" dirty="0">
                <a:latin typeface="Calibri" panose="020F0502020204030204" pitchFamily="34" charset="0"/>
              </a:rPr>
              <a:t>Miljö klimat och hälsa MOOC 0 </a:t>
            </a:r>
            <a:r>
              <a:rPr lang="sv-SE" sz="2000" dirty="0" err="1">
                <a:latin typeface="Calibri" panose="020F0502020204030204" pitchFamily="34" charset="0"/>
              </a:rPr>
              <a:t>hp</a:t>
            </a:r>
            <a:endParaRPr lang="sv-SE" sz="2000" dirty="0">
              <a:latin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096BEB6-5AAD-266F-C1C5-404404223899}"/>
              </a:ext>
            </a:extLst>
          </p:cNvPr>
          <p:cNvSpPr txBox="1"/>
          <p:nvPr/>
        </p:nvSpPr>
        <p:spPr>
          <a:xfrm>
            <a:off x="824368" y="1377176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Upplägg: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Vecka 1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Synkront uppstartsseminarium via högskolan iför varje kurs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Vecka 2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Asynkrona filmer som de studerande själva tittar på 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Vecka 3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Synkront seminarium på lärcentra mitt i kursen via högskolan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Vecka 4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Asynkrona filmer som de studerande själva tittar på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Vecka 5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Synkront slutseminarium på lärcentra via högskolan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(Möjlighet till examination med högskolepoäng i vissa fall)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904427-40df-4cde-908c-25d196ce0b63">
      <Terms xmlns="http://schemas.microsoft.com/office/infopath/2007/PartnerControls"/>
    </lcf76f155ced4ddcb4097134ff3c332f>
    <TaxCatchAll xmlns="6ad24b05-0114-4833-9bf1-7b92e882557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D3F5EC03DA0047BA5CC64012584396" ma:contentTypeVersion="18" ma:contentTypeDescription="Skapa ett nytt dokument." ma:contentTypeScope="" ma:versionID="4b716e65c2cfa59cf1d7d93b3a9196a1">
  <xsd:schema xmlns:xsd="http://www.w3.org/2001/XMLSchema" xmlns:xs="http://www.w3.org/2001/XMLSchema" xmlns:p="http://schemas.microsoft.com/office/2006/metadata/properties" xmlns:ns2="7f904427-40df-4cde-908c-25d196ce0b63" xmlns:ns3="6ad24b05-0114-4833-9bf1-7b92e8825579" targetNamespace="http://schemas.microsoft.com/office/2006/metadata/properties" ma:root="true" ma:fieldsID="d0af34ba04735607475fb617128b84ee" ns2:_="" ns3:_="">
    <xsd:import namespace="7f904427-40df-4cde-908c-25d196ce0b63"/>
    <xsd:import namespace="6ad24b05-0114-4833-9bf1-7b92e88255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04427-40df-4cde-908c-25d196ce0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62464f77-d401-4cef-b483-d20985e7b6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24b05-0114-4833-9bf1-7b92e882557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2f86c88-658c-4c07-a26c-f65079351c76}" ma:internalName="TaxCatchAll" ma:showField="CatchAllData" ma:web="6ad24b05-0114-4833-9bf1-7b92e8825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1751D-524D-44FF-BC20-3591A1C84016}">
  <ds:schemaRefs>
    <ds:schemaRef ds:uri="http://schemas.microsoft.com/office/2006/metadata/properties"/>
    <ds:schemaRef ds:uri="http://schemas.microsoft.com/office/infopath/2007/PartnerControls"/>
    <ds:schemaRef ds:uri="0a4b59b4-7643-4963-a375-cbb6ee973210"/>
    <ds:schemaRef ds:uri="9b2a0f79-f79f-4247-a4b4-20dd427c4a0d"/>
    <ds:schemaRef ds:uri="7f904427-40df-4cde-908c-25d196ce0b63"/>
    <ds:schemaRef ds:uri="6ad24b05-0114-4833-9bf1-7b92e8825579"/>
  </ds:schemaRefs>
</ds:datastoreItem>
</file>

<file path=customXml/itemProps2.xml><?xml version="1.0" encoding="utf-8"?>
<ds:datastoreItem xmlns:ds="http://schemas.openxmlformats.org/officeDocument/2006/customXml" ds:itemID="{7E476FA4-E1BD-4A61-8BF7-A225142D09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F094EB-B8A5-49B0-85E2-8D06239F2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904427-40df-4cde-908c-25d196ce0b63"/>
    <ds:schemaRef ds:uri="6ad24b05-0114-4833-9bf1-7b92e88255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1965</Words>
  <Application>Microsoft Office PowerPoint</Application>
  <PresentationFormat>Bredbild</PresentationFormat>
  <Paragraphs>214</Paragraphs>
  <Slides>11</Slides>
  <Notes>10</Notes>
  <HiddenSlides>8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Museo Sans Rounded 100</vt:lpstr>
      <vt:lpstr>Times New Roman</vt:lpstr>
      <vt:lpstr>Ubuntu</vt:lpstr>
      <vt:lpstr>Office Theme</vt:lpstr>
      <vt:lpstr>VAD ÄR NITUS?</vt:lpstr>
      <vt:lpstr>Snabbfakta om Nitus!</vt:lpstr>
      <vt:lpstr>Vad gör Nitus?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ALMEDALSVECKAN 2024 Torsdag 27 juni kl. 13.15-14.45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Andréas Boozon</dc:creator>
  <cp:lastModifiedBy>Ulf Sandström</cp:lastModifiedBy>
  <cp:revision>61</cp:revision>
  <dcterms:created xsi:type="dcterms:W3CDTF">2022-12-07T12:57:35Z</dcterms:created>
  <dcterms:modified xsi:type="dcterms:W3CDTF">2024-06-18T16:31:19Z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0x01010005D3F5EC03DA0047BA5CC64012584396</vt:lpwstr>
  </property>
  <property fmtid="{D5CDD505-2E9C-101B-9397-08002B2CF9AE}" pid="3" name="MediaServiceImageTags">
    <vt:lpwstr/>
  </property>
</Properties>
</file>