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720" r:id="rId8"/>
  </p:sldMasterIdLst>
  <p:notesMasterIdLst>
    <p:notesMasterId r:id="rId23"/>
  </p:notesMasterIdLst>
  <p:handoutMasterIdLst>
    <p:handoutMasterId r:id="rId24"/>
  </p:handoutMasterIdLst>
  <p:sldIdLst>
    <p:sldId id="257" r:id="rId9"/>
    <p:sldId id="293" r:id="rId10"/>
    <p:sldId id="294" r:id="rId11"/>
    <p:sldId id="295" r:id="rId12"/>
    <p:sldId id="297" r:id="rId13"/>
    <p:sldId id="296" r:id="rId14"/>
    <p:sldId id="258" r:id="rId15"/>
    <p:sldId id="286" r:id="rId16"/>
    <p:sldId id="283" r:id="rId17"/>
    <p:sldId id="275" r:id="rId18"/>
    <p:sldId id="282" r:id="rId19"/>
    <p:sldId id="288" r:id="rId20"/>
    <p:sldId id="289" r:id="rId21"/>
    <p:sldId id="292" r:id="rId22"/>
  </p:sldIdLst>
  <p:sldSz cx="12192000" cy="6858000"/>
  <p:notesSz cx="6746875" cy="99139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jell Nyman" initials="KN" lastIdx="2" clrIdx="0">
    <p:extLst>
      <p:ext uri="{19B8F6BF-5375-455C-9EA6-DF929625EA0E}">
        <p15:presenceInfo xmlns:p15="http://schemas.microsoft.com/office/powerpoint/2012/main" userId="315d8b0001f006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5FC"/>
    <a:srgbClr val="9E2F37"/>
    <a:srgbClr val="AFC3EB"/>
    <a:srgbClr val="E1E8F8"/>
    <a:srgbClr val="042896"/>
    <a:srgbClr val="EBEDFA"/>
    <a:srgbClr val="2862E1"/>
    <a:srgbClr val="032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20" autoAdjust="0"/>
  </p:normalViewPr>
  <p:slideViewPr>
    <p:cSldViewPr>
      <p:cViewPr varScale="1">
        <p:scale>
          <a:sx n="85" d="100"/>
          <a:sy n="85" d="100"/>
        </p:scale>
        <p:origin x="56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15d8b0001f006a6/Dokument/Uppdrag%20&#229;t%20SVERD/Utbildningsniv&#229;%20och%20studiedeltagand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11333248428585E-2"/>
          <c:y val="1.8618932913177996E-2"/>
          <c:w val="0.92160834872301689"/>
          <c:h val="0.85273358024556678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79"/>
            <c:marker>
              <c:symbol val="circle"/>
              <c:size val="4"/>
              <c:spPr>
                <a:solidFill>
                  <a:schemeClr val="accent2">
                    <a:lumMod val="50000"/>
                  </a:schemeClr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18F-4D29-88DD-C7DC9CDB68EB}"/>
              </c:ext>
            </c:extLst>
          </c:dPt>
          <c:dPt>
            <c:idx val="266"/>
            <c:marker>
              <c:symbol val="circle"/>
              <c:size val="4"/>
              <c:spPr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695-4231-8A65-B40689D68EA2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2159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Data!$V$5:$V$294</c:f>
              <c:numCache>
                <c:formatCode>0</c:formatCode>
                <c:ptCount val="29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 formatCode="#,##0">
                  <c:v>0</c:v>
                </c:pt>
                <c:pt idx="12">
                  <c:v>0</c:v>
                </c:pt>
                <c:pt idx="13" formatCode="#,##0">
                  <c:v>0</c:v>
                </c:pt>
                <c:pt idx="14">
                  <c:v>0</c:v>
                </c:pt>
                <c:pt idx="15">
                  <c:v>0</c:v>
                </c:pt>
                <c:pt idx="16" formatCode="#,##0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 formatCode="#,##0">
                  <c:v>5</c:v>
                </c:pt>
                <c:pt idx="34" formatCode="#,##0">
                  <c:v>5</c:v>
                </c:pt>
                <c:pt idx="35" formatCode="#,##0">
                  <c:v>6</c:v>
                </c:pt>
                <c:pt idx="36" formatCode="#,##0">
                  <c:v>7</c:v>
                </c:pt>
                <c:pt idx="37" formatCode="#,##0">
                  <c:v>8</c:v>
                </c:pt>
                <c:pt idx="38" formatCode="#,##0">
                  <c:v>8</c:v>
                </c:pt>
                <c:pt idx="39" formatCode="#,##0">
                  <c:v>9</c:v>
                </c:pt>
                <c:pt idx="40" formatCode="#,##0">
                  <c:v>11</c:v>
                </c:pt>
                <c:pt idx="41" formatCode="#,##0">
                  <c:v>11</c:v>
                </c:pt>
                <c:pt idx="42" formatCode="#,##0">
                  <c:v>12</c:v>
                </c:pt>
                <c:pt idx="43" formatCode="#,##0">
                  <c:v>12</c:v>
                </c:pt>
                <c:pt idx="44" formatCode="#,##0">
                  <c:v>12</c:v>
                </c:pt>
                <c:pt idx="45" formatCode="#,##0">
                  <c:v>12</c:v>
                </c:pt>
                <c:pt idx="46" formatCode="#,##0">
                  <c:v>13</c:v>
                </c:pt>
                <c:pt idx="47" formatCode="#,##0">
                  <c:v>14</c:v>
                </c:pt>
                <c:pt idx="48" formatCode="#,##0">
                  <c:v>14</c:v>
                </c:pt>
                <c:pt idx="49" formatCode="#,##0">
                  <c:v>15</c:v>
                </c:pt>
                <c:pt idx="50" formatCode="#,##0">
                  <c:v>17</c:v>
                </c:pt>
                <c:pt idx="51" formatCode="#,##0">
                  <c:v>17</c:v>
                </c:pt>
                <c:pt idx="52" formatCode="#,##0">
                  <c:v>18</c:v>
                </c:pt>
                <c:pt idx="53" formatCode="#,##0">
                  <c:v>18</c:v>
                </c:pt>
                <c:pt idx="54" formatCode="#,##0">
                  <c:v>19</c:v>
                </c:pt>
                <c:pt idx="55" formatCode="#,##0">
                  <c:v>20</c:v>
                </c:pt>
                <c:pt idx="56" formatCode="#,##0">
                  <c:v>20</c:v>
                </c:pt>
                <c:pt idx="57" formatCode="#,##0">
                  <c:v>20</c:v>
                </c:pt>
                <c:pt idx="58" formatCode="#,##0">
                  <c:v>20</c:v>
                </c:pt>
                <c:pt idx="59" formatCode="#,##0">
                  <c:v>20</c:v>
                </c:pt>
                <c:pt idx="60" formatCode="#,##0">
                  <c:v>20</c:v>
                </c:pt>
                <c:pt idx="61" formatCode="#,##0">
                  <c:v>21</c:v>
                </c:pt>
                <c:pt idx="62" formatCode="#,##0">
                  <c:v>21</c:v>
                </c:pt>
                <c:pt idx="63" formatCode="#,##0">
                  <c:v>21</c:v>
                </c:pt>
                <c:pt idx="64" formatCode="#,##0">
                  <c:v>22</c:v>
                </c:pt>
                <c:pt idx="65" formatCode="#,##0">
                  <c:v>22</c:v>
                </c:pt>
                <c:pt idx="66" formatCode="#,##0">
                  <c:v>22</c:v>
                </c:pt>
                <c:pt idx="67" formatCode="#,##0">
                  <c:v>22</c:v>
                </c:pt>
                <c:pt idx="68" formatCode="#,##0">
                  <c:v>22</c:v>
                </c:pt>
                <c:pt idx="69" formatCode="#,##0">
                  <c:v>23</c:v>
                </c:pt>
                <c:pt idx="70" formatCode="#,##0">
                  <c:v>23</c:v>
                </c:pt>
                <c:pt idx="71" formatCode="#,##0">
                  <c:v>23</c:v>
                </c:pt>
                <c:pt idx="72" formatCode="#,##0">
                  <c:v>23</c:v>
                </c:pt>
                <c:pt idx="73" formatCode="#,##0">
                  <c:v>24</c:v>
                </c:pt>
                <c:pt idx="74" formatCode="#,##0">
                  <c:v>24</c:v>
                </c:pt>
                <c:pt idx="75" formatCode="#,##0">
                  <c:v>24</c:v>
                </c:pt>
                <c:pt idx="76" formatCode="#,##0">
                  <c:v>24</c:v>
                </c:pt>
                <c:pt idx="77" formatCode="#,##0">
                  <c:v>25</c:v>
                </c:pt>
                <c:pt idx="78" formatCode="#,##0">
                  <c:v>25</c:v>
                </c:pt>
                <c:pt idx="79" formatCode="#,##0">
                  <c:v>25</c:v>
                </c:pt>
                <c:pt idx="80" formatCode="#,##0">
                  <c:v>25</c:v>
                </c:pt>
                <c:pt idx="81" formatCode="#,##0">
                  <c:v>25</c:v>
                </c:pt>
                <c:pt idx="82" formatCode="#,##0">
                  <c:v>26</c:v>
                </c:pt>
                <c:pt idx="83" formatCode="#,##0">
                  <c:v>26</c:v>
                </c:pt>
                <c:pt idx="84" formatCode="#,##0">
                  <c:v>26</c:v>
                </c:pt>
                <c:pt idx="85" formatCode="#,##0">
                  <c:v>26</c:v>
                </c:pt>
                <c:pt idx="86" formatCode="#,##0">
                  <c:v>27</c:v>
                </c:pt>
                <c:pt idx="87" formatCode="#,##0">
                  <c:v>28</c:v>
                </c:pt>
                <c:pt idx="88" formatCode="#,##0">
                  <c:v>28</c:v>
                </c:pt>
                <c:pt idx="89" formatCode="#,##0">
                  <c:v>28</c:v>
                </c:pt>
                <c:pt idx="90" formatCode="#,##0">
                  <c:v>28</c:v>
                </c:pt>
                <c:pt idx="91" formatCode="#,##0">
                  <c:v>28</c:v>
                </c:pt>
                <c:pt idx="92" formatCode="#,##0">
                  <c:v>28</c:v>
                </c:pt>
                <c:pt idx="93" formatCode="#,##0">
                  <c:v>28</c:v>
                </c:pt>
                <c:pt idx="94" formatCode="#,##0">
                  <c:v>29</c:v>
                </c:pt>
                <c:pt idx="95" formatCode="#,##0">
                  <c:v>29</c:v>
                </c:pt>
                <c:pt idx="96" formatCode="#,##0">
                  <c:v>29</c:v>
                </c:pt>
                <c:pt idx="97" formatCode="#,##0">
                  <c:v>30</c:v>
                </c:pt>
                <c:pt idx="98" formatCode="#,##0">
                  <c:v>30</c:v>
                </c:pt>
                <c:pt idx="99" formatCode="#,##0">
                  <c:v>30</c:v>
                </c:pt>
                <c:pt idx="100" formatCode="#,##0">
                  <c:v>30</c:v>
                </c:pt>
                <c:pt idx="101" formatCode="#,##0">
                  <c:v>30</c:v>
                </c:pt>
                <c:pt idx="102" formatCode="#,##0">
                  <c:v>31</c:v>
                </c:pt>
                <c:pt idx="103" formatCode="#,##0">
                  <c:v>31</c:v>
                </c:pt>
                <c:pt idx="104" formatCode="#,##0">
                  <c:v>31</c:v>
                </c:pt>
                <c:pt idx="105" formatCode="#,##0">
                  <c:v>32</c:v>
                </c:pt>
                <c:pt idx="106" formatCode="#,##0">
                  <c:v>32</c:v>
                </c:pt>
                <c:pt idx="107" formatCode="#,##0">
                  <c:v>32</c:v>
                </c:pt>
                <c:pt idx="108" formatCode="#,##0">
                  <c:v>33</c:v>
                </c:pt>
                <c:pt idx="109" formatCode="#,##0">
                  <c:v>33</c:v>
                </c:pt>
                <c:pt idx="110" formatCode="#,##0">
                  <c:v>33</c:v>
                </c:pt>
                <c:pt idx="111" formatCode="#,##0">
                  <c:v>33</c:v>
                </c:pt>
                <c:pt idx="112" formatCode="#,##0">
                  <c:v>33</c:v>
                </c:pt>
                <c:pt idx="113" formatCode="#,##0">
                  <c:v>34</c:v>
                </c:pt>
                <c:pt idx="114" formatCode="#,##0">
                  <c:v>34</c:v>
                </c:pt>
                <c:pt idx="115" formatCode="#,##0">
                  <c:v>35</c:v>
                </c:pt>
                <c:pt idx="116" formatCode="#,##0">
                  <c:v>35</c:v>
                </c:pt>
                <c:pt idx="117" formatCode="#,##0">
                  <c:v>35</c:v>
                </c:pt>
                <c:pt idx="118" formatCode="#,##0">
                  <c:v>35</c:v>
                </c:pt>
                <c:pt idx="119" formatCode="#,##0">
                  <c:v>36</c:v>
                </c:pt>
                <c:pt idx="120" formatCode="#,##0">
                  <c:v>36</c:v>
                </c:pt>
                <c:pt idx="121" formatCode="#,##0">
                  <c:v>37</c:v>
                </c:pt>
                <c:pt idx="122" formatCode="#,##0">
                  <c:v>37</c:v>
                </c:pt>
                <c:pt idx="123" formatCode="#,##0">
                  <c:v>37</c:v>
                </c:pt>
                <c:pt idx="124" formatCode="#,##0">
                  <c:v>37</c:v>
                </c:pt>
                <c:pt idx="125" formatCode="#,##0">
                  <c:v>37</c:v>
                </c:pt>
                <c:pt idx="126" formatCode="#,##0">
                  <c:v>37</c:v>
                </c:pt>
                <c:pt idx="127" formatCode="#,##0">
                  <c:v>37</c:v>
                </c:pt>
                <c:pt idx="128" formatCode="#,##0">
                  <c:v>37</c:v>
                </c:pt>
                <c:pt idx="129" formatCode="#,##0">
                  <c:v>37</c:v>
                </c:pt>
                <c:pt idx="130" formatCode="#,##0">
                  <c:v>38</c:v>
                </c:pt>
                <c:pt idx="131" formatCode="#,##0">
                  <c:v>38</c:v>
                </c:pt>
                <c:pt idx="132" formatCode="#,##0">
                  <c:v>38</c:v>
                </c:pt>
                <c:pt idx="133" formatCode="#,##0">
                  <c:v>38</c:v>
                </c:pt>
                <c:pt idx="134" formatCode="#,##0">
                  <c:v>38</c:v>
                </c:pt>
                <c:pt idx="135" formatCode="#,##0">
                  <c:v>38</c:v>
                </c:pt>
                <c:pt idx="136" formatCode="#,##0">
                  <c:v>39</c:v>
                </c:pt>
                <c:pt idx="137" formatCode="#,##0">
                  <c:v>40</c:v>
                </c:pt>
                <c:pt idx="138" formatCode="#,##0">
                  <c:v>40</c:v>
                </c:pt>
                <c:pt idx="139" formatCode="#,##0">
                  <c:v>41</c:v>
                </c:pt>
                <c:pt idx="140" formatCode="#,##0">
                  <c:v>41</c:v>
                </c:pt>
                <c:pt idx="141" formatCode="#,##0">
                  <c:v>41</c:v>
                </c:pt>
                <c:pt idx="142" formatCode="#,##0">
                  <c:v>42</c:v>
                </c:pt>
                <c:pt idx="143" formatCode="#,##0">
                  <c:v>42</c:v>
                </c:pt>
                <c:pt idx="144" formatCode="#,##0">
                  <c:v>42</c:v>
                </c:pt>
                <c:pt idx="145" formatCode="#,##0">
                  <c:v>42</c:v>
                </c:pt>
                <c:pt idx="146" formatCode="#,##0">
                  <c:v>42</c:v>
                </c:pt>
                <c:pt idx="147" formatCode="#,##0">
                  <c:v>43</c:v>
                </c:pt>
                <c:pt idx="148" formatCode="#,##0">
                  <c:v>43</c:v>
                </c:pt>
                <c:pt idx="149" formatCode="#,##0">
                  <c:v>43</c:v>
                </c:pt>
                <c:pt idx="150" formatCode="#,##0">
                  <c:v>44</c:v>
                </c:pt>
                <c:pt idx="151" formatCode="#,##0">
                  <c:v>44</c:v>
                </c:pt>
                <c:pt idx="152" formatCode="#,##0">
                  <c:v>44</c:v>
                </c:pt>
                <c:pt idx="153" formatCode="#,##0">
                  <c:v>44</c:v>
                </c:pt>
                <c:pt idx="154" formatCode="#,##0">
                  <c:v>44</c:v>
                </c:pt>
                <c:pt idx="155" formatCode="#,##0">
                  <c:v>45</c:v>
                </c:pt>
                <c:pt idx="156" formatCode="#,##0">
                  <c:v>45</c:v>
                </c:pt>
                <c:pt idx="157" formatCode="#,##0">
                  <c:v>45</c:v>
                </c:pt>
                <c:pt idx="158" formatCode="#,##0">
                  <c:v>45</c:v>
                </c:pt>
                <c:pt idx="159" formatCode="#,##0">
                  <c:v>45</c:v>
                </c:pt>
                <c:pt idx="160" formatCode="#,##0">
                  <c:v>46</c:v>
                </c:pt>
                <c:pt idx="161" formatCode="#,##0">
                  <c:v>46</c:v>
                </c:pt>
                <c:pt idx="162" formatCode="#,##0">
                  <c:v>47</c:v>
                </c:pt>
                <c:pt idx="163" formatCode="#,##0">
                  <c:v>47</c:v>
                </c:pt>
                <c:pt idx="164" formatCode="#,##0">
                  <c:v>47</c:v>
                </c:pt>
                <c:pt idx="165" formatCode="#,##0">
                  <c:v>47</c:v>
                </c:pt>
                <c:pt idx="166" formatCode="#,##0">
                  <c:v>47</c:v>
                </c:pt>
                <c:pt idx="167" formatCode="#,##0">
                  <c:v>48</c:v>
                </c:pt>
                <c:pt idx="168" formatCode="#,##0">
                  <c:v>49</c:v>
                </c:pt>
                <c:pt idx="169" formatCode="#,##0">
                  <c:v>49</c:v>
                </c:pt>
                <c:pt idx="170" formatCode="#,##0">
                  <c:v>49</c:v>
                </c:pt>
                <c:pt idx="171" formatCode="#,##0">
                  <c:v>49</c:v>
                </c:pt>
                <c:pt idx="172" formatCode="#,##0">
                  <c:v>49</c:v>
                </c:pt>
                <c:pt idx="173" formatCode="#,##0">
                  <c:v>49</c:v>
                </c:pt>
                <c:pt idx="174" formatCode="#,##0">
                  <c:v>49</c:v>
                </c:pt>
                <c:pt idx="175" formatCode="#,##0">
                  <c:v>50</c:v>
                </c:pt>
                <c:pt idx="176" formatCode="#,##0">
                  <c:v>51</c:v>
                </c:pt>
                <c:pt idx="177" formatCode="#,##0">
                  <c:v>51</c:v>
                </c:pt>
                <c:pt idx="178" formatCode="#,##0">
                  <c:v>52</c:v>
                </c:pt>
                <c:pt idx="179" formatCode="#,##0">
                  <c:v>52</c:v>
                </c:pt>
                <c:pt idx="180" formatCode="#,##0">
                  <c:v>52</c:v>
                </c:pt>
                <c:pt idx="181" formatCode="#,##0">
                  <c:v>52</c:v>
                </c:pt>
                <c:pt idx="182" formatCode="#,##0">
                  <c:v>53</c:v>
                </c:pt>
                <c:pt idx="183" formatCode="#,##0">
                  <c:v>53</c:v>
                </c:pt>
                <c:pt idx="184" formatCode="#,##0">
                  <c:v>54</c:v>
                </c:pt>
                <c:pt idx="185" formatCode="#,##0">
                  <c:v>55</c:v>
                </c:pt>
                <c:pt idx="186" formatCode="#,##0">
                  <c:v>55</c:v>
                </c:pt>
                <c:pt idx="187" formatCode="General">
                  <c:v>55</c:v>
                </c:pt>
                <c:pt idx="188" formatCode="#,##0">
                  <c:v>55</c:v>
                </c:pt>
                <c:pt idx="189" formatCode="#,##0">
                  <c:v>56</c:v>
                </c:pt>
                <c:pt idx="190" formatCode="#,##0">
                  <c:v>56</c:v>
                </c:pt>
                <c:pt idx="191" formatCode="#,##0">
                  <c:v>56</c:v>
                </c:pt>
                <c:pt idx="192" formatCode="#,##0">
                  <c:v>56</c:v>
                </c:pt>
                <c:pt idx="193" formatCode="#,##0">
                  <c:v>57</c:v>
                </c:pt>
                <c:pt idx="194" formatCode="#,##0">
                  <c:v>57</c:v>
                </c:pt>
                <c:pt idx="195" formatCode="#,##0">
                  <c:v>58</c:v>
                </c:pt>
                <c:pt idx="196" formatCode="#,##0">
                  <c:v>58</c:v>
                </c:pt>
                <c:pt idx="197" formatCode="#,##0">
                  <c:v>59</c:v>
                </c:pt>
                <c:pt idx="198" formatCode="#,##0">
                  <c:v>59</c:v>
                </c:pt>
                <c:pt idx="199" formatCode="#,##0">
                  <c:v>60</c:v>
                </c:pt>
                <c:pt idx="200" formatCode="#,##0">
                  <c:v>60</c:v>
                </c:pt>
                <c:pt idx="201" formatCode="#,##0">
                  <c:v>61</c:v>
                </c:pt>
                <c:pt idx="202" formatCode="#,##0">
                  <c:v>61</c:v>
                </c:pt>
                <c:pt idx="203" formatCode="#,##0">
                  <c:v>61</c:v>
                </c:pt>
                <c:pt idx="204" formatCode="#,##0">
                  <c:v>61</c:v>
                </c:pt>
                <c:pt idx="205" formatCode="#,##0">
                  <c:v>61</c:v>
                </c:pt>
                <c:pt idx="206" formatCode="#,##0">
                  <c:v>61</c:v>
                </c:pt>
                <c:pt idx="207" formatCode="#,##0">
                  <c:v>61</c:v>
                </c:pt>
                <c:pt idx="208" formatCode="#,##0">
                  <c:v>62</c:v>
                </c:pt>
                <c:pt idx="209" formatCode="#,##0">
                  <c:v>62</c:v>
                </c:pt>
                <c:pt idx="210" formatCode="#,##0">
                  <c:v>62</c:v>
                </c:pt>
                <c:pt idx="211" formatCode="#,##0">
                  <c:v>62</c:v>
                </c:pt>
                <c:pt idx="212" formatCode="#,##0">
                  <c:v>62</c:v>
                </c:pt>
                <c:pt idx="213" formatCode="#,##0">
                  <c:v>63</c:v>
                </c:pt>
                <c:pt idx="214" formatCode="#,##0">
                  <c:v>63</c:v>
                </c:pt>
                <c:pt idx="215" formatCode="#,##0">
                  <c:v>63</c:v>
                </c:pt>
                <c:pt idx="216" formatCode="#,##0">
                  <c:v>64</c:v>
                </c:pt>
                <c:pt idx="217" formatCode="#,##0">
                  <c:v>65</c:v>
                </c:pt>
                <c:pt idx="218" formatCode="#,##0">
                  <c:v>65</c:v>
                </c:pt>
                <c:pt idx="219" formatCode="#,##0">
                  <c:v>66</c:v>
                </c:pt>
                <c:pt idx="220" formatCode="#,##0">
                  <c:v>67</c:v>
                </c:pt>
                <c:pt idx="221" formatCode="#,##0">
                  <c:v>67</c:v>
                </c:pt>
                <c:pt idx="222" formatCode="#,##0">
                  <c:v>68</c:v>
                </c:pt>
                <c:pt idx="223" formatCode="#,##0">
                  <c:v>68</c:v>
                </c:pt>
                <c:pt idx="224" formatCode="#,##0">
                  <c:v>69</c:v>
                </c:pt>
                <c:pt idx="225" formatCode="#,##0">
                  <c:v>69</c:v>
                </c:pt>
                <c:pt idx="226" formatCode="#,##0">
                  <c:v>70</c:v>
                </c:pt>
                <c:pt idx="227" formatCode="#,##0">
                  <c:v>70</c:v>
                </c:pt>
                <c:pt idx="228" formatCode="#,##0">
                  <c:v>71</c:v>
                </c:pt>
                <c:pt idx="229" formatCode="#,##0">
                  <c:v>72</c:v>
                </c:pt>
                <c:pt idx="230" formatCode="#,##0">
                  <c:v>72</c:v>
                </c:pt>
                <c:pt idx="231" formatCode="#,##0">
                  <c:v>73</c:v>
                </c:pt>
                <c:pt idx="232" formatCode="#,##0">
                  <c:v>73</c:v>
                </c:pt>
                <c:pt idx="233" formatCode="#,##0">
                  <c:v>74</c:v>
                </c:pt>
                <c:pt idx="234" formatCode="#,##0">
                  <c:v>74</c:v>
                </c:pt>
                <c:pt idx="235" formatCode="#,##0">
                  <c:v>74</c:v>
                </c:pt>
                <c:pt idx="236" formatCode="#,##0">
                  <c:v>76</c:v>
                </c:pt>
                <c:pt idx="237" formatCode="#,##0">
                  <c:v>77</c:v>
                </c:pt>
                <c:pt idx="238" formatCode="#,##0">
                  <c:v>78</c:v>
                </c:pt>
                <c:pt idx="239" formatCode="#,##0">
                  <c:v>78</c:v>
                </c:pt>
                <c:pt idx="240" formatCode="#,##0">
                  <c:v>79</c:v>
                </c:pt>
                <c:pt idx="241" formatCode="#,##0">
                  <c:v>81</c:v>
                </c:pt>
                <c:pt idx="242" formatCode="#,##0">
                  <c:v>83</c:v>
                </c:pt>
                <c:pt idx="243" formatCode="#,##0">
                  <c:v>84</c:v>
                </c:pt>
                <c:pt idx="244" formatCode="#,##0">
                  <c:v>84</c:v>
                </c:pt>
                <c:pt idx="245" formatCode="#,##0">
                  <c:v>84</c:v>
                </c:pt>
                <c:pt idx="246" formatCode="#,##0">
                  <c:v>85</c:v>
                </c:pt>
                <c:pt idx="247" formatCode="#,##0">
                  <c:v>86</c:v>
                </c:pt>
                <c:pt idx="248" formatCode="#,##0">
                  <c:v>87</c:v>
                </c:pt>
                <c:pt idx="249" formatCode="#,##0">
                  <c:v>90</c:v>
                </c:pt>
                <c:pt idx="250" formatCode="#,##0">
                  <c:v>91</c:v>
                </c:pt>
                <c:pt idx="251" formatCode="#,##0">
                  <c:v>94</c:v>
                </c:pt>
                <c:pt idx="252" formatCode="#,##0">
                  <c:v>94</c:v>
                </c:pt>
                <c:pt idx="253" formatCode="#,##0">
                  <c:v>94</c:v>
                </c:pt>
                <c:pt idx="254" formatCode="#,##0">
                  <c:v>96</c:v>
                </c:pt>
                <c:pt idx="255" formatCode="#,##0">
                  <c:v>97</c:v>
                </c:pt>
                <c:pt idx="256" formatCode="#,##0">
                  <c:v>99</c:v>
                </c:pt>
                <c:pt idx="257" formatCode="#,##0">
                  <c:v>100</c:v>
                </c:pt>
                <c:pt idx="258" formatCode="#,##0">
                  <c:v>100</c:v>
                </c:pt>
                <c:pt idx="259" formatCode="#,##0">
                  <c:v>102</c:v>
                </c:pt>
                <c:pt idx="260" formatCode="#,##0">
                  <c:v>102</c:v>
                </c:pt>
                <c:pt idx="261" formatCode="#,##0">
                  <c:v>106</c:v>
                </c:pt>
                <c:pt idx="262" formatCode="#,##0">
                  <c:v>106</c:v>
                </c:pt>
                <c:pt idx="263" formatCode="#,##0">
                  <c:v>108</c:v>
                </c:pt>
                <c:pt idx="264" formatCode="#,##0">
                  <c:v>110</c:v>
                </c:pt>
                <c:pt idx="265" formatCode="#,##0">
                  <c:v>111</c:v>
                </c:pt>
                <c:pt idx="266" formatCode="#,##0">
                  <c:v>112</c:v>
                </c:pt>
                <c:pt idx="267" formatCode="#,##0">
                  <c:v>113</c:v>
                </c:pt>
                <c:pt idx="268" formatCode="#,##0">
                  <c:v>119</c:v>
                </c:pt>
                <c:pt idx="269" formatCode="#,##0">
                  <c:v>124</c:v>
                </c:pt>
                <c:pt idx="270" formatCode="#,##0">
                  <c:v>125</c:v>
                </c:pt>
                <c:pt idx="271" formatCode="#,##0">
                  <c:v>125</c:v>
                </c:pt>
                <c:pt idx="272" formatCode="#,##0">
                  <c:v>130</c:v>
                </c:pt>
                <c:pt idx="273" formatCode="#,##0">
                  <c:v>131</c:v>
                </c:pt>
                <c:pt idx="274" formatCode="#,##0">
                  <c:v>132</c:v>
                </c:pt>
                <c:pt idx="275" formatCode="#,##0">
                  <c:v>143</c:v>
                </c:pt>
                <c:pt idx="276" formatCode="#,##0">
                  <c:v>156</c:v>
                </c:pt>
                <c:pt idx="277" formatCode="#,##0">
                  <c:v>162</c:v>
                </c:pt>
                <c:pt idx="278" formatCode="#,##0">
                  <c:v>165</c:v>
                </c:pt>
                <c:pt idx="279" formatCode="#,##0">
                  <c:v>167</c:v>
                </c:pt>
                <c:pt idx="280" formatCode="#,##0">
                  <c:v>171</c:v>
                </c:pt>
                <c:pt idx="281" formatCode="#,##0">
                  <c:v>185</c:v>
                </c:pt>
                <c:pt idx="282" formatCode="#,##0">
                  <c:v>202</c:v>
                </c:pt>
                <c:pt idx="283" formatCode="#,##0">
                  <c:v>210</c:v>
                </c:pt>
                <c:pt idx="284" formatCode="#,##0">
                  <c:v>212</c:v>
                </c:pt>
                <c:pt idx="285" formatCode="#,##0">
                  <c:v>226</c:v>
                </c:pt>
                <c:pt idx="286" formatCode="#,##0">
                  <c:v>232</c:v>
                </c:pt>
                <c:pt idx="287" formatCode="#,##0">
                  <c:v>238</c:v>
                </c:pt>
                <c:pt idx="288" formatCode="#,##0">
                  <c:v>241</c:v>
                </c:pt>
                <c:pt idx="289" formatCode="#,##0">
                  <c:v>332</c:v>
                </c:pt>
              </c:numCache>
            </c:numRef>
          </c:xVal>
          <c:yVal>
            <c:numRef>
              <c:f>Data!$M$5:$M$294</c:f>
              <c:numCache>
                <c:formatCode>0.0%</c:formatCode>
                <c:ptCount val="290"/>
                <c:pt idx="0">
                  <c:v>0.32696732987899374</c:v>
                </c:pt>
                <c:pt idx="1">
                  <c:v>0.45019415765769544</c:v>
                </c:pt>
                <c:pt idx="2">
                  <c:v>0.22677814086073836</c:v>
                </c:pt>
                <c:pt idx="3">
                  <c:v>0.51419817665520851</c:v>
                </c:pt>
                <c:pt idx="4">
                  <c:v>0.43404909097560085</c:v>
                </c:pt>
                <c:pt idx="5">
                  <c:v>0.22374961434301188</c:v>
                </c:pt>
                <c:pt idx="6">
                  <c:v>0.39018464528668612</c:v>
                </c:pt>
                <c:pt idx="7">
                  <c:v>0.25252286443103339</c:v>
                </c:pt>
                <c:pt idx="8">
                  <c:v>0.29588267626043074</c:v>
                </c:pt>
                <c:pt idx="9">
                  <c:v>0.31403488638971772</c:v>
                </c:pt>
                <c:pt idx="10">
                  <c:v>0.29977186311787074</c:v>
                </c:pt>
                <c:pt idx="11">
                  <c:v>0.23795367273628143</c:v>
                </c:pt>
                <c:pt idx="12">
                  <c:v>0.31005586592178769</c:v>
                </c:pt>
                <c:pt idx="13">
                  <c:v>0.52303389272787104</c:v>
                </c:pt>
                <c:pt idx="14">
                  <c:v>0.36535770782346128</c:v>
                </c:pt>
                <c:pt idx="15">
                  <c:v>0.55241300300730345</c:v>
                </c:pt>
                <c:pt idx="16">
                  <c:v>0.27175536044914295</c:v>
                </c:pt>
                <c:pt idx="17">
                  <c:v>0.24616584351442683</c:v>
                </c:pt>
                <c:pt idx="18">
                  <c:v>0.27104129452558579</c:v>
                </c:pt>
                <c:pt idx="19">
                  <c:v>0.38526569368537772</c:v>
                </c:pt>
                <c:pt idx="20">
                  <c:v>0.26195899772209569</c:v>
                </c:pt>
                <c:pt idx="21">
                  <c:v>0.24117383941978976</c:v>
                </c:pt>
                <c:pt idx="22">
                  <c:v>0.27618359914605051</c:v>
                </c:pt>
                <c:pt idx="23">
                  <c:v>0.32744813200730061</c:v>
                </c:pt>
                <c:pt idx="24">
                  <c:v>0.30570703649702075</c:v>
                </c:pt>
                <c:pt idx="25">
                  <c:v>0.30028851965468872</c:v>
                </c:pt>
                <c:pt idx="26">
                  <c:v>0.31087052585064073</c:v>
                </c:pt>
                <c:pt idx="27">
                  <c:v>0.20179612866292174</c:v>
                </c:pt>
                <c:pt idx="28">
                  <c:v>0.26068805157744546</c:v>
                </c:pt>
                <c:pt idx="29">
                  <c:v>0.25894507281732831</c:v>
                </c:pt>
                <c:pt idx="30">
                  <c:v>0.29780019376531602</c:v>
                </c:pt>
                <c:pt idx="31">
                  <c:v>0.40513470258735662</c:v>
                </c:pt>
                <c:pt idx="32">
                  <c:v>0.32220477458410141</c:v>
                </c:pt>
                <c:pt idx="33">
                  <c:v>0.3917682481218393</c:v>
                </c:pt>
                <c:pt idx="34">
                  <c:v>0.40439886321512419</c:v>
                </c:pt>
                <c:pt idx="35">
                  <c:v>0.49394983572401635</c:v>
                </c:pt>
                <c:pt idx="36">
                  <c:v>0.60930576070901032</c:v>
                </c:pt>
                <c:pt idx="37">
                  <c:v>0.2233829230563566</c:v>
                </c:pt>
                <c:pt idx="38">
                  <c:v>0.25918006879241423</c:v>
                </c:pt>
                <c:pt idx="39">
                  <c:v>0.35765265662172879</c:v>
                </c:pt>
                <c:pt idx="40">
                  <c:v>0.47648266880384693</c:v>
                </c:pt>
                <c:pt idx="41">
                  <c:v>0.36764096662830842</c:v>
                </c:pt>
                <c:pt idx="42">
                  <c:v>0.30390948806990031</c:v>
                </c:pt>
                <c:pt idx="43">
                  <c:v>0.43845254847711501</c:v>
                </c:pt>
                <c:pt idx="44">
                  <c:v>0.43096936634494337</c:v>
                </c:pt>
                <c:pt idx="45">
                  <c:v>0.36831304510050838</c:v>
                </c:pt>
                <c:pt idx="46">
                  <c:v>0.3283143159628279</c:v>
                </c:pt>
                <c:pt idx="47">
                  <c:v>0.2388002856462747</c:v>
                </c:pt>
                <c:pt idx="48">
                  <c:v>0.36656791248860526</c:v>
                </c:pt>
                <c:pt idx="49">
                  <c:v>0.34584089839284515</c:v>
                </c:pt>
                <c:pt idx="50">
                  <c:v>0.37720545636488123</c:v>
                </c:pt>
                <c:pt idx="51">
                  <c:v>0.16311612364243944</c:v>
                </c:pt>
                <c:pt idx="52">
                  <c:v>0.30447935574054369</c:v>
                </c:pt>
                <c:pt idx="53">
                  <c:v>0.21223209618400418</c:v>
                </c:pt>
                <c:pt idx="54">
                  <c:v>0.16050830889540568</c:v>
                </c:pt>
                <c:pt idx="55">
                  <c:v>0.2086896021385283</c:v>
                </c:pt>
                <c:pt idx="56">
                  <c:v>0.27966731026288433</c:v>
                </c:pt>
                <c:pt idx="57">
                  <c:v>0.27509019350606756</c:v>
                </c:pt>
                <c:pt idx="58">
                  <c:v>0.24367139416644368</c:v>
                </c:pt>
                <c:pt idx="59">
                  <c:v>0.16267700606877949</c:v>
                </c:pt>
                <c:pt idx="60">
                  <c:v>0.19005628517823639</c:v>
                </c:pt>
                <c:pt idx="61">
                  <c:v>0.29252182998731246</c:v>
                </c:pt>
                <c:pt idx="62">
                  <c:v>0.19542461590410265</c:v>
                </c:pt>
                <c:pt idx="63">
                  <c:v>0.26816265807091494</c:v>
                </c:pt>
                <c:pt idx="64">
                  <c:v>0.12448860315604909</c:v>
                </c:pt>
                <c:pt idx="65">
                  <c:v>0.19220607661822986</c:v>
                </c:pt>
                <c:pt idx="66">
                  <c:v>0.15972574911122397</c:v>
                </c:pt>
                <c:pt idx="67">
                  <c:v>0.16878172588832488</c:v>
                </c:pt>
                <c:pt idx="68">
                  <c:v>0.18536561601792761</c:v>
                </c:pt>
                <c:pt idx="69">
                  <c:v>0.26722155295148398</c:v>
                </c:pt>
                <c:pt idx="70">
                  <c:v>0.17790572850590416</c:v>
                </c:pt>
                <c:pt idx="71">
                  <c:v>0.33934052442339735</c:v>
                </c:pt>
                <c:pt idx="72">
                  <c:v>0.20033444816053511</c:v>
                </c:pt>
                <c:pt idx="73">
                  <c:v>0.37604713246801069</c:v>
                </c:pt>
                <c:pt idx="74">
                  <c:v>0.26983654168373233</c:v>
                </c:pt>
                <c:pt idx="75">
                  <c:v>0.21588169104645555</c:v>
                </c:pt>
                <c:pt idx="76">
                  <c:v>0.14302235929067078</c:v>
                </c:pt>
                <c:pt idx="77">
                  <c:v>0.31612596428194017</c:v>
                </c:pt>
                <c:pt idx="78">
                  <c:v>0.28961985424463266</c:v>
                </c:pt>
                <c:pt idx="79">
                  <c:v>0.16258794738452126</c:v>
                </c:pt>
                <c:pt idx="80">
                  <c:v>0.29529960531036958</c:v>
                </c:pt>
                <c:pt idx="81">
                  <c:v>0.24079485680888368</c:v>
                </c:pt>
                <c:pt idx="82">
                  <c:v>0.25252525252525254</c:v>
                </c:pt>
                <c:pt idx="83">
                  <c:v>0.23962371721778791</c:v>
                </c:pt>
                <c:pt idx="84">
                  <c:v>0.16481069042316257</c:v>
                </c:pt>
                <c:pt idx="85">
                  <c:v>0.1899965858654831</c:v>
                </c:pt>
                <c:pt idx="86">
                  <c:v>0.32158462635990726</c:v>
                </c:pt>
                <c:pt idx="87">
                  <c:v>0.30075734394124848</c:v>
                </c:pt>
                <c:pt idx="88">
                  <c:v>0.24255490398988158</c:v>
                </c:pt>
                <c:pt idx="89">
                  <c:v>0.38731355515489263</c:v>
                </c:pt>
                <c:pt idx="90">
                  <c:v>0.14529686457638424</c:v>
                </c:pt>
                <c:pt idx="91">
                  <c:v>0.20935705169112956</c:v>
                </c:pt>
                <c:pt idx="92">
                  <c:v>0.17289719626168223</c:v>
                </c:pt>
                <c:pt idx="93">
                  <c:v>0.1948</c:v>
                </c:pt>
                <c:pt idx="94">
                  <c:v>0.19994819994819996</c:v>
                </c:pt>
                <c:pt idx="95">
                  <c:v>0.21860524961399896</c:v>
                </c:pt>
                <c:pt idx="96">
                  <c:v>0.1453121346738368</c:v>
                </c:pt>
                <c:pt idx="97">
                  <c:v>0.18049666868564507</c:v>
                </c:pt>
                <c:pt idx="98">
                  <c:v>0.19395169208614257</c:v>
                </c:pt>
                <c:pt idx="99">
                  <c:v>0.19660765968903546</c:v>
                </c:pt>
                <c:pt idx="100">
                  <c:v>0.21802388707926168</c:v>
                </c:pt>
                <c:pt idx="101">
                  <c:v>0.15297121634168989</c:v>
                </c:pt>
                <c:pt idx="102">
                  <c:v>0.28480220330495742</c:v>
                </c:pt>
                <c:pt idx="103">
                  <c:v>0.21212121212121213</c:v>
                </c:pt>
                <c:pt idx="104">
                  <c:v>0.13390974272458878</c:v>
                </c:pt>
                <c:pt idx="105">
                  <c:v>0.17114125794516649</c:v>
                </c:pt>
                <c:pt idx="106">
                  <c:v>0.20574372903019653</c:v>
                </c:pt>
                <c:pt idx="107">
                  <c:v>0.14922310172969805</c:v>
                </c:pt>
                <c:pt idx="108">
                  <c:v>0.25844930417495032</c:v>
                </c:pt>
                <c:pt idx="109">
                  <c:v>0.18683467303932219</c:v>
                </c:pt>
                <c:pt idx="110">
                  <c:v>0.20445855277397013</c:v>
                </c:pt>
                <c:pt idx="111">
                  <c:v>0.19460212059548035</c:v>
                </c:pt>
                <c:pt idx="112">
                  <c:v>0.2441464452958706</c:v>
                </c:pt>
                <c:pt idx="113">
                  <c:v>0.13296448331251115</c:v>
                </c:pt>
                <c:pt idx="114">
                  <c:v>0.23449015141364063</c:v>
                </c:pt>
                <c:pt idx="115">
                  <c:v>0.21431631421116173</c:v>
                </c:pt>
                <c:pt idx="116">
                  <c:v>0.18718978964783739</c:v>
                </c:pt>
                <c:pt idx="117">
                  <c:v>0.24162740899357601</c:v>
                </c:pt>
                <c:pt idx="118">
                  <c:v>0.24016698193203315</c:v>
                </c:pt>
                <c:pt idx="119">
                  <c:v>0.27073732718894011</c:v>
                </c:pt>
                <c:pt idx="120">
                  <c:v>0.19980329853230444</c:v>
                </c:pt>
                <c:pt idx="121">
                  <c:v>0.23465818759936408</c:v>
                </c:pt>
                <c:pt idx="122">
                  <c:v>0.22312515324529755</c:v>
                </c:pt>
                <c:pt idx="123">
                  <c:v>0.17340274491244675</c:v>
                </c:pt>
                <c:pt idx="124">
                  <c:v>0.28724544480171488</c:v>
                </c:pt>
                <c:pt idx="125">
                  <c:v>0.14217687074829932</c:v>
                </c:pt>
                <c:pt idx="126">
                  <c:v>0.1770307314961766</c:v>
                </c:pt>
                <c:pt idx="127">
                  <c:v>0.19102999596983131</c:v>
                </c:pt>
                <c:pt idx="128">
                  <c:v>0.19601302517671351</c:v>
                </c:pt>
                <c:pt idx="129">
                  <c:v>0.16310494235147244</c:v>
                </c:pt>
                <c:pt idx="130">
                  <c:v>0.16447839579851994</c:v>
                </c:pt>
                <c:pt idx="131">
                  <c:v>0.19857840959573522</c:v>
                </c:pt>
                <c:pt idx="132">
                  <c:v>0.20417183622828783</c:v>
                </c:pt>
                <c:pt idx="133">
                  <c:v>0.21464318813716404</c:v>
                </c:pt>
                <c:pt idx="134">
                  <c:v>0.16618221077983555</c:v>
                </c:pt>
                <c:pt idx="135">
                  <c:v>0.13059033989266547</c:v>
                </c:pt>
                <c:pt idx="136">
                  <c:v>0.17377963737796373</c:v>
                </c:pt>
                <c:pt idx="137">
                  <c:v>0.19557336386185842</c:v>
                </c:pt>
                <c:pt idx="138">
                  <c:v>0.27442470274424702</c:v>
                </c:pt>
                <c:pt idx="139">
                  <c:v>0.17931497649429148</c:v>
                </c:pt>
                <c:pt idx="140">
                  <c:v>0.17314953551093798</c:v>
                </c:pt>
                <c:pt idx="141">
                  <c:v>0.14716106604866744</c:v>
                </c:pt>
                <c:pt idx="142">
                  <c:v>0.19294265910522998</c:v>
                </c:pt>
                <c:pt idx="143">
                  <c:v>0.19405544441268935</c:v>
                </c:pt>
                <c:pt idx="144">
                  <c:v>0.16607488702388637</c:v>
                </c:pt>
                <c:pt idx="145">
                  <c:v>0.14702207413577675</c:v>
                </c:pt>
                <c:pt idx="146">
                  <c:v>0.20504754937820044</c:v>
                </c:pt>
                <c:pt idx="147">
                  <c:v>0.16103729790299343</c:v>
                </c:pt>
                <c:pt idx="148">
                  <c:v>0.18512269938650308</c:v>
                </c:pt>
                <c:pt idx="149">
                  <c:v>0.15587321317588565</c:v>
                </c:pt>
                <c:pt idx="150">
                  <c:v>0.20161553524804177</c:v>
                </c:pt>
                <c:pt idx="151">
                  <c:v>0.15650070036928562</c:v>
                </c:pt>
                <c:pt idx="152">
                  <c:v>0.18255166760150149</c:v>
                </c:pt>
                <c:pt idx="153">
                  <c:v>0.18339715536105033</c:v>
                </c:pt>
                <c:pt idx="154">
                  <c:v>0.23541717942407089</c:v>
                </c:pt>
                <c:pt idx="155">
                  <c:v>0.20975087061344763</c:v>
                </c:pt>
                <c:pt idx="156">
                  <c:v>0.17980295566502463</c:v>
                </c:pt>
                <c:pt idx="157">
                  <c:v>0.17482206405693951</c:v>
                </c:pt>
                <c:pt idx="158">
                  <c:v>0.19994383600112328</c:v>
                </c:pt>
                <c:pt idx="159">
                  <c:v>0.16988263377760096</c:v>
                </c:pt>
                <c:pt idx="160">
                  <c:v>0.15785171258072428</c:v>
                </c:pt>
                <c:pt idx="161">
                  <c:v>0.15473684210526314</c:v>
                </c:pt>
                <c:pt idx="162">
                  <c:v>0.14996742671009772</c:v>
                </c:pt>
                <c:pt idx="163">
                  <c:v>0.15958549222797927</c:v>
                </c:pt>
                <c:pt idx="164">
                  <c:v>0.16481264637002341</c:v>
                </c:pt>
                <c:pt idx="165">
                  <c:v>0.13138686131386862</c:v>
                </c:pt>
                <c:pt idx="166">
                  <c:v>0.18605522928901663</c:v>
                </c:pt>
                <c:pt idx="167">
                  <c:v>0.13303285838906659</c:v>
                </c:pt>
                <c:pt idx="168">
                  <c:v>0.15789007876803257</c:v>
                </c:pt>
                <c:pt idx="169">
                  <c:v>0.17825242718446602</c:v>
                </c:pt>
                <c:pt idx="170">
                  <c:v>0.25434840781375434</c:v>
                </c:pt>
                <c:pt idx="171">
                  <c:v>0.14877876937529355</c:v>
                </c:pt>
                <c:pt idx="172">
                  <c:v>0.23114209214292308</c:v>
                </c:pt>
                <c:pt idx="173">
                  <c:v>0.18083348632274646</c:v>
                </c:pt>
                <c:pt idx="174">
                  <c:v>0.15050167224080269</c:v>
                </c:pt>
                <c:pt idx="175">
                  <c:v>0.13954791705585654</c:v>
                </c:pt>
                <c:pt idx="176">
                  <c:v>0.18006830176963676</c:v>
                </c:pt>
                <c:pt idx="177">
                  <c:v>0.19878929896504588</c:v>
                </c:pt>
                <c:pt idx="178">
                  <c:v>0.14210526315789473</c:v>
                </c:pt>
                <c:pt idx="179">
                  <c:v>0.13478977741137677</c:v>
                </c:pt>
                <c:pt idx="180">
                  <c:v>0.22213717986458639</c:v>
                </c:pt>
                <c:pt idx="181">
                  <c:v>0.23124115148655025</c:v>
                </c:pt>
                <c:pt idx="182">
                  <c:v>0.13802221047065044</c:v>
                </c:pt>
                <c:pt idx="183">
                  <c:v>0.1493541931962889</c:v>
                </c:pt>
                <c:pt idx="184">
                  <c:v>0.17466517857142858</c:v>
                </c:pt>
                <c:pt idx="185">
                  <c:v>0.21434501079196414</c:v>
                </c:pt>
                <c:pt idx="186">
                  <c:v>0.13807856865033061</c:v>
                </c:pt>
                <c:pt idx="187">
                  <c:v>0.15820559696245254</c:v>
                </c:pt>
                <c:pt idx="188">
                  <c:v>0.22651329601119663</c:v>
                </c:pt>
                <c:pt idx="189">
                  <c:v>0.13837300549306827</c:v>
                </c:pt>
                <c:pt idx="190">
                  <c:v>0.14663766539786116</c:v>
                </c:pt>
                <c:pt idx="191">
                  <c:v>0.12682926829268293</c:v>
                </c:pt>
                <c:pt idx="192">
                  <c:v>0.14607124595193455</c:v>
                </c:pt>
                <c:pt idx="193">
                  <c:v>0.15297331372137005</c:v>
                </c:pt>
                <c:pt idx="194">
                  <c:v>0.15614904156795176</c:v>
                </c:pt>
                <c:pt idx="195">
                  <c:v>0.18496898941991974</c:v>
                </c:pt>
                <c:pt idx="196">
                  <c:v>0.20199430199430199</c:v>
                </c:pt>
                <c:pt idx="197">
                  <c:v>0.10602503912363068</c:v>
                </c:pt>
                <c:pt idx="198">
                  <c:v>0.11587721081520634</c:v>
                </c:pt>
                <c:pt idx="199">
                  <c:v>0.23084468664850136</c:v>
                </c:pt>
                <c:pt idx="200">
                  <c:v>0.25349034842782564</c:v>
                </c:pt>
                <c:pt idx="201">
                  <c:v>0.2244438559322034</c:v>
                </c:pt>
                <c:pt idx="202">
                  <c:v>0.16120625465376023</c:v>
                </c:pt>
                <c:pt idx="203">
                  <c:v>0.17964548894642501</c:v>
                </c:pt>
                <c:pt idx="204">
                  <c:v>0.20140216698534097</c:v>
                </c:pt>
                <c:pt idx="205">
                  <c:v>0.15769824922760042</c:v>
                </c:pt>
                <c:pt idx="206">
                  <c:v>0.13693693693693693</c:v>
                </c:pt>
                <c:pt idx="207">
                  <c:v>0.15042016806722688</c:v>
                </c:pt>
                <c:pt idx="208">
                  <c:v>0.22483577732068211</c:v>
                </c:pt>
                <c:pt idx="209">
                  <c:v>0.12838360402165508</c:v>
                </c:pt>
                <c:pt idx="210">
                  <c:v>0.1250620347394541</c:v>
                </c:pt>
                <c:pt idx="211">
                  <c:v>0.15130754448993233</c:v>
                </c:pt>
                <c:pt idx="212">
                  <c:v>0.15139056831922612</c:v>
                </c:pt>
                <c:pt idx="213">
                  <c:v>0.11805187930121758</c:v>
                </c:pt>
                <c:pt idx="214">
                  <c:v>0.14809504301515772</c:v>
                </c:pt>
                <c:pt idx="215">
                  <c:v>0.16412531189354035</c:v>
                </c:pt>
                <c:pt idx="216">
                  <c:v>0.27733789856623153</c:v>
                </c:pt>
                <c:pt idx="217">
                  <c:v>0.17938432022324932</c:v>
                </c:pt>
                <c:pt idx="218">
                  <c:v>0.21139910813823856</c:v>
                </c:pt>
                <c:pt idx="219">
                  <c:v>0.14001403329718695</c:v>
                </c:pt>
                <c:pt idx="220">
                  <c:v>0.16979522184300341</c:v>
                </c:pt>
                <c:pt idx="221">
                  <c:v>0.24563332111884695</c:v>
                </c:pt>
                <c:pt idx="222">
                  <c:v>0.13403141361256546</c:v>
                </c:pt>
                <c:pt idx="223">
                  <c:v>0.14423498465585269</c:v>
                </c:pt>
                <c:pt idx="224">
                  <c:v>0.19442367268454225</c:v>
                </c:pt>
                <c:pt idx="225">
                  <c:v>0.22453177438562305</c:v>
                </c:pt>
                <c:pt idx="226">
                  <c:v>0.15217580126813168</c:v>
                </c:pt>
                <c:pt idx="227">
                  <c:v>0.15513428120063191</c:v>
                </c:pt>
                <c:pt idx="228">
                  <c:v>0.13207547169811321</c:v>
                </c:pt>
                <c:pt idx="229">
                  <c:v>0.1723959411886519</c:v>
                </c:pt>
                <c:pt idx="230">
                  <c:v>0.18692113387594725</c:v>
                </c:pt>
                <c:pt idx="231">
                  <c:v>0.13821801566579633</c:v>
                </c:pt>
                <c:pt idx="232">
                  <c:v>0.24754689552989853</c:v>
                </c:pt>
                <c:pt idx="233">
                  <c:v>0.13379004634293773</c:v>
                </c:pt>
                <c:pt idx="234">
                  <c:v>0.25442291491154168</c:v>
                </c:pt>
                <c:pt idx="235">
                  <c:v>0.17657833679325924</c:v>
                </c:pt>
                <c:pt idx="236">
                  <c:v>0.18171612993755701</c:v>
                </c:pt>
                <c:pt idx="237">
                  <c:v>0.15886734120292298</c:v>
                </c:pt>
                <c:pt idx="238">
                  <c:v>0.1920861694965966</c:v>
                </c:pt>
                <c:pt idx="239">
                  <c:v>0.15255677429321798</c:v>
                </c:pt>
                <c:pt idx="240">
                  <c:v>0.17731400350485901</c:v>
                </c:pt>
                <c:pt idx="241">
                  <c:v>0.14285714285714285</c:v>
                </c:pt>
                <c:pt idx="242">
                  <c:v>0.11891426109435588</c:v>
                </c:pt>
                <c:pt idx="243">
                  <c:v>0.17393705135284374</c:v>
                </c:pt>
                <c:pt idx="244">
                  <c:v>0.11958825310323948</c:v>
                </c:pt>
                <c:pt idx="245">
                  <c:v>0.21665311102074014</c:v>
                </c:pt>
                <c:pt idx="246">
                  <c:v>0.157728362764334</c:v>
                </c:pt>
                <c:pt idx="247">
                  <c:v>0.21493744708870285</c:v>
                </c:pt>
                <c:pt idx="248">
                  <c:v>0.12729325430426192</c:v>
                </c:pt>
                <c:pt idx="249">
                  <c:v>0.19870967741935483</c:v>
                </c:pt>
                <c:pt idx="250">
                  <c:v>0.15023994093761536</c:v>
                </c:pt>
                <c:pt idx="251">
                  <c:v>0.19335347432024169</c:v>
                </c:pt>
                <c:pt idx="252">
                  <c:v>0.15558452846588439</c:v>
                </c:pt>
                <c:pt idx="253">
                  <c:v>0.13641975308641976</c:v>
                </c:pt>
                <c:pt idx="254">
                  <c:v>0.13924528301886793</c:v>
                </c:pt>
                <c:pt idx="255">
                  <c:v>0.15407447382622774</c:v>
                </c:pt>
                <c:pt idx="256">
                  <c:v>0.16944122756224667</c:v>
                </c:pt>
                <c:pt idx="257">
                  <c:v>0.13971742543171115</c:v>
                </c:pt>
                <c:pt idx="258">
                  <c:v>0.15159235668789808</c:v>
                </c:pt>
                <c:pt idx="259">
                  <c:v>0.13727055067837191</c:v>
                </c:pt>
                <c:pt idx="260">
                  <c:v>0.15193089430894308</c:v>
                </c:pt>
                <c:pt idx="261">
                  <c:v>0.16402569593147751</c:v>
                </c:pt>
                <c:pt idx="262">
                  <c:v>0.16296044814123239</c:v>
                </c:pt>
                <c:pt idx="263">
                  <c:v>0.12788556861634329</c:v>
                </c:pt>
                <c:pt idx="264">
                  <c:v>0.20004290464442775</c:v>
                </c:pt>
                <c:pt idx="265">
                  <c:v>0.23710739267590181</c:v>
                </c:pt>
                <c:pt idx="266">
                  <c:v>0.14995840266222962</c:v>
                </c:pt>
                <c:pt idx="267">
                  <c:v>0.12264584290307763</c:v>
                </c:pt>
                <c:pt idx="268">
                  <c:v>0.16353859131168283</c:v>
                </c:pt>
                <c:pt idx="269">
                  <c:v>0.15396408234778799</c:v>
                </c:pt>
                <c:pt idx="270">
                  <c:v>0.19840331164991129</c:v>
                </c:pt>
                <c:pt idx="271">
                  <c:v>0.12878998609179415</c:v>
                </c:pt>
                <c:pt idx="272">
                  <c:v>0.19291647077260618</c:v>
                </c:pt>
                <c:pt idx="273">
                  <c:v>0.13962472406181015</c:v>
                </c:pt>
                <c:pt idx="274">
                  <c:v>0.24381100935896147</c:v>
                </c:pt>
                <c:pt idx="275">
                  <c:v>0.16481854838709678</c:v>
                </c:pt>
                <c:pt idx="276">
                  <c:v>0.16419324281654563</c:v>
                </c:pt>
                <c:pt idx="277">
                  <c:v>0.14191919191919192</c:v>
                </c:pt>
                <c:pt idx="278">
                  <c:v>0.15306122448979592</c:v>
                </c:pt>
                <c:pt idx="279">
                  <c:v>0.18352941176470589</c:v>
                </c:pt>
                <c:pt idx="280">
                  <c:v>0.13436482084690554</c:v>
                </c:pt>
                <c:pt idx="281">
                  <c:v>0.15633672525439407</c:v>
                </c:pt>
                <c:pt idx="282">
                  <c:v>0.15094339622641509</c:v>
                </c:pt>
                <c:pt idx="283">
                  <c:v>0.13830557566980448</c:v>
                </c:pt>
                <c:pt idx="284">
                  <c:v>0.1643964794635373</c:v>
                </c:pt>
                <c:pt idx="285">
                  <c:v>0.14398302515913913</c:v>
                </c:pt>
                <c:pt idx="286">
                  <c:v>0.16444296197464978</c:v>
                </c:pt>
                <c:pt idx="287">
                  <c:v>0.15676959619952494</c:v>
                </c:pt>
                <c:pt idx="288">
                  <c:v>0.15589887640449437</c:v>
                </c:pt>
                <c:pt idx="289">
                  <c:v>0.1903006012024048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695-4231-8A65-B40689D68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1415807"/>
        <c:axId val="1613554415"/>
      </c:scatterChart>
      <c:valAx>
        <c:axId val="15114158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13554415"/>
        <c:crosses val="autoZero"/>
        <c:crossBetween val="midCat"/>
      </c:valAx>
      <c:valAx>
        <c:axId val="1613554415"/>
        <c:scaling>
          <c:orientation val="minMax"/>
          <c:max val="0.6500000000000001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11415807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0.06991</cdr:x>
      <cdr:y>0.02914</cdr:y>
    </cdr:from>
    <cdr:to>
      <cdr:x>0.1964</cdr:x>
      <cdr:y>0.09295</cdr:y>
    </cdr:to>
    <cdr:sp macro="" textlink="">
      <cdr:nvSpPr>
        <cdr:cNvPr id="2" name="textruta 10">
          <a:extLst xmlns:a="http://schemas.openxmlformats.org/drawingml/2006/main">
            <a:ext uri="{FF2B5EF4-FFF2-40B4-BE49-F238E27FC236}">
              <a16:creationId xmlns:a16="http://schemas.microsoft.com/office/drawing/2014/main" id="{97F1E6E8-127A-5A28-D767-52DC34C1A22F}"/>
            </a:ext>
          </a:extLst>
        </cdr:cNvPr>
        <cdr:cNvSpPr txBox="1"/>
      </cdr:nvSpPr>
      <cdr:spPr>
        <a:xfrm xmlns:a="http://schemas.openxmlformats.org/drawingml/2006/main">
          <a:off x="364464" y="87364"/>
          <a:ext cx="659423" cy="191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>
              <a:solidFill>
                <a:schemeClr val="tx1">
                  <a:lumMod val="95000"/>
                  <a:lumOff val="5000"/>
                </a:schemeClr>
              </a:solidFill>
            </a:rPr>
            <a:t>Danderyd</a:t>
          </a:r>
        </a:p>
      </cdr:txBody>
    </cdr:sp>
  </cdr:relSizeAnchor>
  <cdr:relSizeAnchor xmlns:cdr="http://schemas.openxmlformats.org/drawingml/2006/chartDrawing">
    <cdr:from>
      <cdr:x>0.9187</cdr:x>
      <cdr:y>0.55379</cdr:y>
    </cdr:from>
    <cdr:to>
      <cdr:x>0.98892</cdr:x>
      <cdr:y>0.6447</cdr:y>
    </cdr:to>
    <cdr:sp macro="" textlink="">
      <cdr:nvSpPr>
        <cdr:cNvPr id="3" name="textruta 9">
          <a:extLst xmlns:a="http://schemas.openxmlformats.org/drawingml/2006/main">
            <a:ext uri="{FF2B5EF4-FFF2-40B4-BE49-F238E27FC236}">
              <a16:creationId xmlns:a16="http://schemas.microsoft.com/office/drawing/2014/main" id="{31D83772-AF9C-BDFA-C97E-EB94B782C898}"/>
            </a:ext>
          </a:extLst>
        </cdr:cNvPr>
        <cdr:cNvSpPr txBox="1"/>
      </cdr:nvSpPr>
      <cdr:spPr>
        <a:xfrm xmlns:a="http://schemas.openxmlformats.org/drawingml/2006/main">
          <a:off x="8136904" y="2631901"/>
          <a:ext cx="621935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800" dirty="0"/>
            <a:t>Kiruna</a:t>
          </a:r>
        </a:p>
      </cdr:txBody>
    </cdr:sp>
  </cdr:relSizeAnchor>
  <cdr:relSizeAnchor xmlns:cdr="http://schemas.openxmlformats.org/drawingml/2006/chartDrawing">
    <cdr:from>
      <cdr:x>0.68293</cdr:x>
      <cdr:y>0.6702</cdr:y>
    </cdr:from>
    <cdr:to>
      <cdr:x>0.78594</cdr:x>
      <cdr:y>0.7005</cdr:y>
    </cdr:to>
    <cdr:sp macro="" textlink="">
      <cdr:nvSpPr>
        <cdr:cNvPr id="4" name="textruta 13">
          <a:extLst xmlns:a="http://schemas.openxmlformats.org/drawingml/2006/main">
            <a:ext uri="{FF2B5EF4-FFF2-40B4-BE49-F238E27FC236}">
              <a16:creationId xmlns:a16="http://schemas.microsoft.com/office/drawing/2014/main" id="{E94CC762-D93B-2F68-4713-C8A36FA7C3E9}"/>
            </a:ext>
          </a:extLst>
        </cdr:cNvPr>
        <cdr:cNvSpPr txBox="1"/>
      </cdr:nvSpPr>
      <cdr:spPr>
        <a:xfrm xmlns:a="http://schemas.openxmlformats.org/drawingml/2006/main">
          <a:off x="6048672" y="3185121"/>
          <a:ext cx="912386" cy="144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/>
            <a:t>Arjeplog</a:t>
          </a:r>
        </a:p>
      </cdr:txBody>
    </cdr:sp>
  </cdr:relSizeAnchor>
  <cdr:relSizeAnchor xmlns:cdr="http://schemas.openxmlformats.org/drawingml/2006/chartDrawing">
    <cdr:from>
      <cdr:x>0.6748</cdr:x>
      <cdr:y>0.62474</cdr:y>
    </cdr:from>
    <cdr:to>
      <cdr:x>0.77779</cdr:x>
      <cdr:y>0.67352</cdr:y>
    </cdr:to>
    <cdr:sp macro="" textlink="">
      <cdr:nvSpPr>
        <cdr:cNvPr id="21" name="textruta 14">
          <a:extLst xmlns:a="http://schemas.openxmlformats.org/drawingml/2006/main">
            <a:ext uri="{FF2B5EF4-FFF2-40B4-BE49-F238E27FC236}">
              <a16:creationId xmlns:a16="http://schemas.microsoft.com/office/drawing/2014/main" id="{6966A931-D86F-2DA3-8126-EAB104292261}"/>
            </a:ext>
          </a:extLst>
        </cdr:cNvPr>
        <cdr:cNvSpPr txBox="1"/>
      </cdr:nvSpPr>
      <cdr:spPr>
        <a:xfrm xmlns:a="http://schemas.openxmlformats.org/drawingml/2006/main">
          <a:off x="5976664" y="2969096"/>
          <a:ext cx="912181" cy="231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/>
            <a:t>Sorsele</a:t>
          </a:r>
        </a:p>
      </cdr:txBody>
    </cdr:sp>
  </cdr:relSizeAnchor>
  <cdr:relSizeAnchor xmlns:cdr="http://schemas.openxmlformats.org/drawingml/2006/chartDrawing">
    <cdr:from>
      <cdr:x>0.07108</cdr:x>
      <cdr:y>0.18473</cdr:y>
    </cdr:from>
    <cdr:to>
      <cdr:x>0.18775</cdr:x>
      <cdr:y>0.26034</cdr:y>
    </cdr:to>
    <cdr:sp macro="" textlink="">
      <cdr:nvSpPr>
        <cdr:cNvPr id="22" name="textruta 11">
          <a:extLst xmlns:a="http://schemas.openxmlformats.org/drawingml/2006/main">
            <a:ext uri="{FF2B5EF4-FFF2-40B4-BE49-F238E27FC236}">
              <a16:creationId xmlns:a16="http://schemas.microsoft.com/office/drawing/2014/main" id="{857FF1FA-378A-381F-1FBF-1F34193FE11C}"/>
            </a:ext>
          </a:extLst>
        </cdr:cNvPr>
        <cdr:cNvSpPr txBox="1"/>
      </cdr:nvSpPr>
      <cdr:spPr>
        <a:xfrm xmlns:a="http://schemas.openxmlformats.org/drawingml/2006/main">
          <a:off x="370585" y="553791"/>
          <a:ext cx="608209" cy="2266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/>
            <a:t>Lidingö</a:t>
          </a:r>
        </a:p>
      </cdr:txBody>
    </cdr:sp>
  </cdr:relSizeAnchor>
  <cdr:relSizeAnchor xmlns:cdr="http://schemas.openxmlformats.org/drawingml/2006/chartDrawing">
    <cdr:from>
      <cdr:x>0.0813</cdr:x>
      <cdr:y>0.22322</cdr:y>
    </cdr:from>
    <cdr:to>
      <cdr:x>0.17133</cdr:x>
      <cdr:y>0.27259</cdr:y>
    </cdr:to>
    <cdr:sp macro="" textlink="">
      <cdr:nvSpPr>
        <cdr:cNvPr id="31" name="textruta 12">
          <a:extLst xmlns:a="http://schemas.openxmlformats.org/drawingml/2006/main">
            <a:ext uri="{FF2B5EF4-FFF2-40B4-BE49-F238E27FC236}">
              <a16:creationId xmlns:a16="http://schemas.microsoft.com/office/drawing/2014/main" id="{EC288A21-DEB2-AA2E-DCD7-AFD8BB74EFE8}"/>
            </a:ext>
          </a:extLst>
        </cdr:cNvPr>
        <cdr:cNvSpPr txBox="1"/>
      </cdr:nvSpPr>
      <cdr:spPr>
        <a:xfrm xmlns:a="http://schemas.openxmlformats.org/drawingml/2006/main">
          <a:off x="720080" y="1060852"/>
          <a:ext cx="797394" cy="234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/>
            <a:t>Täby</a:t>
          </a:r>
        </a:p>
      </cdr:txBody>
    </cdr:sp>
  </cdr:relSizeAnchor>
  <cdr:relSizeAnchor xmlns:cdr="http://schemas.openxmlformats.org/drawingml/2006/chartDrawing">
    <cdr:from>
      <cdr:x>0.90244</cdr:x>
      <cdr:y>0.91262</cdr:y>
    </cdr:from>
    <cdr:to>
      <cdr:x>1</cdr:x>
      <cdr:y>1</cdr:y>
    </cdr:to>
    <cdr:sp macro="" textlink="">
      <cdr:nvSpPr>
        <cdr:cNvPr id="5" name="textruta 14"/>
        <cdr:cNvSpPr txBox="1"/>
      </cdr:nvSpPr>
      <cdr:spPr>
        <a:xfrm xmlns:a="http://schemas.openxmlformats.org/drawingml/2006/main">
          <a:off x="7992888" y="4337248"/>
          <a:ext cx="864096" cy="4152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v-SE" sz="900" dirty="0"/>
        </a:p>
        <a:p xmlns:a="http://schemas.openxmlformats.org/drawingml/2006/main">
          <a:r>
            <a:rPr lang="sv-SE" sz="1200" dirty="0"/>
            <a:t>Kilometer</a:t>
          </a:r>
        </a:p>
        <a:p xmlns:a="http://schemas.openxmlformats.org/drawingml/2006/main">
          <a:endParaRPr lang="sv-SE" sz="900" dirty="0"/>
        </a:p>
      </cdr:txBody>
    </cdr:sp>
  </cdr:relSizeAnchor>
  <cdr:relSizeAnchor xmlns:cdr="http://schemas.openxmlformats.org/drawingml/2006/chartDrawing">
    <cdr:from>
      <cdr:x>0.05507</cdr:x>
      <cdr:y>0.09864</cdr:y>
    </cdr:from>
    <cdr:to>
      <cdr:x>0.18156</cdr:x>
      <cdr:y>0.14851</cdr:y>
    </cdr:to>
    <cdr:sp macro="" textlink="">
      <cdr:nvSpPr>
        <cdr:cNvPr id="6" name="textruta 10"/>
        <cdr:cNvSpPr txBox="1"/>
      </cdr:nvSpPr>
      <cdr:spPr>
        <a:xfrm xmlns:a="http://schemas.openxmlformats.org/drawingml/2006/main">
          <a:off x="287090" y="295698"/>
          <a:ext cx="659423" cy="149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>
              <a:solidFill>
                <a:schemeClr val="tx1">
                  <a:lumMod val="95000"/>
                  <a:lumOff val="5000"/>
                </a:schemeClr>
              </a:solidFill>
            </a:rPr>
            <a:t>Lund</a:t>
          </a:r>
        </a:p>
      </cdr:txBody>
    </cdr:sp>
  </cdr:relSizeAnchor>
  <cdr:relSizeAnchor xmlns:cdr="http://schemas.openxmlformats.org/drawingml/2006/chartDrawing">
    <cdr:from>
      <cdr:x>0.05405</cdr:x>
      <cdr:y>0.13103</cdr:y>
    </cdr:from>
    <cdr:to>
      <cdr:x>0.18054</cdr:x>
      <cdr:y>0.18091</cdr:y>
    </cdr:to>
    <cdr:sp macro="" textlink="">
      <cdr:nvSpPr>
        <cdr:cNvPr id="7" name="textruta 10"/>
        <cdr:cNvSpPr txBox="1"/>
      </cdr:nvSpPr>
      <cdr:spPr>
        <a:xfrm xmlns:a="http://schemas.openxmlformats.org/drawingml/2006/main">
          <a:off x="281782" y="392805"/>
          <a:ext cx="659423" cy="149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>
              <a:solidFill>
                <a:schemeClr val="tx1">
                  <a:lumMod val="95000"/>
                  <a:lumOff val="5000"/>
                </a:schemeClr>
              </a:solidFill>
            </a:rPr>
            <a:t>Lomma</a:t>
          </a:r>
        </a:p>
      </cdr:txBody>
    </cdr:sp>
  </cdr:relSizeAnchor>
  <cdr:relSizeAnchor xmlns:cdr="http://schemas.openxmlformats.org/drawingml/2006/chartDrawing">
    <cdr:from>
      <cdr:x>0.05389</cdr:x>
      <cdr:y>0.15834</cdr:y>
    </cdr:from>
    <cdr:to>
      <cdr:x>0.14599</cdr:x>
      <cdr:y>0.22342</cdr:y>
    </cdr:to>
    <cdr:sp macro="" textlink="">
      <cdr:nvSpPr>
        <cdr:cNvPr id="8" name="textruta 11"/>
        <cdr:cNvSpPr txBox="1"/>
      </cdr:nvSpPr>
      <cdr:spPr>
        <a:xfrm xmlns:a="http://schemas.openxmlformats.org/drawingml/2006/main">
          <a:off x="280948" y="474671"/>
          <a:ext cx="480136" cy="195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/>
            <a:t>Solna</a:t>
          </a:r>
        </a:p>
      </cdr:txBody>
    </cdr:sp>
  </cdr:relSizeAnchor>
  <cdr:relSizeAnchor xmlns:cdr="http://schemas.openxmlformats.org/drawingml/2006/chartDrawing">
    <cdr:from>
      <cdr:x>0.64024</cdr:x>
      <cdr:y>0.57158</cdr:y>
    </cdr:from>
    <cdr:to>
      <cdr:x>0.7687</cdr:x>
      <cdr:y>0.66155</cdr:y>
    </cdr:to>
    <cdr:sp macro="" textlink="">
      <cdr:nvSpPr>
        <cdr:cNvPr id="9" name="textruta 9"/>
        <cdr:cNvSpPr txBox="1"/>
      </cdr:nvSpPr>
      <cdr:spPr>
        <a:xfrm xmlns:a="http://schemas.openxmlformats.org/drawingml/2006/main">
          <a:off x="3337814" y="1682276"/>
          <a:ext cx="669702" cy="2648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50" dirty="0"/>
            <a:t>Storuman</a:t>
          </a:r>
        </a:p>
      </cdr:txBody>
    </cdr:sp>
  </cdr:relSizeAnchor>
  <cdr:relSizeAnchor xmlns:cdr="http://schemas.openxmlformats.org/drawingml/2006/chartDrawing">
    <cdr:from>
      <cdr:x>0.63104</cdr:x>
      <cdr:y>0.69026</cdr:y>
    </cdr:from>
    <cdr:to>
      <cdr:x>0.77446</cdr:x>
      <cdr:y>0.7308</cdr:y>
    </cdr:to>
    <cdr:sp macro="" textlink="">
      <cdr:nvSpPr>
        <cdr:cNvPr id="10" name="textruta 9"/>
        <cdr:cNvSpPr txBox="1"/>
      </cdr:nvSpPr>
      <cdr:spPr>
        <a:xfrm xmlns:a="http://schemas.openxmlformats.org/drawingml/2006/main">
          <a:off x="5589111" y="3280480"/>
          <a:ext cx="1270269" cy="192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/>
            <a:t>Vilhelmina</a:t>
          </a:r>
        </a:p>
      </cdr:txBody>
    </cdr:sp>
  </cdr:relSizeAnchor>
  <cdr:relSizeAnchor xmlns:cdr="http://schemas.openxmlformats.org/drawingml/2006/chartDrawing">
    <cdr:from>
      <cdr:x>0.17007</cdr:x>
      <cdr:y>0</cdr:y>
    </cdr:from>
    <cdr:to>
      <cdr:x>0.17007</cdr:x>
      <cdr:y>0.88483</cdr:y>
    </cdr:to>
    <cdr:cxnSp macro="">
      <cdr:nvCxnSpPr>
        <cdr:cNvPr id="12" name="Rak koppling 11">
          <a:extLst xmlns:a="http://schemas.openxmlformats.org/drawingml/2006/main">
            <a:ext uri="{FF2B5EF4-FFF2-40B4-BE49-F238E27FC236}">
              <a16:creationId xmlns:a16="http://schemas.microsoft.com/office/drawing/2014/main" id="{EAEC0997-56C8-77B2-643F-76704589760F}"/>
            </a:ext>
          </a:extLst>
        </cdr:cNvPr>
        <cdr:cNvCxnSpPr/>
      </cdr:nvCxnSpPr>
      <cdr:spPr>
        <a:xfrm xmlns:a="http://schemas.openxmlformats.org/drawingml/2006/main">
          <a:off x="886623" y="0"/>
          <a:ext cx="0" cy="2652584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0.05938</cdr:x>
      <cdr:y>0.63545</cdr:y>
    </cdr:from>
    <cdr:to>
      <cdr:x>0.96709</cdr:x>
      <cdr:y>0.63545</cdr:y>
    </cdr:to>
    <cdr:cxnSp macro="">
      <cdr:nvCxnSpPr>
        <cdr:cNvPr id="13" name="Rak koppling 12">
          <a:extLst xmlns:a="http://schemas.openxmlformats.org/drawingml/2006/main">
            <a:ext uri="{FF2B5EF4-FFF2-40B4-BE49-F238E27FC236}">
              <a16:creationId xmlns:a16="http://schemas.microsoft.com/office/drawing/2014/main" id="{F8EC8912-6522-5058-EDBF-581793D6760B}"/>
            </a:ext>
          </a:extLst>
        </cdr:cNvPr>
        <cdr:cNvCxnSpPr/>
      </cdr:nvCxnSpPr>
      <cdr:spPr>
        <a:xfrm xmlns:a="http://schemas.openxmlformats.org/drawingml/2006/main">
          <a:off x="309585" y="1870286"/>
          <a:ext cx="4732215" cy="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0.05788</cdr:x>
      <cdr:y>0.57867</cdr:y>
    </cdr:from>
    <cdr:to>
      <cdr:x>0.09511</cdr:x>
      <cdr:y>0.76361</cdr:y>
    </cdr:to>
    <cdr:sp macro="" textlink="">
      <cdr:nvSpPr>
        <cdr:cNvPr id="20" name="textruta 9"/>
        <cdr:cNvSpPr txBox="1"/>
      </cdr:nvSpPr>
      <cdr:spPr>
        <a:xfrm xmlns:a="http://schemas.openxmlformats.org/drawingml/2006/main" rot="3332996">
          <a:off x="238079" y="3024729"/>
          <a:ext cx="878931" cy="3297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800" dirty="0"/>
            <a:t> </a:t>
          </a:r>
          <a:r>
            <a:rPr lang="sv-SE" sz="1000" dirty="0"/>
            <a:t>Borlänge</a:t>
          </a:r>
        </a:p>
      </cdr:txBody>
    </cdr:sp>
  </cdr:relSizeAnchor>
  <cdr:relSizeAnchor xmlns:cdr="http://schemas.openxmlformats.org/drawingml/2006/chartDrawing">
    <cdr:from>
      <cdr:x>0.58283</cdr:x>
      <cdr:y>0.09385</cdr:y>
    </cdr:from>
    <cdr:to>
      <cdr:x>1</cdr:x>
      <cdr:y>0.25243</cdr:y>
    </cdr:to>
    <cdr:sp macro="" textlink="">
      <cdr:nvSpPr>
        <cdr:cNvPr id="11" name="Rektangel 10"/>
        <cdr:cNvSpPr/>
      </cdr:nvSpPr>
      <cdr:spPr>
        <a:xfrm xmlns:a="http://schemas.openxmlformats.org/drawingml/2006/main">
          <a:off x="3038474" y="276225"/>
          <a:ext cx="2174875" cy="46672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v-SE" baseline="0" dirty="0"/>
            <a:t>                     </a:t>
          </a:r>
          <a:r>
            <a:rPr lang="sv-SE" sz="1200" baseline="0" dirty="0"/>
            <a:t>Median för avstånd </a:t>
          </a:r>
          <a:endParaRPr lang="sv-SE" sz="1200" dirty="0"/>
        </a:p>
        <a:p xmlns:a="http://schemas.openxmlformats.org/drawingml/2006/main">
          <a:r>
            <a:rPr lang="sv-SE" sz="1050" baseline="0" dirty="0"/>
            <a:t>                      </a:t>
          </a:r>
        </a:p>
        <a:p xmlns:a="http://schemas.openxmlformats.org/drawingml/2006/main">
          <a:r>
            <a:rPr lang="sv-SE" sz="1050" dirty="0"/>
            <a:t>	</a:t>
          </a:r>
          <a:r>
            <a:rPr lang="sv-SE" sz="1200" baseline="0" dirty="0"/>
            <a:t>Medinan för andel  högutbildade</a:t>
          </a:r>
          <a:endParaRPr lang="sv-SE" sz="1200" dirty="0"/>
        </a:p>
      </cdr:txBody>
    </cdr:sp>
  </cdr:relSizeAnchor>
  <cdr:relSizeAnchor xmlns:cdr="http://schemas.openxmlformats.org/drawingml/2006/chartDrawing">
    <cdr:from>
      <cdr:x>0.60309</cdr:x>
      <cdr:y>0.13093</cdr:y>
    </cdr:from>
    <cdr:to>
      <cdr:x>0.67252</cdr:x>
      <cdr:y>0.13093</cdr:y>
    </cdr:to>
    <cdr:cxnSp macro="">
      <cdr:nvCxnSpPr>
        <cdr:cNvPr id="15" name="Rak koppling 14">
          <a:extLst xmlns:a="http://schemas.openxmlformats.org/drawingml/2006/main">
            <a:ext uri="{FF2B5EF4-FFF2-40B4-BE49-F238E27FC236}">
              <a16:creationId xmlns:a16="http://schemas.microsoft.com/office/drawing/2014/main" id="{FEDB8E43-BFF6-EBBB-FCAB-C86C7CAE5BD3}"/>
            </a:ext>
          </a:extLst>
        </cdr:cNvPr>
        <cdr:cNvCxnSpPr/>
      </cdr:nvCxnSpPr>
      <cdr:spPr>
        <a:xfrm xmlns:a="http://schemas.openxmlformats.org/drawingml/2006/main">
          <a:off x="5184576" y="576064"/>
          <a:ext cx="596867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0.60976</cdr:x>
      <cdr:y>0.2005</cdr:y>
    </cdr:from>
    <cdr:to>
      <cdr:x>0.6748</cdr:x>
      <cdr:y>0.2005</cdr:y>
    </cdr:to>
    <cdr:cxnSp macro="">
      <cdr:nvCxnSpPr>
        <cdr:cNvPr id="17" name="Rak koppling 16">
          <a:extLst xmlns:a="http://schemas.openxmlformats.org/drawingml/2006/main">
            <a:ext uri="{FF2B5EF4-FFF2-40B4-BE49-F238E27FC236}">
              <a16:creationId xmlns:a16="http://schemas.microsoft.com/office/drawing/2014/main" id="{D3EC169C-B99C-4F42-0E30-4CE6DECCDC2B}"/>
            </a:ext>
          </a:extLst>
        </cdr:cNvPr>
        <cdr:cNvCxnSpPr/>
      </cdr:nvCxnSpPr>
      <cdr:spPr>
        <a:xfrm xmlns:a="http://schemas.openxmlformats.org/drawingml/2006/main">
          <a:off x="5400600" y="952872"/>
          <a:ext cx="576064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AEAF153-37FF-4860-B0A5-C97F289943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638" y="31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584200">
              <a:defRPr sz="1000" i="1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5385E57-000A-4D2A-865B-E9D7D0F123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31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584200">
              <a:defRPr sz="1000" i="1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3EDF522-88E8-46D0-B9C8-B6BE92759F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638" y="9451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584200">
              <a:defRPr sz="1000" i="1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F47CF8D-A258-4943-9B0D-CD5FDB5AE0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51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584200">
              <a:defRPr sz="1000" i="1"/>
            </a:lvl1pPr>
          </a:lstStyle>
          <a:p>
            <a:fld id="{45A921BC-535D-49C0-A065-B6F8BF5B955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808B50B-2547-4880-9D2E-08483A9E92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5400" y="4763"/>
            <a:ext cx="289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581025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43D80C9-DB81-4F57-9E38-B221198B2C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4763"/>
            <a:ext cx="289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581025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6F72F14-C6F5-4B3B-9E14-EA44F3B07D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0338" y="787400"/>
            <a:ext cx="6426200" cy="3616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DAC0613-BE02-423E-AB56-9EB3FCABBC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2013" y="4727575"/>
            <a:ext cx="5022850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noProof="0"/>
              <a:t>Klicka här för att ändra format på bakgrundstexten</a:t>
            </a:r>
          </a:p>
          <a:p>
            <a:pPr lvl="1"/>
            <a:r>
              <a:rPr lang="sv-SE" altLang="sv-SE" noProof="0"/>
              <a:t>Nivå två</a:t>
            </a:r>
          </a:p>
          <a:p>
            <a:pPr lvl="2"/>
            <a:r>
              <a:rPr lang="sv-SE" altLang="sv-SE" noProof="0"/>
              <a:t>Nivå tre</a:t>
            </a:r>
          </a:p>
          <a:p>
            <a:pPr lvl="3"/>
            <a:r>
              <a:rPr lang="sv-SE" altLang="sv-SE" noProof="0"/>
              <a:t>Nivå fyra</a:t>
            </a:r>
          </a:p>
          <a:p>
            <a:pPr lvl="4"/>
            <a:r>
              <a:rPr lang="sv-SE" altLang="sv-SE" noProof="0"/>
              <a:t>Nivå fem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C0D20D3-2FA3-42DC-9EF9-33C7936078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5400" y="9450388"/>
            <a:ext cx="289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581025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6FBF202-AC27-4305-9E73-C2E9E6FA44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50388"/>
            <a:ext cx="289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581025">
              <a:defRPr sz="1000" i="1">
                <a:latin typeface="Times New Roman" panose="02020603050405020304" pitchFamily="18" charset="0"/>
              </a:defRPr>
            </a:lvl1pPr>
          </a:lstStyle>
          <a:p>
            <a:fld id="{59B0B9C8-6861-4174-ABAC-ECD70CD00BEE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0411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5628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73692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5755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0149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95274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21806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286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3383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27753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6653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9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33177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b="1" u="none" strike="noStrike" kern="1200" dirty="0">
              <a:solidFill>
                <a:schemeClr val="dk1"/>
              </a:solidFill>
              <a:effectLst/>
              <a:highlight>
                <a:srgbClr val="F1F5FC"/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10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9566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7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6080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62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626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56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88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8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2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59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1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6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3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0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8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7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F5DF6F6-53BC-4DDB-B3AA-3819BF6CA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55539" y="1105786"/>
            <a:ext cx="6840760" cy="2772163"/>
          </a:xfrm>
        </p:spPr>
        <p:txBody>
          <a:bodyPr>
            <a:normAutofit fontScale="90000"/>
          </a:bodyPr>
          <a:lstStyle/>
          <a:p>
            <a:pPr>
              <a:lnSpc>
                <a:spcPts val="3600"/>
              </a:lnSpc>
              <a:spcBef>
                <a:spcPts val="1200"/>
              </a:spcBef>
            </a:pPr>
            <a:r>
              <a:rPr lang="sv-SE" sz="27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Livslångt lärande för yrkesverksamma akademiker i alla delar av landet </a:t>
            </a:r>
            <a:br>
              <a:rPr lang="sv-SE" sz="3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sv-SE" sz="3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Rundabordssamtal arrangerat av SVERD </a:t>
            </a:r>
            <a:b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vid högskolepedagogiska konferensen NU2024 </a:t>
            </a:r>
            <a:b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Umeå 17-19 juni 2024</a:t>
            </a:r>
            <a:br>
              <a:rPr lang="sv-SE" sz="27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sv-SE" sz="3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en-GB" altLang="sv-SE" sz="31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F84DD54-EE0B-4928-974F-818AB6B388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5539" y="4293096"/>
            <a:ext cx="6334493" cy="1459118"/>
          </a:xfrm>
        </p:spPr>
        <p:txBody>
          <a:bodyPr/>
          <a:lstStyle/>
          <a:p>
            <a:pPr marL="0" indent="19050">
              <a:lnSpc>
                <a:spcPts val="3200"/>
              </a:lnSpc>
              <a:spcBef>
                <a:spcPts val="0"/>
              </a:spcBef>
              <a:buNone/>
            </a:pPr>
            <a:r>
              <a:rPr lang="sv-SE" altLang="sv-SE" sz="2000" b="1" i="1" dirty="0">
                <a:solidFill>
                  <a:schemeClr val="accent2">
                    <a:lumMod val="75000"/>
                  </a:schemeClr>
                </a:solidFill>
              </a:rPr>
              <a:t>Inledning av </a:t>
            </a:r>
          </a:p>
          <a:p>
            <a:pPr marL="0" indent="19050">
              <a:lnSpc>
                <a:spcPts val="3200"/>
              </a:lnSpc>
              <a:spcBef>
                <a:spcPts val="0"/>
              </a:spcBef>
              <a:buNone/>
            </a:pPr>
            <a:r>
              <a:rPr lang="sv-SE" altLang="sv-SE" sz="2000" b="1" i="1" dirty="0">
                <a:solidFill>
                  <a:schemeClr val="accent2">
                    <a:lumMod val="75000"/>
                  </a:schemeClr>
                </a:solidFill>
              </a:rPr>
              <a:t>Analys- och utredningskonsult </a:t>
            </a:r>
          </a:p>
          <a:p>
            <a:pPr marL="0" indent="19050">
              <a:lnSpc>
                <a:spcPts val="3200"/>
              </a:lnSpc>
              <a:spcBef>
                <a:spcPts val="0"/>
              </a:spcBef>
              <a:buNone/>
            </a:pPr>
            <a:r>
              <a:rPr lang="en-GB" altLang="sv-SE" sz="2000" b="1" i="1" dirty="0">
                <a:solidFill>
                  <a:schemeClr val="accent2">
                    <a:lumMod val="75000"/>
                  </a:schemeClr>
                </a:solidFill>
              </a:rPr>
              <a:t>Kjell Nyman</a:t>
            </a:r>
          </a:p>
          <a:p>
            <a:pPr>
              <a:lnSpc>
                <a:spcPts val="3200"/>
              </a:lnSpc>
              <a:spcBef>
                <a:spcPts val="0"/>
              </a:spcBef>
              <a:buFontTx/>
              <a:buNone/>
            </a:pPr>
            <a:endParaRPr lang="sv-SE" altLang="sv-SE" sz="2000" b="1" i="1" dirty="0"/>
          </a:p>
          <a:p>
            <a:pPr algn="ctr">
              <a:buFontTx/>
              <a:buNone/>
            </a:pPr>
            <a:endParaRPr lang="en-GB" altLang="sv-SE" sz="3000" i="1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513AABE-E7EF-4C84-82E5-23C4E0E17BC8}"/>
              </a:ext>
            </a:extLst>
          </p:cNvPr>
          <p:cNvSpPr txBox="1"/>
          <p:nvPr/>
        </p:nvSpPr>
        <p:spPr>
          <a:xfrm>
            <a:off x="10416480" y="0"/>
            <a:ext cx="177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25976"/>
            <a:ext cx="8110428" cy="914791"/>
          </a:xfrm>
        </p:spPr>
        <p:txBody>
          <a:bodyPr>
            <a:normAutofit fontScale="90000"/>
          </a:bodyPr>
          <a:lstStyle/>
          <a:p>
            <a: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kommunala lärcentrumens roll</a:t>
            </a:r>
            <a:br>
              <a:rPr lang="sv-SE" sz="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v-SE" sz="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Samband mellan avstånd till närmaste 		Samband mellan andel högutbildade </a:t>
            </a:r>
            <a:b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lärosäte och antal år med statsbidrag 			och antal år med statsbidrag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AF4BA169-D4C9-241C-16C9-08C954FDD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1124" y="1325698"/>
            <a:ext cx="2088061" cy="2103302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9C9919FD-F81B-9100-905E-F76615F724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678" y="2176571"/>
            <a:ext cx="110686" cy="93209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AC0228C5-B098-6DDB-B361-9ECCCDBF5A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00424" y="1722333"/>
            <a:ext cx="91448" cy="91448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A8DCE056-1CDA-30F2-ADF3-2FBD382B8095}"/>
              </a:ext>
            </a:extLst>
          </p:cNvPr>
          <p:cNvSpPr txBox="1"/>
          <p:nvPr/>
        </p:nvSpPr>
        <p:spPr>
          <a:xfrm>
            <a:off x="8584036" y="4067359"/>
            <a:ext cx="14622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Viktat medelvärde</a:t>
            </a:r>
            <a:endParaRPr lang="sv-SE" sz="12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B42F64D-BFDD-B5F7-1F14-291A518DE692}"/>
              </a:ext>
            </a:extLst>
          </p:cNvPr>
          <p:cNvSpPr txBox="1"/>
          <p:nvPr/>
        </p:nvSpPr>
        <p:spPr>
          <a:xfrm>
            <a:off x="8600424" y="4674446"/>
            <a:ext cx="14294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Oviktat medelvärde</a:t>
            </a:r>
            <a:endParaRPr lang="sv-SE" sz="12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78286596-923D-FC06-1190-F6FFFFDA1176}"/>
              </a:ext>
            </a:extLst>
          </p:cNvPr>
          <p:cNvSpPr txBox="1"/>
          <p:nvPr/>
        </p:nvSpPr>
        <p:spPr>
          <a:xfrm>
            <a:off x="8600424" y="4882559"/>
            <a:ext cx="1030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Medianvärde</a:t>
            </a:r>
            <a:endParaRPr lang="sv-SE" sz="12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C975001-03BF-25CE-DA58-31AE0F5CD1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6926" y="1415576"/>
            <a:ext cx="3249712" cy="526836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115CB03D-F594-7F07-1B36-074FFE8DE0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5616" y="1415575"/>
            <a:ext cx="3249712" cy="526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50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766" y="653085"/>
            <a:ext cx="8280920" cy="1275537"/>
          </a:xfrm>
        </p:spPr>
        <p:txBody>
          <a:bodyPr>
            <a:noAutofit/>
          </a:bodyPr>
          <a:lstStyle/>
          <a:p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Samarbete mellan landets lärosäten och kommunala lärcentra</a:t>
            </a:r>
            <a:br>
              <a:rPr lang="sv-SE" sz="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br>
              <a:rPr lang="sv-SE" sz="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Kommunala lärcentra fördelade utifrån 		Antalet kurser och program gånger antalet</a:t>
            </a:r>
            <a:b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antalet decentraliserade program och 		lärcentra som dessa ges på sorterat ut­i­från </a:t>
            </a:r>
            <a:b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kur­ser på högskolenivå, läsår 2023/24			an­svarigt lärosäte, läsår 2023/24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7841C8F9-742B-40E2-561B-802717378B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3392" y="2204864"/>
            <a:ext cx="4416536" cy="3156563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0FBAEAD3-EACF-705E-4412-EF2B89E01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864" y="2060848"/>
            <a:ext cx="5328592" cy="364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551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816638"/>
            <a:ext cx="9145016" cy="952710"/>
          </a:xfrm>
        </p:spPr>
        <p:txBody>
          <a:bodyPr>
            <a:noAutofit/>
          </a:bodyPr>
          <a:lstStyle/>
          <a:p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på högskolenivå decentraliserade 		 Fristående kurser och program kortare än 100 </a:t>
            </a:r>
            <a:r>
              <a:rPr lang="sv-SE" sz="16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hp</a:t>
            </a: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</a:t>
            </a:r>
            <a:b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 </a:t>
            </a:r>
            <a:r>
              <a:rPr lang="sv-SE" sz="16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Nitus</a:t>
            </a: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Akademi norr eller Campus Dalslands 	 ges på lärcentra medlemmar i </a:t>
            </a:r>
            <a:r>
              <a:rPr lang="sv-SE" sz="16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Nitus</a:t>
            </a: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Akademi norr </a:t>
            </a:r>
            <a:b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lärcentra (YH-kur­ser ej inkl.), läsår 2023/24 	 eller Campus Dalsland (YH-kurser ej inkl.), läsår 2023/24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6413CB3-886A-82E7-2C6D-5A287280D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205" y="2160587"/>
            <a:ext cx="4748424" cy="3356645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E7610220-F0AA-49BA-3B90-C70D725A4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8" y="2060847"/>
            <a:ext cx="4358534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47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6E37B03-4612-69D4-DD07-71CD0EF667DA}"/>
              </a:ext>
            </a:extLst>
          </p:cNvPr>
          <p:cNvSpPr txBox="1"/>
          <p:nvPr/>
        </p:nvSpPr>
        <p:spPr>
          <a:xfrm>
            <a:off x="1127448" y="908720"/>
            <a:ext cx="8856984" cy="5719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Slutsatser 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geografiska avstånden till närmaste lärosäte utgör inget betydelsefullt hinder för akademikers livslånga lärande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Andelen nätbaserade fristående kurserna ökade på bred front i samband med pandemin och de ges till stor del i flexibla former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Kommuner på nära avstånd till universitet och högskolor och med hög genomsnittlig utbildningsnivå får del av statens bidrag till lärcentra i ungefär samma utsträckning som mindre gynnade kommuner får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Högskolans samarbete med kommunala lärcentra är snävt och i huvudsak koncentrerat till ett fåtal lärosäten och ämnesområden 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Utmaningar och rekommendationer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utveckla examinationsformer som kan ersätta hemtentorna och hitta modeller som säkerställer att ersättningen för dessa betalas ut där kostnaderna uppkommer 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rikta om statsbidraget för lärcentra så att det i högre grad går till kommuner med långt avstånd till närmaste lärosäte och de vars medborgare har låg utbildningsnivå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underlätta samarbetet mellan lärosätena och de kommunala lärcentrumen genom en renodling av ansvarsfördelningen finansiellt och verksamhetsmässigt mellan staten, regionerna och kommunerna</a:t>
            </a:r>
          </a:p>
          <a:p>
            <a:pPr marL="536575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utforma tilläggsdirektiv till utredningen om en särskild ersättningsmodell för utbildning för omställning och vidareutbildning för yrkesverksamma (U 2024:C) där betydelsen av goda kompetensmöjligheter i kommuner med låg utbildningsnivå och långt avstånd till närmaste lärosäte betonas </a:t>
            </a:r>
          </a:p>
          <a:p>
            <a:pPr marL="536575" lvl="1" indent="-342900">
              <a:buFont typeface="Arial" panose="020B0604020202020204" pitchFamily="34" charset="0"/>
              <a:buChar char="•"/>
            </a:pPr>
            <a:endParaRPr lang="sv-SE" sz="16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6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700808"/>
            <a:ext cx="9334564" cy="1000747"/>
          </a:xfrm>
        </p:spPr>
        <p:txBody>
          <a:bodyPr>
            <a:normAutofit/>
          </a:bodyPr>
          <a:lstStyle/>
          <a:p>
            <a:pPr algn="ctr"/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Tack!</a:t>
            </a:r>
            <a:endParaRPr lang="sv-SE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605E6DB-206A-8AF9-2ADF-ED0889543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30" y="2576870"/>
            <a:ext cx="9941632" cy="3159152"/>
          </a:xfrm>
        </p:spPr>
        <p:txBody>
          <a:bodyPr/>
          <a:lstStyle/>
          <a:p>
            <a:pPr marL="0" indent="0" algn="ctr">
              <a:buClr>
                <a:schemeClr val="accent2">
                  <a:lumMod val="75000"/>
                </a:schemeClr>
              </a:buClr>
              <a:buSzPct val="120000"/>
              <a:buNone/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Rapporten och PP-bilderna kan</a:t>
            </a:r>
          </a:p>
          <a:p>
            <a:pPr marL="0" indent="0" algn="ctr">
              <a:buClr>
                <a:schemeClr val="accent2">
                  <a:lumMod val="75000"/>
                </a:schemeClr>
              </a:buClr>
              <a:buSzPct val="120000"/>
              <a:buNone/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laddas ner från </a:t>
            </a:r>
            <a:r>
              <a:rPr lang="sv-SE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SVERD:s</a:t>
            </a: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hemsida:</a:t>
            </a:r>
          </a:p>
          <a:p>
            <a:pPr marL="0" indent="0" algn="ctr">
              <a:buClr>
                <a:schemeClr val="accent2">
                  <a:lumMod val="75000"/>
                </a:schemeClr>
              </a:buClr>
              <a:buSzPct val="120000"/>
              <a:buNone/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https://www.sverd.se/ </a:t>
            </a:r>
          </a:p>
          <a:p>
            <a:pPr>
              <a:buClr>
                <a:schemeClr val="accent2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  <p:extLst>
      <p:ext uri="{BB962C8B-B14F-4D97-AF65-F5344CB8AC3E}">
        <p14:creationId xmlns:p14="http://schemas.microsoft.com/office/powerpoint/2010/main" val="370286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374DF9-05AC-6617-38C9-AE685442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680" y="829256"/>
            <a:ext cx="7642498" cy="648072"/>
          </a:xfrm>
        </p:spPr>
        <p:txBody>
          <a:bodyPr>
            <a:normAutofit fontScale="90000"/>
          </a:bodyPr>
          <a:lstStyle/>
          <a:p>
            <a: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  <a:br>
              <a:rPr lang="sv-SE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v-SE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8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D0A9FAC-4F1E-EC7A-2793-17E133C63354}"/>
              </a:ext>
            </a:extLst>
          </p:cNvPr>
          <p:cNvSpPr txBox="1"/>
          <p:nvPr/>
        </p:nvSpPr>
        <p:spPr>
          <a:xfrm>
            <a:off x="1624740" y="1340768"/>
            <a:ext cx="676875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sv-SE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sv-SE" sz="16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tt fördjupa kunskapen om hur förutsättningarna för livslångt lä­rande på akademisk nivå är fördelad i landet</a:t>
            </a:r>
          </a:p>
          <a:p>
            <a:endParaRPr lang="sv-SE" sz="1600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sv-SE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sv-SE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v-SE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D391EB-ED4A-F7AD-5DC8-B6DA43AC3779}"/>
              </a:ext>
            </a:extLst>
          </p:cNvPr>
          <p:cNvSpPr txBox="1"/>
          <p:nvPr/>
        </p:nvSpPr>
        <p:spPr>
          <a:xfrm>
            <a:off x="10416480" y="0"/>
            <a:ext cx="177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  <p:extLst>
      <p:ext uri="{BB962C8B-B14F-4D97-AF65-F5344CB8AC3E}">
        <p14:creationId xmlns:p14="http://schemas.microsoft.com/office/powerpoint/2010/main" val="227022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DEFF3A-E0E4-1974-8108-14E99D7DE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536" y="920911"/>
            <a:ext cx="7426474" cy="659160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</a:pPr>
            <a:r>
              <a:rPr lang="sv-SE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B9D1681-738D-5651-E2D6-2F351F8F9B60}"/>
              </a:ext>
            </a:extLst>
          </p:cNvPr>
          <p:cNvSpPr txBox="1"/>
          <p:nvPr/>
        </p:nvSpPr>
        <p:spPr>
          <a:xfrm>
            <a:off x="10416480" y="0"/>
            <a:ext cx="177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580A650-9B88-33CD-AB1B-EA55AAA62A1F}"/>
              </a:ext>
            </a:extLst>
          </p:cNvPr>
          <p:cNvSpPr txBox="1"/>
          <p:nvPr/>
        </p:nvSpPr>
        <p:spPr>
          <a:xfrm>
            <a:off x="1595937" y="740892"/>
            <a:ext cx="7737736" cy="4585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sv-SE" sz="20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Frågeställningar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vad grad utgör </a:t>
            </a:r>
            <a:r>
              <a:rPr lang="sv-SE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geografiska avståndet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mellan akademikerna och lärosätenas cam­pus ett hinder för möjligheterna till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livslångt lärande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vilken utsträckning är </a:t>
            </a:r>
            <a:r>
              <a:rPr lang="sv-SE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formerna för lärosätenas kursutbud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avpassade utifrån yrkes­verk­samma akademikers behov? 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Finns det risk för att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 snabba </a:t>
            </a:r>
            <a:r>
              <a:rPr lang="sv-SE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utvecklingen inom AI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 komma att begränsa möjligheten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fortbilda sig via nätbaserade kurser?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Vilken roll kan </a:t>
            </a:r>
            <a:r>
              <a:rPr lang="sv-SE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kommunala lärcentra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spela för att stärka akademikers möjligheter till livslångt lärande?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Finns det för Sverige relevanta </a:t>
            </a:r>
            <a:r>
              <a:rPr lang="sv-SE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internationella erfarenheter </a:t>
            </a:r>
            <a:r>
              <a:rPr lang="sv-SE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vi kan dra lärdom av i vår strävan att förbättra yrkesverksamma akademikers fortbildningsmöjligheterna?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679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DECCCE-9D1E-BF1C-0E1E-C905B1FE8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38664"/>
            <a:ext cx="8208912" cy="1178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Högskolans geografi</a:t>
            </a:r>
            <a:br>
              <a:rPr lang="sv-SE" sz="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v-SE" sz="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Sambandet mellan andelen kommuninnevånare 23–67 år som har minst 3 års högskoleutbildning och avstånd till närmaste campus, år 2022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5D1ACD7-21ED-B1AA-9295-A2112BD9AB2D}"/>
              </a:ext>
            </a:extLst>
          </p:cNvPr>
          <p:cNvSpPr txBox="1"/>
          <p:nvPr/>
        </p:nvSpPr>
        <p:spPr>
          <a:xfrm>
            <a:off x="10416480" y="0"/>
            <a:ext cx="177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613977C3-91A4-4463-97BA-3DFFA83F29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20410"/>
              </p:ext>
            </p:extLst>
          </p:nvPr>
        </p:nvGraphicFramePr>
        <p:xfrm>
          <a:off x="983432" y="1900064"/>
          <a:ext cx="88569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573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3D785C-806A-C49F-6380-81D0B267A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64704"/>
            <a:ext cx="8002538" cy="353501"/>
          </a:xfrm>
        </p:spPr>
        <p:txBody>
          <a:bodyPr>
            <a:noAutofit/>
          </a:bodyPr>
          <a:lstStyle/>
          <a:p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Geografisk tillgänglighet till högre utbildning, 2022</a:t>
            </a:r>
            <a:b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04020621-EC77-D9FE-4B8B-87617AE3EC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226599"/>
              </p:ext>
            </p:extLst>
          </p:nvPr>
        </p:nvGraphicFramePr>
        <p:xfrm>
          <a:off x="1055440" y="1158885"/>
          <a:ext cx="8568950" cy="5164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7844">
                  <a:extLst>
                    <a:ext uri="{9D8B030D-6E8A-4147-A177-3AD203B41FA5}">
                      <a16:colId xmlns:a16="http://schemas.microsoft.com/office/drawing/2014/main" val="3922846691"/>
                    </a:ext>
                  </a:extLst>
                </a:gridCol>
                <a:gridCol w="913186">
                  <a:extLst>
                    <a:ext uri="{9D8B030D-6E8A-4147-A177-3AD203B41FA5}">
                      <a16:colId xmlns:a16="http://schemas.microsoft.com/office/drawing/2014/main" val="556473187"/>
                    </a:ext>
                  </a:extLst>
                </a:gridCol>
                <a:gridCol w="913186">
                  <a:extLst>
                    <a:ext uri="{9D8B030D-6E8A-4147-A177-3AD203B41FA5}">
                      <a16:colId xmlns:a16="http://schemas.microsoft.com/office/drawing/2014/main" val="1713426620"/>
                    </a:ext>
                  </a:extLst>
                </a:gridCol>
                <a:gridCol w="913186">
                  <a:extLst>
                    <a:ext uri="{9D8B030D-6E8A-4147-A177-3AD203B41FA5}">
                      <a16:colId xmlns:a16="http://schemas.microsoft.com/office/drawing/2014/main" val="1043462851"/>
                    </a:ext>
                  </a:extLst>
                </a:gridCol>
                <a:gridCol w="842942">
                  <a:extLst>
                    <a:ext uri="{9D8B030D-6E8A-4147-A177-3AD203B41FA5}">
                      <a16:colId xmlns:a16="http://schemas.microsoft.com/office/drawing/2014/main" val="561118631"/>
                    </a:ext>
                  </a:extLst>
                </a:gridCol>
                <a:gridCol w="913186">
                  <a:extLst>
                    <a:ext uri="{9D8B030D-6E8A-4147-A177-3AD203B41FA5}">
                      <a16:colId xmlns:a16="http://schemas.microsoft.com/office/drawing/2014/main" val="3533397026"/>
                    </a:ext>
                  </a:extLst>
                </a:gridCol>
                <a:gridCol w="913186">
                  <a:extLst>
                    <a:ext uri="{9D8B030D-6E8A-4147-A177-3AD203B41FA5}">
                      <a16:colId xmlns:a16="http://schemas.microsoft.com/office/drawing/2014/main" val="2304427066"/>
                    </a:ext>
                  </a:extLst>
                </a:gridCol>
                <a:gridCol w="912234">
                  <a:extLst>
                    <a:ext uri="{9D8B030D-6E8A-4147-A177-3AD203B41FA5}">
                      <a16:colId xmlns:a16="http://schemas.microsoft.com/office/drawing/2014/main" val="229313252"/>
                    </a:ext>
                  </a:extLst>
                </a:gridCol>
              </a:tblGrid>
              <a:tr h="432117">
                <a:tc>
                  <a:txBody>
                    <a:bodyPr/>
                    <a:lstStyle/>
                    <a:p>
                      <a:pPr marL="2159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Avstånd till närmsta cam­pus (&gt;1 000 stud.)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Högskole- kommun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1–24 km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25–49 km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50–74 km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75–99 km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100 km eller mer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Summa/</a:t>
                      </a:r>
                    </a:p>
                    <a:p>
                      <a:pPr>
                        <a:lnSpc>
                          <a:spcPts val="6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/>
                        <a:t>snitt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5042487"/>
                  </a:ext>
                </a:extLst>
              </a:tr>
              <a:tr h="3060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Antal kommuner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33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44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98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61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21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33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290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3934012"/>
                  </a:ext>
                </a:extLst>
              </a:tr>
              <a:tr h="3060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Befolkning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5 077 000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1 596 000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2 115 000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981 000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318 000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436 000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10 522 000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5056534"/>
                  </a:ext>
                </a:extLst>
              </a:tr>
              <a:tr h="3546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Andel av landets be­folkning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48,3%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15,2%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20,1%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9,3%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3,0%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4,1%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100%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7701866"/>
                  </a:ext>
                </a:extLst>
              </a:tr>
              <a:tr h="5365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Befolkningen kumulativt         ─ utifrån avstånd till cam­pus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5 077 000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6 672 000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8 787 000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9 768 000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10 086 000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10 522 000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 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1221018"/>
                  </a:ext>
                </a:extLst>
              </a:tr>
              <a:tr h="3747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Kumulativ andel av lan­dets befolkning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48,3%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63,4%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83,5%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92,8%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95,9%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100%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 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3149410"/>
                  </a:ext>
                </a:extLst>
              </a:tr>
              <a:tr h="5365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Antal i åldern 23–67 år med minst 3 års </a:t>
                      </a:r>
                      <a:r>
                        <a:rPr lang="sv-SE" sz="1200" kern="100" dirty="0" err="1">
                          <a:solidFill>
                            <a:schemeClr val="bg1"/>
                          </a:solidFill>
                          <a:effectLst/>
                        </a:rPr>
                        <a:t>högskoleutbild</a:t>
                      </a: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1 039 000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275 000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238 000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97 000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29 000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42 000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1 719 000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1762787"/>
                  </a:ext>
                </a:extLst>
              </a:tr>
              <a:tr h="3747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Andel med minst 3 års hög­skoleutbildning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35,9%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31,9%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21,3%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19,0%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17,4%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18,7%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29,8%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1777267"/>
                  </a:ext>
                </a:extLst>
              </a:tr>
              <a:tr h="3931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Antal högutbildade kumu­la­tivt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1 039 000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1 314 000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1 551 000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1 648 000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1 677 000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1 719 000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 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4412296"/>
                  </a:ext>
                </a:extLst>
              </a:tr>
              <a:tr h="8269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solidFill>
                            <a:schemeClr val="bg1"/>
                          </a:solidFill>
                          <a:effectLst/>
                        </a:rPr>
                        <a:t>Kumulativ andel av lan­dets högutbildade,    23–67 år</a:t>
                      </a:r>
                      <a:endParaRPr lang="sv-SE" sz="15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>
                          <a:effectLst/>
                        </a:rPr>
                        <a:t>60,4%</a:t>
                      </a:r>
                      <a:endParaRPr lang="sv-SE" sz="15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effectLst/>
                        </a:rPr>
                        <a:t>76,4%</a:t>
                      </a:r>
                      <a:endParaRPr lang="sv-S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effectLst/>
                        </a:rPr>
                        <a:t>90,2%</a:t>
                      </a:r>
                      <a:endParaRPr lang="sv-S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effectLst/>
                        </a:rPr>
                        <a:t>95,9%</a:t>
                      </a:r>
                      <a:endParaRPr lang="sv-S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effectLst/>
                        </a:rPr>
                        <a:t>97,5%</a:t>
                      </a:r>
                      <a:endParaRPr lang="sv-S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effectLst/>
                        </a:rPr>
                        <a:t>100%</a:t>
                      </a:r>
                      <a:endParaRPr lang="sv-S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b="1" kern="100" dirty="0">
                          <a:effectLst/>
                        </a:rPr>
                        <a:t> </a:t>
                      </a:r>
                      <a:endParaRPr lang="sv-S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7079388"/>
                  </a:ext>
                </a:extLst>
              </a:tr>
              <a:tr h="7089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solidFill>
                            <a:schemeClr val="bg1"/>
                          </a:solidFill>
                          <a:effectLst/>
                        </a:rPr>
                        <a:t>Andelen 16–74 åringar som kombi­nerade högskolestudier med arbete</a:t>
                      </a:r>
                      <a:endParaRPr lang="sv-SE" sz="12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4,0%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2,4%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1,6%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1,3%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>
                          <a:effectLst/>
                        </a:rPr>
                        <a:t>1,3%</a:t>
                      </a:r>
                      <a:endParaRPr lang="sv-SE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1,2%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kern="100" dirty="0">
                          <a:effectLst/>
                        </a:rPr>
                        <a:t>2,9%</a:t>
                      </a:r>
                      <a:endParaRPr lang="sv-S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039168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654776C2-C385-5FC8-D15F-DDDC97E671B5}"/>
              </a:ext>
            </a:extLst>
          </p:cNvPr>
          <p:cNvSpPr txBox="1"/>
          <p:nvPr/>
        </p:nvSpPr>
        <p:spPr>
          <a:xfrm>
            <a:off x="10416480" y="0"/>
            <a:ext cx="177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719FFDA-7758-0F78-78EF-3E9233662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1457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93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800714"/>
            <a:ext cx="7757374" cy="1260134"/>
          </a:xfrm>
        </p:spPr>
        <p:txBody>
          <a:bodyPr>
            <a:normAutofit/>
          </a:bodyPr>
          <a:lstStyle/>
          <a:p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Utbudet av nätbaserade fristående kurser</a:t>
            </a:r>
            <a:br>
              <a:rPr lang="sv-SE" sz="9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v-SE" sz="9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Andelen fristående universitets- och högskolekurser som ges nätbaserat, grund- och avancerad nivå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35B9FB1-9DA4-23A5-611C-2C1E290DB6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9496" y="1960914"/>
            <a:ext cx="7416824" cy="408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17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611" y="767670"/>
            <a:ext cx="8208912" cy="1005146"/>
          </a:xfrm>
        </p:spPr>
        <p:txBody>
          <a:bodyPr>
            <a:noAutofit/>
          </a:bodyPr>
          <a:lstStyle/>
          <a:p>
            <a:b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Samtliga nätbaserade fristående kurser fördelade utifrån studietakt</a:t>
            </a:r>
            <a:b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8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8603C73-2CFD-5806-B678-3E59533C7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611" y="1772816"/>
            <a:ext cx="8064896" cy="482399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2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83A5659-A513-0EC1-76C2-08AD79B6E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1772815"/>
            <a:ext cx="9145016" cy="32248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677B8E-C2B8-6BF0-C6C3-07AB56380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4" y="833372"/>
            <a:ext cx="7704856" cy="792088"/>
          </a:xfrm>
        </p:spPr>
        <p:txBody>
          <a:bodyPr>
            <a:normAutofit/>
          </a:bodyPr>
          <a:lstStyle/>
          <a:p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Antal nätbaseradeuniversitets- och högskolekurser redovisade utifrån äm­nesområde och studietakt, läsår 2023/24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E2E77880-0C56-267F-DBD4-6A0DEC622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455" y="1644432"/>
            <a:ext cx="7776865" cy="4139316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35656221-9B09-5621-FF5B-194A77DADFCC}"/>
              </a:ext>
            </a:extLst>
          </p:cNvPr>
          <p:cNvSpPr txBox="1"/>
          <p:nvPr/>
        </p:nvSpPr>
        <p:spPr>
          <a:xfrm>
            <a:off x="10416480" y="488575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  <p:extLst>
      <p:ext uri="{BB962C8B-B14F-4D97-AF65-F5344CB8AC3E}">
        <p14:creationId xmlns:p14="http://schemas.microsoft.com/office/powerpoint/2010/main" val="2180215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A9C69170-2423-6157-377A-EC8383330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520" y="1124744"/>
            <a:ext cx="7416824" cy="5544616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98E8B8A1-6B8D-B9B1-CD77-818197D3832D}"/>
              </a:ext>
            </a:extLst>
          </p:cNvPr>
          <p:cNvSpPr txBox="1"/>
          <p:nvPr/>
        </p:nvSpPr>
        <p:spPr>
          <a:xfrm>
            <a:off x="1775520" y="415498"/>
            <a:ext cx="76328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Lärosätenas bedömningar av den inverkan AI kan komma att få på utbudet av nät­baserade kurser och formerna för tentamen av dessa</a:t>
            </a:r>
          </a:p>
        </p:txBody>
      </p:sp>
    </p:spTree>
    <p:extLst>
      <p:ext uri="{BB962C8B-B14F-4D97-AF65-F5344CB8AC3E}">
        <p14:creationId xmlns:p14="http://schemas.microsoft.com/office/powerpoint/2010/main" val="774108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aset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4001EF3BEF9A0A4F8E128C94BD52ECF8" ma:contentTypeVersion="23" ma:contentTypeDescription="Skapa ny presentation" ma:contentTypeScope="" ma:versionID="d0548c22b574a3b9a94656a6b6666955">
  <xsd:schema xmlns:xsd="http://www.w3.org/2001/XMLSchema" xmlns:xs="http://www.w3.org/2001/XMLSchema" xmlns:p="http://schemas.microsoft.com/office/2006/metadata/properties" xmlns:ns3="4e9c2f0c-7bf8-49af-8356-cbf363fc78a7" xmlns:ns4="cc625d36-bb37-4650-91b9-0c96159295ba" xmlns:ns5="4e299e88-e5ca-4819-b20c-73fa08639097" targetNamespace="http://schemas.microsoft.com/office/2006/metadata/properties" ma:root="true" ma:fieldsID="a79d9c07486a92408112b2387c4aa7a8" ns3:_="" ns4:_="" ns5:_="">
    <xsd:import namespace="4e9c2f0c-7bf8-49af-8356-cbf363fc78a7"/>
    <xsd:import namespace="cc625d36-bb37-4650-91b9-0c96159295ba"/>
    <xsd:import namespace="4e299e88-e5ca-4819-b20c-73fa08639097"/>
    <xsd:element name="properties">
      <xsd:complexType>
        <xsd:sequence>
          <xsd:element name="documentManagement">
            <xsd:complexType>
              <xsd:all>
                <xsd:element ref="ns3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5:_dlc_DocId" minOccurs="0"/>
                <xsd:element ref="ns5:_dlc_DocIdUrl" minOccurs="0"/>
                <xsd:element ref="ns5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DirtyMigration" ma:index="3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4" nillable="true" ma:displayName="Taxonomy Catch All Column1" ma:description="" ma:hidden="true" ma:list="{73d8ae25-4dc1-411b-8940-1b762ded353d}" ma:internalName="TaxCatchAllLabel" ma:readOnly="true" ma:showField="CatchAllDataLabel" ma:web="bc120e58-bf03-48ca-9d09-05f32815b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9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description="" ma:hidden="true" ma:list="{73d8ae25-4dc1-411b-8940-1b762ded353d}" ma:internalName="TaxCatchAll" ma:showField="CatchAllData" ma:web="bc120e58-bf03-48ca-9d09-05f32815b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99e88-e5ca-4819-b20c-73fa08639097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4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DirtyMigration xmlns="4e9c2f0c-7bf8-49af-8356-cbf363fc78a7">false</DirtyMigration>
    <k46d94c0acf84ab9a79866a9d8b1905f xmlns="cc625d36-bb37-4650-91b9-0c96159295ba">
      <Terms xmlns="http://schemas.microsoft.com/office/infopath/2007/PartnerControls"/>
    </k46d94c0acf84ab9a79866a9d8b1905f>
    <_dlc_DocId xmlns="4e299e88-e5ca-4819-b20c-73fa08639097">QH4UE6JDVAW5-732625360-2538</_dlc_DocId>
    <_dlc_DocIdUrl xmlns="4e299e88-e5ca-4819-b20c-73fa08639097">
      <Url>https://dhs.sp.regeringskansliet.se/kom/fi_2007_03/_layouts/15/DocIdRedir.aspx?ID=QH4UE6JDVAW5-732625360-2538</Url>
      <Description>QH4UE6JDVAW5-732625360-2538</Description>
    </_dlc_DocIdUrl>
  </documentManagement>
</p:properties>
</file>

<file path=customXml/item7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D39B1EE3-4D79-44E9-A2D8-7E75D787AE94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DF47A58-A980-44E4-9FAE-AFA15F27F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7B869F-64C7-4534-A22F-951592A809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4e299e88-e5ca-4819-b20c-73fa086390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BDDB713-240D-4FE5-A9CF-1901FD75F941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492E3D80-9C1E-4425-B49D-9321AAD403DB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5DD5DC16-DDF7-4A58-ABDF-7801DE896FE9}">
  <ds:schemaRefs>
    <ds:schemaRef ds:uri="http://schemas.microsoft.com/office/2006/metadata/properties"/>
    <ds:schemaRef ds:uri="http://schemas.microsoft.com/office/infopath/2007/PartnerControls"/>
    <ds:schemaRef ds:uri="cc625d36-bb37-4650-91b9-0c96159295ba"/>
    <ds:schemaRef ds:uri="4e9c2f0c-7bf8-49af-8356-cbf363fc78a7"/>
    <ds:schemaRef ds:uri="4e299e88-e5ca-4819-b20c-73fa08639097"/>
  </ds:schemaRefs>
</ds:datastoreItem>
</file>

<file path=customXml/itemProps7.xml><?xml version="1.0" encoding="utf-8"?>
<ds:datastoreItem xmlns:ds="http://schemas.openxmlformats.org/officeDocument/2006/customXml" ds:itemID="{9E25969B-783A-446B-855E-22F4957667B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15872</TotalTime>
  <Words>999</Words>
  <Application>Microsoft Office PowerPoint</Application>
  <PresentationFormat>Bredbild</PresentationFormat>
  <Paragraphs>232</Paragraphs>
  <Slides>14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Trebuchet MS</vt:lpstr>
      <vt:lpstr>Wingdings 3</vt:lpstr>
      <vt:lpstr>Fasett</vt:lpstr>
      <vt:lpstr>Livslångt lärande för yrkesverksamma akademiker i alla delar av landet   Rundabordssamtal arrangerat av SVERD  vid högskolepedagogiska konferensen NU2024  Umeå 17-19 juni 2024  </vt:lpstr>
      <vt:lpstr>Syfte  </vt:lpstr>
      <vt:lpstr>   </vt:lpstr>
      <vt:lpstr>Högskolans geografi  Sambandet mellan andelen kommuninnevånare 23–67 år som har minst 3 års högskoleutbildning och avstånd till närmaste campus, år 2022</vt:lpstr>
      <vt:lpstr>Geografisk tillgänglighet till högre utbildning, 2022 </vt:lpstr>
      <vt:lpstr>Utbudet av nätbaserade fristående kurser  Andelen fristående universitets- och högskolekurser som ges nätbaserat, grund- och avancerad nivå </vt:lpstr>
      <vt:lpstr>  Samtliga nätbaserade fristående kurser fördelade utifrån studietakt </vt:lpstr>
      <vt:lpstr>Antal nätbaseradeuniversitets- och högskolekurser redovisade utifrån äm­nesområde och studietakt, läsår 2023/24</vt:lpstr>
      <vt:lpstr>PowerPoint-presentation</vt:lpstr>
      <vt:lpstr>De kommunala lärcentrumens roll  Samband mellan avstånd till närmaste   Samband mellan andel högutbildade  lärosäte och antal år med statsbidrag    och antal år med statsbidrag </vt:lpstr>
      <vt:lpstr>Samarbete mellan landets lärosäten och kommunala lärcentra  Kommunala lärcentra fördelade utifrån   Antalet kurser och program gånger antalet antalet decentraliserade program och   lärcentra som dessa ges på sorterat ut­i­från  kur­ser på högskolenivå, läsår 2023/24   an­svarigt lärosäte, läsår 2023/24 </vt:lpstr>
      <vt:lpstr>Program på högskolenivå decentraliserade    Fristående kurser och program kortare än 100 hp som till Nitus, Akademi norr eller Campus Dalslands   ges på lärcentra medlemmar i Nitus, Akademi norr  lärcentra (YH-kur­ser ej inkl.), läsår 2023/24   eller Campus Dalsland (YH-kurser ej inkl.), läsår 2023/24 </vt:lpstr>
      <vt:lpstr>PowerPoint-presentation</vt:lpstr>
      <vt:lpstr>Tack!</vt:lpstr>
    </vt:vector>
  </TitlesOfParts>
  <Company>Regeringskansliet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</dc:title>
  <dc:creator>Charrlotte Korfitsen</dc:creator>
  <cp:lastModifiedBy>Ulf Sandström</cp:lastModifiedBy>
  <cp:revision>277</cp:revision>
  <cp:lastPrinted>1999-06-29T12:53:15Z</cp:lastPrinted>
  <dcterms:created xsi:type="dcterms:W3CDTF">1997-12-16T20:59:46Z</dcterms:created>
  <dcterms:modified xsi:type="dcterms:W3CDTF">2024-06-17T09:39:26Z</dcterms:modified>
  <cp:category>Utredning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6;637;0;0</vt:lpwstr>
  </property>
  <property fmtid="{D5CDD505-2E9C-101B-9397-08002B2CF9AE}" pid="3" name="SprakID">
    <vt:i4>0</vt:i4>
  </property>
  <property fmtid="{D5CDD505-2E9C-101B-9397-08002B2CF9AE}" pid="4" name="DokID">
    <vt:i4>88</vt:i4>
  </property>
  <property fmtid="{D5CDD505-2E9C-101B-9397-08002B2CF9AE}" pid="5" name="Nyckelord">
    <vt:lpwstr/>
  </property>
  <property fmtid="{D5CDD505-2E9C-101B-9397-08002B2CF9AE}" pid="6" name="Diarienummer">
    <vt:lpwstr/>
  </property>
  <property fmtid="{D5CDD505-2E9C-101B-9397-08002B2CF9AE}" pid="7" name="c9cd366cc722410295b9eacffbd73909">
    <vt:lpwstr/>
  </property>
  <property fmtid="{D5CDD505-2E9C-101B-9397-08002B2CF9AE}" pid="8" name="Sekretess">
    <vt:lpwstr/>
  </property>
  <property fmtid="{D5CDD505-2E9C-101B-9397-08002B2CF9AE}" pid="9" name="Aktivitetskategori">
    <vt:lpwstr/>
  </property>
  <property fmtid="{D5CDD505-2E9C-101B-9397-08002B2CF9AE}" pid="10" name="Departementsenhet">
    <vt:lpwstr/>
  </property>
  <property fmtid="{D5CDD505-2E9C-101B-9397-08002B2CF9AE}" pid="11" name="ContentTypeId">
    <vt:lpwstr>0x010100BBA312BF02777149882D207184EC35C002004001EF3BEF9A0A4F8E128C94BD52ECF8</vt:lpwstr>
  </property>
  <property fmtid="{D5CDD505-2E9C-101B-9397-08002B2CF9AE}" pid="12" name="_dlc_DocId">
    <vt:lpwstr>QH4UE6JDVAW5-732625360-2538</vt:lpwstr>
  </property>
  <property fmtid="{D5CDD505-2E9C-101B-9397-08002B2CF9AE}" pid="13" name="_dlc_DocIdItemGuid">
    <vt:lpwstr>dea9d000-55f2-42ec-8bf7-4ae5743a0cb1</vt:lpwstr>
  </property>
  <property fmtid="{D5CDD505-2E9C-101B-9397-08002B2CF9AE}" pid="14" name="_dlc_DocIdUrl">
    <vt:lpwstr>https://dhs.sp.regeringskansliet.se/dep/fi/es/_layouts/15/DocIdRedir.aspx?ID=QH4UE6JDVAW5-732625360-2538, QH4UE6JDVAW5-732625360-2538</vt:lpwstr>
  </property>
  <property fmtid="{D5CDD505-2E9C-101B-9397-08002B2CF9AE}" pid="15" name="display_urn:schemas-microsoft-com:office:office#Editor">
    <vt:lpwstr>Charlotte Nömmera</vt:lpwstr>
  </property>
  <property fmtid="{D5CDD505-2E9C-101B-9397-08002B2CF9AE}" pid="16" name="Order">
    <vt:r8>163800</vt:r8>
  </property>
  <property fmtid="{D5CDD505-2E9C-101B-9397-08002B2CF9AE}" pid="17" name="TaxKeyword">
    <vt:lpwstr/>
  </property>
  <property fmtid="{D5CDD505-2E9C-101B-9397-08002B2CF9AE}" pid="18" name="display_urn:schemas-microsoft-com:office:office#Author">
    <vt:lpwstr>Charlotte Nömmera</vt:lpwstr>
  </property>
  <property fmtid="{D5CDD505-2E9C-101B-9397-08002B2CF9AE}" pid="19" name="TaxKeywordTaxHTField">
    <vt:lpwstr/>
  </property>
  <property fmtid="{D5CDD505-2E9C-101B-9397-08002B2CF9AE}" pid="20" name="Organisation">
    <vt:lpwstr/>
  </property>
  <property fmtid="{D5CDD505-2E9C-101B-9397-08002B2CF9AE}" pid="21" name="ActivityCategory">
    <vt:lpwstr/>
  </property>
</Properties>
</file>