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handoutMasterIdLst>
    <p:handoutMasterId r:id="rId20"/>
  </p:handoutMasterIdLst>
  <p:sldIdLst>
    <p:sldId id="288" r:id="rId5"/>
    <p:sldId id="1110" r:id="rId6"/>
    <p:sldId id="1119" r:id="rId7"/>
    <p:sldId id="1118" r:id="rId8"/>
    <p:sldId id="336" r:id="rId9"/>
    <p:sldId id="1128" r:id="rId10"/>
    <p:sldId id="1130" r:id="rId11"/>
    <p:sldId id="1131" r:id="rId12"/>
    <p:sldId id="1132" r:id="rId13"/>
    <p:sldId id="1127" r:id="rId14"/>
    <p:sldId id="1121" r:id="rId15"/>
    <p:sldId id="1129" r:id="rId16"/>
    <p:sldId id="1145" r:id="rId17"/>
    <p:sldId id="1096" r:id="rId1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8089B58-7EF8-B652-33F7-A1E53FD2B4CC}" name="Anette Olsson" initials="AO" userId="S::Anette.Olsson@uhr.se::f4055ada-0d05-4de8-9064-7f7830fba1cb" providerId="AD"/>
  <p188:author id="{C88D4D5D-3157-06CA-5084-5E9D09565BC6}" name="Torkel Holmström" initials="TH" userId="S::Torkel.Holmstrom@uhr.se::3cb8a6d6-9a0f-4587-b1f7-8437e2f18a00"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62269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llanmörkt forma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84094" autoAdjust="0"/>
  </p:normalViewPr>
  <p:slideViewPr>
    <p:cSldViewPr snapToGrid="0">
      <p:cViewPr varScale="1">
        <p:scale>
          <a:sx n="94" d="100"/>
          <a:sy n="94" d="100"/>
        </p:scale>
        <p:origin x="1272" y="200"/>
      </p:cViewPr>
      <p:guideLst/>
    </p:cSldViewPr>
  </p:slideViewPr>
  <p:outlineViewPr>
    <p:cViewPr>
      <p:scale>
        <a:sx n="33" d="100"/>
        <a:sy n="33" d="100"/>
      </p:scale>
      <p:origin x="0" y="-23780"/>
    </p:cViewPr>
  </p:outlineViewPr>
  <p:notesTextViewPr>
    <p:cViewPr>
      <p:scale>
        <a:sx n="1" d="1"/>
        <a:sy n="1" d="1"/>
      </p:scale>
      <p:origin x="0" y="0"/>
    </p:cViewPr>
  </p:notesTextViewPr>
  <p:sorterViewPr>
    <p:cViewPr>
      <p:scale>
        <a:sx n="80" d="100"/>
        <a:sy n="80" d="100"/>
      </p:scale>
      <p:origin x="0" y="0"/>
    </p:cViewPr>
  </p:sorterViewPr>
  <p:notesViewPr>
    <p:cSldViewPr snapToGrid="0">
      <p:cViewPr>
        <p:scale>
          <a:sx n="110" d="100"/>
          <a:sy n="110" d="100"/>
        </p:scale>
        <p:origin x="1420" y="-8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C746466C-58A7-4298-816A-1A08DBF06CF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8704BC13-5209-4C8B-A8C6-65AC6E1830F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E316624-BB19-410E-B2DC-BA4810D384F5}" type="datetimeFigureOut">
              <a:rPr lang="sv-SE" smtClean="0"/>
              <a:t>2023-10-01</a:t>
            </a:fld>
            <a:endParaRPr lang="sv-SE"/>
          </a:p>
        </p:txBody>
      </p:sp>
      <p:sp>
        <p:nvSpPr>
          <p:cNvPr id="4" name="Platshållare för sidfot 3">
            <a:extLst>
              <a:ext uri="{FF2B5EF4-FFF2-40B4-BE49-F238E27FC236}">
                <a16:creationId xmlns:a16="http://schemas.microsoft.com/office/drawing/2014/main" id="{19D38BA0-DC78-4BAD-AE9D-40F40DB729A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34DD5486-B09E-4013-9DCE-E8537B87B25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05DC054-A8DC-46BA-B026-5C94919F99F7}" type="slidenum">
              <a:rPr lang="sv-SE" smtClean="0"/>
              <a:t>‹#›</a:t>
            </a:fld>
            <a:endParaRPr lang="sv-SE"/>
          </a:p>
        </p:txBody>
      </p:sp>
    </p:spTree>
    <p:extLst>
      <p:ext uri="{BB962C8B-B14F-4D97-AF65-F5344CB8AC3E}">
        <p14:creationId xmlns:p14="http://schemas.microsoft.com/office/powerpoint/2010/main" val="39303743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B7F55F-E5B0-4A9D-B2F5-35210FCED565}" type="datetimeFigureOut">
              <a:rPr lang="sv-SE" smtClean="0"/>
              <a:t>2023-10-01</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929EB4-4097-4ED9-8775-0E855B4D68DA}" type="slidenum">
              <a:rPr lang="sv-SE" smtClean="0"/>
              <a:t>‹#›</a:t>
            </a:fld>
            <a:endParaRPr lang="sv-SE"/>
          </a:p>
        </p:txBody>
      </p:sp>
    </p:spTree>
    <p:extLst>
      <p:ext uri="{BB962C8B-B14F-4D97-AF65-F5344CB8AC3E}">
        <p14:creationId xmlns:p14="http://schemas.microsoft.com/office/powerpoint/2010/main" val="1542876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uhr.se/om-uhr/detta-gor-uhr/projekt-och-uppdrag/integrationsprojekt/"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En tydlig aktör inom kompetensförsörjning som möjliggör för fler individer att göra välavvägda val</a:t>
            </a:r>
          </a:p>
          <a:p>
            <a:endParaRPr lang="sv-SE" dirty="0"/>
          </a:p>
          <a:p>
            <a:r>
              <a:rPr lang="sv-SE" dirty="0"/>
              <a:t>En efterfrågad tjänsteleverantör som erbjuder lösningar inom utbildningssektorn</a:t>
            </a:r>
          </a:p>
          <a:p>
            <a:endParaRPr lang="sv-SE" dirty="0"/>
          </a:p>
          <a:p>
            <a:r>
              <a:rPr lang="sv-SE" dirty="0"/>
              <a:t>En aktiv aktör som levererar underlag som är relevanta för regering, lärosäten och andra intressenter</a:t>
            </a:r>
          </a:p>
          <a:p>
            <a:endParaRPr lang="sv-SE" dirty="0"/>
          </a:p>
          <a:p>
            <a:endParaRPr lang="sv-SE" dirty="0"/>
          </a:p>
        </p:txBody>
      </p:sp>
      <p:sp>
        <p:nvSpPr>
          <p:cNvPr id="4" name="Platshållare för bildnummer 3"/>
          <p:cNvSpPr>
            <a:spLocks noGrp="1"/>
          </p:cNvSpPr>
          <p:nvPr>
            <p:ph type="sldNum" sz="quarter" idx="5"/>
          </p:nvPr>
        </p:nvSpPr>
        <p:spPr/>
        <p:txBody>
          <a:bodyPr/>
          <a:lstStyle/>
          <a:p>
            <a:fld id="{09929EB4-4097-4ED9-8775-0E855B4D68DA}" type="slidenum">
              <a:rPr lang="sv-SE" smtClean="0"/>
              <a:t>1</a:t>
            </a:fld>
            <a:endParaRPr lang="sv-SE"/>
          </a:p>
        </p:txBody>
      </p:sp>
    </p:spTree>
    <p:extLst>
      <p:ext uri="{BB962C8B-B14F-4D97-AF65-F5344CB8AC3E}">
        <p14:creationId xmlns:p14="http://schemas.microsoft.com/office/powerpoint/2010/main" val="38707165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Det grundläggande behörighetsprovet kan kopplas till målet: Matcha människors ambitioner, behov och kompetens, även den kompetens som förvärvats under perioder av rörlighet, med behov och möjligheter på arbetsmarknaden, särskilt sådana som erbjuds genom den gröna och den digitala omställningen, framväxande nya sektorer och i de huvudsektorer som behöver återhämtning efter covid-19-pandemin, och </a:t>
            </a:r>
            <a:r>
              <a:rPr lang="sv-SE" dirty="0">
                <a:highlight>
                  <a:srgbClr val="FFFF00"/>
                </a:highlight>
              </a:rPr>
              <a:t>säkerställa att ett särskilt fokus riktas mot att integrera fler människor på arbetsmarknaden, särskilt kvinnor och unga, och i synnerhet de som varken arbetar eller studerar (UVAS), lågutbildade personer, äldre arbetstagare, personer med funktionsnedsättning, personer från mindre gynnade förhållanden och olika bakgru</a:t>
            </a:r>
            <a:r>
              <a:rPr lang="sv-SE" dirty="0"/>
              <a:t>nder, personer som bor i avlägsna områden och i de yttersta randområdena samt fördrivna personer från Ukraina</a:t>
            </a:r>
          </a:p>
        </p:txBody>
      </p:sp>
      <p:sp>
        <p:nvSpPr>
          <p:cNvPr id="4" name="Platshållare för bildnummer 3"/>
          <p:cNvSpPr>
            <a:spLocks noGrp="1"/>
          </p:cNvSpPr>
          <p:nvPr>
            <p:ph type="sldNum" sz="quarter" idx="5"/>
          </p:nvPr>
        </p:nvSpPr>
        <p:spPr/>
        <p:txBody>
          <a:bodyPr/>
          <a:lstStyle/>
          <a:p>
            <a:fld id="{09929EB4-4097-4ED9-8775-0E855B4D68DA}" type="slidenum">
              <a:rPr lang="sv-SE" smtClean="0"/>
              <a:t>10</a:t>
            </a:fld>
            <a:endParaRPr lang="sv-SE"/>
          </a:p>
        </p:txBody>
      </p:sp>
    </p:spTree>
    <p:extLst>
      <p:ext uri="{BB962C8B-B14F-4D97-AF65-F5344CB8AC3E}">
        <p14:creationId xmlns:p14="http://schemas.microsoft.com/office/powerpoint/2010/main" val="21367289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dirty="0"/>
              <a:t>UHR deltar i Skolverkets konferens Fokus Yrkesutbildning 16 oktober 2023 under nationella yrkesutbildningsveckan. Grans Naturbruksgymnasium deltar som projektexempel. </a:t>
            </a:r>
          </a:p>
          <a:p>
            <a:pPr marL="171450" indent="-171450">
              <a:buFont typeface="Arial" panose="020B0604020202020204" pitchFamily="34" charset="0"/>
              <a:buChar char="•"/>
            </a:pPr>
            <a:r>
              <a:rPr lang="sv-SE" dirty="0"/>
              <a:t>EPALE uppmärksammar </a:t>
            </a:r>
            <a:r>
              <a:rPr lang="sv-SE" dirty="0" err="1"/>
              <a:t>Year</a:t>
            </a:r>
            <a:r>
              <a:rPr lang="sv-SE" dirty="0"/>
              <a:t> </a:t>
            </a:r>
            <a:r>
              <a:rPr lang="sv-SE" dirty="0" err="1"/>
              <a:t>of</a:t>
            </a:r>
            <a:r>
              <a:rPr lang="sv-SE" dirty="0"/>
              <a:t> </a:t>
            </a:r>
            <a:r>
              <a:rPr lang="sv-SE" dirty="0" err="1"/>
              <a:t>Skills</a:t>
            </a:r>
            <a:r>
              <a:rPr lang="sv-SE" dirty="0"/>
              <a:t> och har tagit fram egna prioriteringar inom ramen för </a:t>
            </a:r>
            <a:r>
              <a:rPr lang="sv-SE" dirty="0" err="1"/>
              <a:t>Year</a:t>
            </a:r>
            <a:r>
              <a:rPr lang="sv-SE" dirty="0"/>
              <a:t> </a:t>
            </a:r>
            <a:r>
              <a:rPr lang="sv-SE" dirty="0" err="1"/>
              <a:t>of</a:t>
            </a:r>
            <a:r>
              <a:rPr lang="sv-SE" dirty="0"/>
              <a:t> </a:t>
            </a:r>
            <a:r>
              <a:rPr lang="sv-SE" dirty="0" err="1"/>
              <a:t>Skills</a:t>
            </a:r>
            <a:r>
              <a:rPr lang="sv-SE" dirty="0"/>
              <a:t>. </a:t>
            </a:r>
          </a:p>
          <a:p>
            <a:pPr marL="171450" indent="-171450">
              <a:buFont typeface="Arial" panose="020B0604020202020204" pitchFamily="34" charset="0"/>
              <a:buChar char="•"/>
            </a:pPr>
            <a:r>
              <a:rPr lang="sv-SE" dirty="0"/>
              <a:t>Euroguidance anordnade en konferens om vägledning i juni 2023 som det av EYS och ordförandeskapet</a:t>
            </a:r>
          </a:p>
          <a:p>
            <a:pPr marL="171450" indent="-171450">
              <a:buFont typeface="Arial" panose="020B0604020202020204" pitchFamily="34" charset="0"/>
              <a:buChar char="•"/>
            </a:pPr>
            <a:r>
              <a:rPr lang="sv-SE" dirty="0"/>
              <a:t>UHR deltog med representation från IA, Bedömning och Analys på </a:t>
            </a:r>
            <a:r>
              <a:rPr lang="sv-SE" dirty="0" err="1"/>
              <a:t>Skills</a:t>
            </a:r>
            <a:r>
              <a:rPr lang="sv-SE" dirty="0"/>
              <a:t> </a:t>
            </a:r>
            <a:r>
              <a:rPr lang="sv-SE" dirty="0" err="1"/>
              <a:t>Meet</a:t>
            </a:r>
            <a:r>
              <a:rPr lang="sv-SE" dirty="0"/>
              <a:t> i Malmö där GD även pratade</a:t>
            </a:r>
          </a:p>
        </p:txBody>
      </p:sp>
      <p:sp>
        <p:nvSpPr>
          <p:cNvPr id="4" name="Platshållare för bildnummer 3"/>
          <p:cNvSpPr>
            <a:spLocks noGrp="1"/>
          </p:cNvSpPr>
          <p:nvPr>
            <p:ph type="sldNum" sz="quarter" idx="5"/>
          </p:nvPr>
        </p:nvSpPr>
        <p:spPr/>
        <p:txBody>
          <a:bodyPr/>
          <a:lstStyle/>
          <a:p>
            <a:fld id="{09929EB4-4097-4ED9-8775-0E855B4D68DA}" type="slidenum">
              <a:rPr lang="sv-SE" smtClean="0"/>
              <a:t>11</a:t>
            </a:fld>
            <a:endParaRPr lang="sv-SE"/>
          </a:p>
        </p:txBody>
      </p:sp>
    </p:spTree>
    <p:extLst>
      <p:ext uri="{BB962C8B-B14F-4D97-AF65-F5344CB8AC3E}">
        <p14:creationId xmlns:p14="http://schemas.microsoft.com/office/powerpoint/2010/main" val="39254425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b="0" i="0" dirty="0">
                <a:solidFill>
                  <a:srgbClr val="000000"/>
                </a:solidFill>
                <a:effectLst/>
                <a:latin typeface="Calibri" panose="020F0502020204030204" pitchFamily="34" charset="0"/>
              </a:rPr>
              <a:t>UHR Strategi: En tydlig aktör inom kompetensförsörjning som möjliggör för fler individer att göra välavvägda val</a:t>
            </a:r>
          </a:p>
          <a:p>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b="0" i="0" dirty="0">
              <a:solidFill>
                <a:srgbClr val="000000"/>
              </a:solidFill>
              <a:effectLst/>
              <a:latin typeface="Calibri" panose="020F0502020204030204" pitchFamily="34" charset="0"/>
            </a:endParaRPr>
          </a:p>
          <a:p>
            <a:endParaRPr lang="sv-SE" dirty="0"/>
          </a:p>
        </p:txBody>
      </p:sp>
      <p:sp>
        <p:nvSpPr>
          <p:cNvPr id="4" name="Platshållare för bildnummer 3"/>
          <p:cNvSpPr>
            <a:spLocks noGrp="1"/>
          </p:cNvSpPr>
          <p:nvPr>
            <p:ph type="sldNum" sz="quarter" idx="5"/>
          </p:nvPr>
        </p:nvSpPr>
        <p:spPr/>
        <p:txBody>
          <a:bodyPr/>
          <a:lstStyle/>
          <a:p>
            <a:fld id="{09929EB4-4097-4ED9-8775-0E855B4D68DA}" type="slidenum">
              <a:rPr lang="sv-SE" smtClean="0"/>
              <a:t>12</a:t>
            </a:fld>
            <a:endParaRPr lang="sv-SE"/>
          </a:p>
        </p:txBody>
      </p:sp>
    </p:spTree>
    <p:extLst>
      <p:ext uri="{BB962C8B-B14F-4D97-AF65-F5344CB8AC3E}">
        <p14:creationId xmlns:p14="http://schemas.microsoft.com/office/powerpoint/2010/main" val="278126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b="0" i="0" dirty="0">
                <a:solidFill>
                  <a:srgbClr val="000000"/>
                </a:solidFill>
                <a:effectLst/>
                <a:latin typeface="Calibri" panose="020F0502020204030204" pitchFamily="34" charset="0"/>
              </a:rPr>
              <a:t>UHR Strategi: En tydlig aktör inom kompetensförsörjning som möjliggör för fler individer att göra välavvägda val</a:t>
            </a:r>
          </a:p>
          <a:p>
            <a:endParaRPr lang="sv-SE" dirty="0"/>
          </a:p>
          <a:p>
            <a:r>
              <a:rPr lang="sv-SE" dirty="0"/>
              <a:t>Visa på attraktiviteten i Yrkesutbildning praktik och yrkestävlingar</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b="0" i="0" dirty="0">
              <a:solidFill>
                <a:srgbClr val="000000"/>
              </a:solidFill>
              <a:effectLst/>
              <a:latin typeface="Calibri" panose="020F0502020204030204" pitchFamily="34" charset="0"/>
            </a:endParaRPr>
          </a:p>
          <a:p>
            <a:endParaRPr lang="sv-SE" dirty="0"/>
          </a:p>
        </p:txBody>
      </p:sp>
      <p:sp>
        <p:nvSpPr>
          <p:cNvPr id="4" name="Platshållare för bildnummer 3"/>
          <p:cNvSpPr>
            <a:spLocks noGrp="1"/>
          </p:cNvSpPr>
          <p:nvPr>
            <p:ph type="sldNum" sz="quarter" idx="5"/>
          </p:nvPr>
        </p:nvSpPr>
        <p:spPr/>
        <p:txBody>
          <a:bodyPr/>
          <a:lstStyle/>
          <a:p>
            <a:fld id="{09929EB4-4097-4ED9-8775-0E855B4D68DA}" type="slidenum">
              <a:rPr lang="sv-SE" smtClean="0"/>
              <a:t>13</a:t>
            </a:fld>
            <a:endParaRPr lang="sv-SE"/>
          </a:p>
        </p:txBody>
      </p:sp>
    </p:spTree>
    <p:extLst>
      <p:ext uri="{BB962C8B-B14F-4D97-AF65-F5344CB8AC3E}">
        <p14:creationId xmlns:p14="http://schemas.microsoft.com/office/powerpoint/2010/main" val="28231503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09929EB4-4097-4ED9-8775-0E855B4D68DA}" type="slidenum">
              <a:rPr lang="sv-SE" smtClean="0"/>
              <a:t>14</a:t>
            </a:fld>
            <a:endParaRPr lang="sv-SE"/>
          </a:p>
        </p:txBody>
      </p:sp>
    </p:spTree>
    <p:extLst>
      <p:ext uri="{BB962C8B-B14F-4D97-AF65-F5344CB8AC3E}">
        <p14:creationId xmlns:p14="http://schemas.microsoft.com/office/powerpoint/2010/main" val="1463788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09929EB4-4097-4ED9-8775-0E855B4D68DA}" type="slidenum">
              <a:rPr lang="sv-SE" smtClean="0"/>
              <a:t>2</a:t>
            </a:fld>
            <a:endParaRPr lang="sv-SE"/>
          </a:p>
        </p:txBody>
      </p:sp>
    </p:spTree>
    <p:extLst>
      <p:ext uri="{BB962C8B-B14F-4D97-AF65-F5344CB8AC3E}">
        <p14:creationId xmlns:p14="http://schemas.microsoft.com/office/powerpoint/2010/main" val="1927308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spcBef>
                <a:spcPts val="600"/>
              </a:spcBef>
              <a:buFont typeface="Arial" charset="0"/>
              <a:buNone/>
            </a:pPr>
            <a:r>
              <a:rPr lang="sv-SE" sz="1200" dirty="0"/>
              <a:t>Våra uppdrag kan sammanfattas av dessa </a:t>
            </a:r>
            <a:r>
              <a:rPr lang="sv-SE" sz="1200" dirty="0">
                <a:solidFill>
                  <a:srgbClr val="7030A0"/>
                </a:solidFill>
              </a:rPr>
              <a:t>fem </a:t>
            </a:r>
            <a:r>
              <a:rPr lang="sv-SE" sz="1200" dirty="0"/>
              <a:t>huvudsakliga ansvarsområden:</a:t>
            </a:r>
          </a:p>
          <a:p>
            <a:pPr marL="228600" lvl="0" indent="-228600">
              <a:spcBef>
                <a:spcPts val="600"/>
              </a:spcBef>
              <a:buFont typeface="+mj-lt"/>
              <a:buAutoNum type="arabicPeriod"/>
            </a:pPr>
            <a:r>
              <a:rPr lang="sv-SE" sz="1200" dirty="0"/>
              <a:t>Information inför högskolestudier, ansvar för högskoleprovet, ta fram regelverk och samordna antagningen till högskolan.</a:t>
            </a:r>
          </a:p>
          <a:p>
            <a:pPr marL="228600" lvl="0" indent="-228600">
              <a:spcBef>
                <a:spcPts val="600"/>
              </a:spcBef>
              <a:buFont typeface="+mj-lt"/>
              <a:buAutoNum type="arabicPeriod"/>
            </a:pPr>
            <a:r>
              <a:rPr lang="sv-SE" sz="1200" dirty="0"/>
              <a:t>Utveckla och förvalta IT-system och e-tjänster åt utbildningssektorn.</a:t>
            </a:r>
          </a:p>
          <a:p>
            <a:pPr marL="228600" lvl="0" indent="-228600">
              <a:spcBef>
                <a:spcPts val="600"/>
              </a:spcBef>
              <a:buFont typeface="+mj-lt"/>
              <a:buAutoNum type="arabicPeriod"/>
            </a:pPr>
            <a:r>
              <a:rPr lang="sv-SE" sz="1200" dirty="0"/>
              <a:t>Förmedla </a:t>
            </a:r>
            <a:r>
              <a:rPr lang="sv-SE" dirty="0"/>
              <a:t>möjligheter till </a:t>
            </a:r>
            <a:r>
              <a:rPr lang="sv-SE" sz="1200" dirty="0"/>
              <a:t>internationella utbyten och kompetensutveckling för hela utbildningskedjan.</a:t>
            </a:r>
          </a:p>
          <a:p>
            <a:pPr marL="228600" lvl="0" indent="-228600">
              <a:spcBef>
                <a:spcPts val="600"/>
              </a:spcBef>
              <a:buFont typeface="+mj-lt"/>
              <a:buAutoNum type="arabicPeriod"/>
            </a:pPr>
            <a:r>
              <a:rPr lang="sv-SE" dirty="0">
                <a:highlight>
                  <a:srgbClr val="FFFF00"/>
                </a:highlight>
              </a:rPr>
              <a:t>Informera om och </a:t>
            </a:r>
            <a:r>
              <a:rPr lang="sv-SE" sz="1200" dirty="0">
                <a:highlight>
                  <a:srgbClr val="FFFF00"/>
                </a:highlight>
              </a:rPr>
              <a:t>b</a:t>
            </a:r>
            <a:r>
              <a:rPr lang="sv-SE" sz="1200" dirty="0"/>
              <a:t>edöma utländska utbildningar.</a:t>
            </a:r>
          </a:p>
          <a:p>
            <a:pPr marL="228600" lvl="0" indent="-228600">
              <a:spcBef>
                <a:spcPts val="600"/>
              </a:spcBef>
              <a:buFont typeface="+mj-lt"/>
              <a:buAutoNum type="arabicPeriod"/>
            </a:pPr>
            <a:r>
              <a:rPr lang="sv-SE" sz="1200" dirty="0"/>
              <a:t>Främjande uppgifter och analyser av frågor inom </a:t>
            </a:r>
            <a:r>
              <a:rPr lang="sv-SE" sz="1200" dirty="0" err="1"/>
              <a:t>UHR:s</a:t>
            </a:r>
            <a:r>
              <a:rPr lang="sv-SE" sz="1200" dirty="0"/>
              <a:t> ansvarsområde.</a:t>
            </a:r>
          </a:p>
          <a:p>
            <a:pPr marL="0" indent="0">
              <a:spcBef>
                <a:spcPts val="600"/>
              </a:spcBef>
              <a:buFont typeface="Arial" charset="0"/>
              <a:buNone/>
            </a:pPr>
            <a:endParaRPr lang="sv-SE" sz="1200" dirty="0"/>
          </a:p>
          <a:p>
            <a:pPr marL="0" marR="0" lvl="0" indent="0" algn="l" defTabSz="914400" rtl="0" eaLnBrk="1" fontAlgn="auto" latinLnBrk="0" hangingPunct="1">
              <a:lnSpc>
                <a:spcPct val="100000"/>
              </a:lnSpc>
              <a:spcBef>
                <a:spcPts val="0"/>
              </a:spcBef>
              <a:spcAft>
                <a:spcPts val="0"/>
              </a:spcAft>
              <a:buClrTx/>
              <a:buSzTx/>
              <a:buFont typeface="Arial" charset="0"/>
              <a:buNone/>
              <a:tabLst/>
              <a:defRPr/>
            </a:pPr>
            <a:r>
              <a:rPr lang="sv-SE" sz="1200" kern="1200" dirty="0">
                <a:solidFill>
                  <a:schemeClr val="tx1"/>
                </a:solidFill>
                <a:effectLst/>
                <a:latin typeface="+mn-lt"/>
                <a:ea typeface="+mn-ea"/>
                <a:cs typeface="+mn-cs"/>
              </a:rPr>
              <a:t>Myndigheten har </a:t>
            </a:r>
            <a:r>
              <a:rPr lang="sv-SE" sz="1200" b="1" kern="1200" dirty="0">
                <a:solidFill>
                  <a:schemeClr val="tx1"/>
                </a:solidFill>
                <a:effectLst/>
                <a:latin typeface="+mn-lt"/>
                <a:ea typeface="+mn-ea"/>
                <a:cs typeface="+mn-cs"/>
              </a:rPr>
              <a:t>346 anställda </a:t>
            </a:r>
            <a:r>
              <a:rPr lang="sv-SE" sz="1200" kern="1200" dirty="0">
                <a:solidFill>
                  <a:schemeClr val="tx1"/>
                </a:solidFill>
                <a:effectLst/>
                <a:latin typeface="+mn-lt"/>
                <a:ea typeface="+mn-ea"/>
                <a:cs typeface="+mn-cs"/>
              </a:rPr>
              <a:t>(332) och finns i Stockholm och i Visby. </a:t>
            </a:r>
          </a:p>
          <a:p>
            <a:pPr marL="0" indent="0">
              <a:spcBef>
                <a:spcPts val="0"/>
              </a:spcBef>
              <a:buFont typeface="Arial" charset="0"/>
              <a:buNone/>
            </a:pPr>
            <a:endParaRPr lang="sv-SE" sz="1200" dirty="0"/>
          </a:p>
        </p:txBody>
      </p:sp>
      <p:sp>
        <p:nvSpPr>
          <p:cNvPr id="4" name="Platshållare för bildnummer 3"/>
          <p:cNvSpPr>
            <a:spLocks noGrp="1"/>
          </p:cNvSpPr>
          <p:nvPr>
            <p:ph type="sldNum" sz="quarter" idx="5"/>
          </p:nvPr>
        </p:nvSpPr>
        <p:spPr/>
        <p:txBody>
          <a:bodyPr/>
          <a:lstStyle/>
          <a:p>
            <a:fld id="{09929EB4-4097-4ED9-8775-0E855B4D68DA}" type="slidenum">
              <a:rPr lang="sv-SE" smtClean="0"/>
              <a:t>3</a:t>
            </a:fld>
            <a:endParaRPr lang="sv-SE"/>
          </a:p>
        </p:txBody>
      </p:sp>
    </p:spTree>
    <p:extLst>
      <p:ext uri="{BB962C8B-B14F-4D97-AF65-F5344CB8AC3E}">
        <p14:creationId xmlns:p14="http://schemas.microsoft.com/office/powerpoint/2010/main" val="3965463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sz="1800" b="1" i="1" dirty="0">
                <a:effectLst/>
                <a:latin typeface="Calibri" panose="020F0502020204030204" pitchFamily="34" charset="0"/>
                <a:ea typeface="Calibri" panose="020F0502020204030204" pitchFamily="34" charset="0"/>
                <a:cs typeface="Times New Roman" panose="02020603050405020304" pitchFamily="18" charset="0"/>
              </a:rPr>
              <a:t>Ämnesbetyg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UHR ska med utgångspunkt i förslagen i propositionen "Ämnesbetyg – betygen ska bättre spegla elevers kunskaper" (prop. 2021/22:36) förbereda en övergång till ämnesbetyg i gymnasieskolan och </a:t>
            </a:r>
            <a:r>
              <a:rPr lang="sv-SE" sz="1800" dirty="0" err="1">
                <a:effectLst/>
                <a:latin typeface="Calibri" panose="020F0502020204030204" pitchFamily="34" charset="0"/>
                <a:ea typeface="Calibri" panose="020F0502020204030204" pitchFamily="34" charset="0"/>
                <a:cs typeface="Times New Roman" panose="02020603050405020304" pitchFamily="18" charset="0"/>
              </a:rPr>
              <a:t>komvux</a:t>
            </a:r>
            <a:r>
              <a:rPr lang="sv-SE" sz="1800" dirty="0">
                <a:effectLst/>
                <a:latin typeface="Calibri" panose="020F0502020204030204" pitchFamily="34" charset="0"/>
                <a:ea typeface="Calibri" panose="020F0502020204030204" pitchFamily="34" charset="0"/>
                <a:cs typeface="Times New Roman" panose="02020603050405020304" pitchFamily="18" charset="0"/>
              </a:rPr>
              <a:t> på gymnasial nivå.</a:t>
            </a:r>
          </a:p>
          <a:p>
            <a:pPr>
              <a:lnSpc>
                <a:spcPct val="107000"/>
              </a:lnSpc>
              <a:spcAft>
                <a:spcPts val="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Myndigheten ska i dialog med Statens skolverk analysera och vid behov föreslå nödvändiga förändringar som rör antagningssystemet, bland annat behovet av särskilda kvotgrupper. Myndigheten ska också föreslå eventuella behov av förändringar i de föreskrifter som regeringen beslutar om.</a:t>
            </a:r>
            <a:br>
              <a:rPr lang="sv-SE" sz="1800" dirty="0">
                <a:effectLst/>
                <a:latin typeface="Calibri" panose="020F0502020204030204" pitchFamily="34" charset="0"/>
                <a:ea typeface="Calibri" panose="020F0502020204030204" pitchFamily="34" charset="0"/>
                <a:cs typeface="Times New Roman" panose="02020603050405020304" pitchFamily="18" charset="0"/>
              </a:rPr>
            </a:br>
            <a:br>
              <a:rPr lang="sv-SE" sz="1800" dirty="0">
                <a:effectLst/>
                <a:latin typeface="Calibri" panose="020F0502020204030204" pitchFamily="34" charset="0"/>
                <a:ea typeface="Calibri" panose="020F0502020204030204" pitchFamily="34" charset="0"/>
                <a:cs typeface="Times New Roman" panose="02020603050405020304" pitchFamily="18" charset="0"/>
              </a:rPr>
            </a:br>
            <a:r>
              <a:rPr lang="sv-SE" sz="1800" dirty="0">
                <a:effectLst/>
                <a:latin typeface="Calibri" panose="020F0502020204030204" pitchFamily="34" charset="0"/>
                <a:ea typeface="Calibri" panose="020F0502020204030204" pitchFamily="34" charset="0"/>
                <a:cs typeface="Times New Roman" panose="02020603050405020304" pitchFamily="18" charset="0"/>
              </a:rPr>
              <a:t>Uppdraget ska redovisas till Regeringskansliet (Utbildningsdepartementet) senast den 31 augusti 2023.</a:t>
            </a:r>
          </a:p>
          <a:p>
            <a:pPr>
              <a:lnSpc>
                <a:spcPct val="107000"/>
              </a:lnSpc>
              <a:spcAft>
                <a:spcPts val="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b="1" i="1" dirty="0">
                <a:effectLst/>
                <a:latin typeface="Calibri" panose="020F0502020204030204" pitchFamily="34" charset="0"/>
                <a:ea typeface="Calibri" panose="020F0502020204030204" pitchFamily="34" charset="0"/>
                <a:cs typeface="Times New Roman" panose="02020603050405020304" pitchFamily="18" charset="0"/>
              </a:rPr>
              <a:t>Information om högskoleutbildning</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UHR ska utveckla informationen om högskoleutbildningar som myndigheten sedan tidigare ansvarar för. Det görs genom att tillgängliggöra information om utbildningars kvalitet så att blivande studenter kan jämföra utbildningar, bland annat i fråga om behovet av högskoleutbildade på arbetsmarknaden, tidigare studenters etablering på arbetsmarknaden och löner.</a:t>
            </a:r>
          </a:p>
          <a:p>
            <a:pPr>
              <a:lnSpc>
                <a:spcPct val="107000"/>
              </a:lnSpc>
              <a:spcAft>
                <a:spcPts val="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Slutredovisning sker till Regeringskansliet (Utbildningsdepartementet) senast den 1 oktober 2023.</a:t>
            </a:r>
          </a:p>
          <a:p>
            <a:pPr>
              <a:lnSpc>
                <a:spcPct val="107000"/>
              </a:lnSpc>
              <a:spcAft>
                <a:spcPts val="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b="1" i="1" dirty="0">
                <a:effectLst/>
                <a:latin typeface="Calibri" panose="020F0502020204030204" pitchFamily="34" charset="0"/>
                <a:ea typeface="Calibri" panose="020F0502020204030204" pitchFamily="34" charset="0"/>
                <a:cs typeface="Times New Roman" panose="02020603050405020304" pitchFamily="18" charset="0"/>
              </a:rPr>
              <a:t>Gemensam webbportal för studenthälsovården</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UHR ingår i projektet att utveckla en webbportal för studenthälsovården (U2022/01714). Uppdraget genomförs med Stockholms universitet och Linköpings universitet och syftar till att öka den digitala samordningen av studenthälsovården för att stärka studenthälsovårdens arbete med att främja studenternas psykiska och fysiska hälsa och på så sätt öka förutsättningarna för en god och trygg studietid. </a:t>
            </a:r>
          </a:p>
          <a:p>
            <a:pPr>
              <a:lnSpc>
                <a:spcPct val="107000"/>
              </a:lnSpc>
              <a:spcAft>
                <a:spcPts val="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En förstudie har redovisats (mars 2023) och uppdraget slutredovisas senast den 1 december 2023 (U2022/03117).</a:t>
            </a:r>
          </a:p>
          <a:p>
            <a:pPr>
              <a:lnSpc>
                <a:spcPct val="107000"/>
              </a:lnSpc>
              <a:spcAft>
                <a:spcPts val="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b="1" i="1" dirty="0">
                <a:effectLst/>
                <a:latin typeface="Calibri" panose="020F0502020204030204" pitchFamily="34" charset="0"/>
                <a:ea typeface="Calibri" panose="020F0502020204030204" pitchFamily="34" charset="0"/>
                <a:cs typeface="Times New Roman" panose="02020603050405020304" pitchFamily="18" charset="0"/>
              </a:rPr>
              <a:t>Plattform för internationalisering</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Universitets- och högskolerådet ska tillsammans med Universitetskanslersämbetet, Vetenskapsrådet, Verket för innovationssystem (</a:t>
            </a:r>
            <a:r>
              <a:rPr lang="sv-SE" sz="1800" dirty="0" err="1">
                <a:effectLst/>
                <a:latin typeface="Calibri" panose="020F0502020204030204" pitchFamily="34" charset="0"/>
                <a:ea typeface="Calibri" panose="020F0502020204030204" pitchFamily="34" charset="0"/>
                <a:cs typeface="Times New Roman" panose="02020603050405020304" pitchFamily="18" charset="0"/>
              </a:rPr>
              <a:t>Vinnova</a:t>
            </a:r>
            <a:r>
              <a:rPr lang="sv-SE" sz="1800" dirty="0">
                <a:effectLst/>
                <a:latin typeface="Calibri" panose="020F0502020204030204" pitchFamily="34" charset="0"/>
                <a:ea typeface="Calibri" panose="020F0502020204030204" pitchFamily="34" charset="0"/>
                <a:cs typeface="Times New Roman" panose="02020603050405020304" pitchFamily="18" charset="0"/>
              </a:rPr>
              <a:t>) och Svenska institutet samordna insatser för internationalisering genom att inrätta en plattform för internationalisering. Uppdraget ska genomföras i nära dialog med universitet och högskolor samt andra berörda myndigheter och aktörer. Delredovisning har lämnats in den 15 mars 2023. </a:t>
            </a:r>
          </a:p>
          <a:p>
            <a:pPr>
              <a:lnSpc>
                <a:spcPct val="107000"/>
              </a:lnSpc>
              <a:spcAft>
                <a:spcPts val="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Uppdraget ska redovisas till regeringen (Utbildningsdepartementet) senast den 27 mars 2024. </a:t>
            </a:r>
          </a:p>
          <a:p>
            <a:pPr>
              <a:lnSpc>
                <a:spcPct val="107000"/>
              </a:lnSpc>
              <a:spcAft>
                <a:spcPts val="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b="1" i="1" dirty="0">
                <a:effectLst/>
                <a:latin typeface="Calibri" panose="020F0502020204030204" pitchFamily="34" charset="0"/>
                <a:ea typeface="Calibri" panose="020F0502020204030204" pitchFamily="34" charset="0"/>
                <a:cs typeface="Times New Roman" panose="02020603050405020304" pitchFamily="18" charset="0"/>
              </a:rPr>
              <a:t>Datainfrastruktur för kompetensförsörjning och livslångt lärande</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800"/>
              </a:spcAft>
            </a:pPr>
            <a:r>
              <a:rPr lang="sv-SE"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UHR ska utveckla en sammanhållen datainfrastruktur för kompetensförsörjning och livslångt lärande tillsammans med Arbetsförmedlingen, Statens skolverk, Myndigheten för yrkeshögskolan, Vetenskapsrådet, Statistiska centralbyrån, Myndigheten för digital förvaltning och Verket för innovationssystem.</a:t>
            </a:r>
          </a:p>
          <a:p>
            <a:pPr>
              <a:spcAft>
                <a:spcPts val="1800"/>
              </a:spcAft>
            </a:pPr>
            <a:endParaRPr lang="sv-SE" sz="1800" dirty="0">
              <a:effectLst/>
              <a:latin typeface="Times New Roman" panose="02020603050405020304" pitchFamily="18" charset="0"/>
              <a:ea typeface="Times New Roman" panose="02020603050405020304" pitchFamily="18" charset="0"/>
            </a:endParaRPr>
          </a:p>
          <a:p>
            <a:pPr>
              <a:spcAft>
                <a:spcPts val="1800"/>
              </a:spcAft>
            </a:pPr>
            <a:r>
              <a:rPr lang="sv-SE"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Uppdraget och dess redovisning ska övergripande samordnas av Arbetsförmedlingen. Har delredovisats januari 2023 och ska slutredovisas senast den 31 januari 2024.</a:t>
            </a:r>
          </a:p>
          <a:p>
            <a:pPr>
              <a:spcAft>
                <a:spcPts val="1800"/>
              </a:spcAft>
            </a:pPr>
            <a:endParaRPr lang="sv-SE" sz="1800" dirty="0">
              <a:effectLst/>
              <a:latin typeface="Times New Roman" panose="02020603050405020304" pitchFamily="18" charset="0"/>
              <a:ea typeface="Times New Roman" panose="02020603050405020304" pitchFamily="18" charset="0"/>
            </a:endParaRPr>
          </a:p>
          <a:p>
            <a:pPr>
              <a:lnSpc>
                <a:spcPct val="107000"/>
              </a:lnSpc>
              <a:spcAft>
                <a:spcPts val="800"/>
              </a:spcAft>
            </a:pPr>
            <a:r>
              <a:rPr lang="sv-SE" sz="1800" b="1" i="1" dirty="0">
                <a:effectLst/>
                <a:latin typeface="Calibri" panose="020F0502020204030204" pitchFamily="34" charset="0"/>
                <a:ea typeface="Calibri" panose="020F0502020204030204" pitchFamily="34" charset="0"/>
                <a:cs typeface="Times New Roman" panose="02020603050405020304" pitchFamily="18" charset="0"/>
              </a:rPr>
              <a:t>Försöksverksamhet med viktade högskoleprovsresultat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800"/>
              </a:spcAft>
            </a:pPr>
            <a:r>
              <a:rPr lang="sv-S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Uppdrag att genomföra en försöksverksamhet där viktade resultat från högskoleprovets två delar används enligt förordningen (2018:1511) om försöksverksamhet med viktat högskoleprovsresultat vid urval (ändring av regleringsbrevet för budgetåret 2018). Redovisas senast den 1 december 2023.</a:t>
            </a:r>
          </a:p>
          <a:p>
            <a:pPr>
              <a:lnSpc>
                <a:spcPct val="107000"/>
              </a:lnSpc>
              <a:spcAft>
                <a:spcPts val="1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b="1" i="1" dirty="0">
                <a:effectLst/>
                <a:latin typeface="Calibri" panose="020F0502020204030204" pitchFamily="34" charset="0"/>
                <a:ea typeface="Calibri" panose="020F0502020204030204" pitchFamily="34" charset="0"/>
                <a:cs typeface="Times New Roman" panose="02020603050405020304" pitchFamily="18" charset="0"/>
              </a:rPr>
              <a:t>Uppdrag att bygga ut den nationella betygsdatabasen Beda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Uppdrag att bygga ut den nationella betygsdatabasen Beda för att på sikt ta emot meriter från fler skolformer och tillgängliggöra data till fler aktörer. Uppdraget sker med utgångspunkt i förslaget i Skolverkets förstudie om betygsdatabas för rätten till behörighetsgivande utbildning inom </a:t>
            </a:r>
            <a:r>
              <a:rPr lang="sv-SE" sz="1800" dirty="0" err="1">
                <a:effectLst/>
                <a:latin typeface="Calibri" panose="020F0502020204030204" pitchFamily="34" charset="0"/>
                <a:ea typeface="Calibri" panose="020F0502020204030204" pitchFamily="34" charset="0"/>
                <a:cs typeface="Times New Roman" panose="02020603050405020304" pitchFamily="18" charset="0"/>
              </a:rPr>
              <a:t>komvux</a:t>
            </a:r>
            <a:r>
              <a:rPr lang="sv-SE" sz="1800" dirty="0">
                <a:effectLst/>
                <a:latin typeface="Calibri" panose="020F0502020204030204" pitchFamily="34" charset="0"/>
                <a:ea typeface="Calibri" panose="020F0502020204030204" pitchFamily="34" charset="0"/>
                <a:cs typeface="Times New Roman" panose="02020603050405020304" pitchFamily="18" charset="0"/>
              </a:rPr>
              <a:t> (U2018/00129). </a:t>
            </a:r>
          </a:p>
          <a:p>
            <a:pPr>
              <a:lnSpc>
                <a:spcPct val="107000"/>
              </a:lnSpc>
              <a:spcAft>
                <a:spcPts val="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800"/>
              </a:spcAft>
            </a:pPr>
            <a:r>
              <a:rPr lang="sv-SE"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Det nya uppdraget innebär ett betydligt mer omfattade Beda. I dag tar Beda emot meriter från gymnasieskolan och från den kommunala vuxenutbildningen. Systemet tillgängliggör data till antagningen för högskolan, till SCB för statistikuppföljning samt till kommunerna för att följa upp det kommunala aktivitetsansvaret (KAA) via </a:t>
            </a:r>
            <a:r>
              <a:rPr lang="sv-SE"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KommunBeda</a:t>
            </a:r>
            <a:r>
              <a:rPr lang="sv-SE"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1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800"/>
              </a:spcAft>
            </a:pPr>
            <a:r>
              <a:rPr lang="sv-SE"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Redovisas senast den 27 mars 2024.</a:t>
            </a:r>
          </a:p>
          <a:p>
            <a:pPr>
              <a:lnSpc>
                <a:spcPct val="107000"/>
              </a:lnSpc>
              <a:spcAft>
                <a:spcPts val="1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457200" algn="l"/>
              </a:tabLst>
            </a:pPr>
            <a:r>
              <a:rPr lang="sv-SE" sz="1800" b="1" i="1" dirty="0">
                <a:effectLst/>
                <a:latin typeface="Calibri" panose="020F0502020204030204" pitchFamily="34" charset="0"/>
                <a:ea typeface="Calibri" panose="020F0502020204030204" pitchFamily="34" charset="0"/>
                <a:cs typeface="Times New Roman" panose="02020603050405020304" pitchFamily="18" charset="0"/>
              </a:rPr>
              <a:t>Ansvara för det svenska deltagandet i Eurostudent 8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457200" algn="l"/>
              </a:tabLst>
            </a:pPr>
            <a:r>
              <a:rPr lang="sv-SE" sz="1800" dirty="0">
                <a:effectLst/>
                <a:latin typeface="Calibri" panose="020F0502020204030204" pitchFamily="34" charset="0"/>
                <a:ea typeface="Calibri" panose="020F0502020204030204" pitchFamily="34" charset="0"/>
                <a:cs typeface="Times New Roman" panose="02020603050405020304" pitchFamily="18" charset="0"/>
              </a:rPr>
              <a:t>Uppdrag att ansvara för det svenska deltagandet i den åttonde omgången av undersökningen Eurostudent (Eurostudent 8)</a:t>
            </a:r>
          </a:p>
          <a:p>
            <a:pPr>
              <a:lnSpc>
                <a:spcPct val="107000"/>
              </a:lnSpc>
              <a:spcAft>
                <a:spcPts val="800"/>
              </a:spcAft>
              <a:tabLst>
                <a:tab pos="457200" algn="l"/>
              </a:tabLs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457200" algn="l"/>
              </a:tabLst>
            </a:pPr>
            <a:r>
              <a:rPr lang="sv-SE" sz="1800" dirty="0">
                <a:effectLst/>
                <a:latin typeface="Calibri" panose="020F0502020204030204" pitchFamily="34" charset="0"/>
                <a:ea typeface="Calibri" panose="020F0502020204030204" pitchFamily="34" charset="0"/>
                <a:cs typeface="Times New Roman" panose="02020603050405020304" pitchFamily="18" charset="0"/>
              </a:rPr>
              <a:t>Eurostudent är en återkommande enkätundersökning med treåriga cykler som jämför ekonomiska och sociala villkor för studenter i Europa. Denna omgång sträcker sig mellan september 2021 och september 2024. Uppdraget innebär bland annat att delta i arbetet med att utforma den internationellt jämförande undersökning som ingår i Eurostudent 8, ansvara för att den svenska delen av enkätundersökningen genomförs och redovisas, sprida resultat när den internationellt jämförande undersökningen har genomförts.</a:t>
            </a:r>
          </a:p>
          <a:p>
            <a:pPr>
              <a:lnSpc>
                <a:spcPct val="107000"/>
              </a:lnSpc>
              <a:spcAft>
                <a:spcPts val="800"/>
              </a:spcAft>
              <a:tabLst>
                <a:tab pos="457200" algn="l"/>
              </a:tabLs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457200" algn="l"/>
              </a:tabLst>
            </a:pPr>
            <a:r>
              <a:rPr lang="sv-SE" sz="1800" dirty="0">
                <a:effectLst/>
                <a:latin typeface="Calibri" panose="020F0502020204030204" pitchFamily="34" charset="0"/>
                <a:ea typeface="Calibri" panose="020F0502020204030204" pitchFamily="34" charset="0"/>
                <a:cs typeface="Times New Roman" panose="02020603050405020304" pitchFamily="18" charset="0"/>
              </a:rPr>
              <a:t>Slutrapporteras senast den 31 oktober 2024. </a:t>
            </a:r>
          </a:p>
        </p:txBody>
      </p:sp>
      <p:sp>
        <p:nvSpPr>
          <p:cNvPr id="4" name="Platshållare för bildnummer 3"/>
          <p:cNvSpPr>
            <a:spLocks noGrp="1"/>
          </p:cNvSpPr>
          <p:nvPr>
            <p:ph type="sldNum" sz="quarter" idx="5"/>
          </p:nvPr>
        </p:nvSpPr>
        <p:spPr/>
        <p:txBody>
          <a:bodyPr/>
          <a:lstStyle/>
          <a:p>
            <a:fld id="{C23AAB0C-0305-4F5A-B5F3-AA8079ED15F2}" type="slidenum">
              <a:rPr lang="sv-SE" smtClean="0"/>
              <a:t>4</a:t>
            </a:fld>
            <a:endParaRPr lang="sv-SE"/>
          </a:p>
        </p:txBody>
      </p:sp>
    </p:spTree>
    <p:extLst>
      <p:ext uri="{BB962C8B-B14F-4D97-AF65-F5344CB8AC3E}">
        <p14:creationId xmlns:p14="http://schemas.microsoft.com/office/powerpoint/2010/main" val="2724760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C23AAB0C-0305-4F5A-B5F3-AA8079ED15F2}" type="slidenum">
              <a:rPr lang="sv-SE" smtClean="0"/>
              <a:t>5</a:t>
            </a:fld>
            <a:endParaRPr lang="sv-SE"/>
          </a:p>
        </p:txBody>
      </p:sp>
    </p:spTree>
    <p:extLst>
      <p:ext uri="{BB962C8B-B14F-4D97-AF65-F5344CB8AC3E}">
        <p14:creationId xmlns:p14="http://schemas.microsoft.com/office/powerpoint/2010/main" val="15555241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u="sng" dirty="0"/>
              <a:t>Några</a:t>
            </a:r>
            <a:r>
              <a:rPr lang="sv-SE" dirty="0"/>
              <a:t> uppdrag relaterade till  kompetensförsörjning</a:t>
            </a:r>
          </a:p>
          <a:p>
            <a:endParaRPr lang="sv-SE" dirty="0"/>
          </a:p>
          <a:p>
            <a:r>
              <a:rPr lang="sv-SE" dirty="0"/>
              <a:t>Erasmus+ inte bara för högre utbildning – näst största budgeten är för yrkesutbildning</a:t>
            </a:r>
          </a:p>
          <a:p>
            <a:endParaRPr lang="sv-SE" dirty="0"/>
          </a:p>
          <a:p>
            <a:r>
              <a:rPr lang="sv-SE" dirty="0">
                <a:solidFill>
                  <a:srgbClr val="FF0000"/>
                </a:solidFill>
              </a:rPr>
              <a:t>Förtydligande: koppling till Kompetensagendan:</a:t>
            </a:r>
          </a:p>
          <a:p>
            <a:endParaRPr lang="sv-SE" dirty="0">
              <a:solidFill>
                <a:srgbClr val="FF0000"/>
              </a:solidFill>
            </a:endParaRPr>
          </a:p>
          <a:p>
            <a:pPr>
              <a:lnSpc>
                <a:spcPct val="107000"/>
              </a:lnSpc>
              <a:spcAft>
                <a:spcPts val="800"/>
              </a:spcAft>
            </a:pPr>
            <a:r>
              <a:rPr lang="sv-SE"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 Framtidssäkrad yrkesutbildning (Erasmus+),</a:t>
            </a:r>
          </a:p>
          <a:p>
            <a:pPr>
              <a:lnSpc>
                <a:spcPct val="107000"/>
              </a:lnSpc>
              <a:spcAft>
                <a:spcPts val="800"/>
              </a:spcAft>
            </a:pPr>
            <a:r>
              <a:rPr lang="sv-SE"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 Europauniversitet (Erasmus+ samt svensk samordning) </a:t>
            </a:r>
          </a:p>
          <a:p>
            <a:pPr>
              <a:lnSpc>
                <a:spcPct val="107000"/>
              </a:lnSpc>
              <a:spcAft>
                <a:spcPts val="800"/>
              </a:spcAft>
            </a:pPr>
            <a:r>
              <a:rPr lang="sv-SE"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7: Öka antalet personer med examen i naturvetenskap, teknik, ingenjörsvetenskap eller matematik (breddad rekrytering, antagning, </a:t>
            </a:r>
            <a:r>
              <a:rPr lang="sv-SE" sz="12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bedömning</a:t>
            </a:r>
            <a:r>
              <a:rPr lang="sv-SE"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 samt </a:t>
            </a:r>
            <a:r>
              <a:rPr lang="sv-SE"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Erasmus+</a:t>
            </a:r>
          </a:p>
          <a:p>
            <a:pPr>
              <a:lnSpc>
                <a:spcPct val="107000"/>
              </a:lnSpc>
              <a:spcAft>
                <a:spcPts val="800"/>
              </a:spcAft>
            </a:pPr>
            <a:r>
              <a:rPr lang="sv-SE"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11: Europass (NEC, </a:t>
            </a:r>
            <a:r>
              <a:rPr lang="sv-SE" sz="12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Diploma</a:t>
            </a:r>
            <a:r>
              <a:rPr lang="sv-SE"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supplement och Mobilitetsdokumentet samt Euroguidance som arbetar mot vägledare)</a:t>
            </a:r>
          </a:p>
          <a:p>
            <a:pPr>
              <a:lnSpc>
                <a:spcPct val="107000"/>
              </a:lnSpc>
              <a:spcAft>
                <a:spcPts val="800"/>
              </a:spcAft>
            </a:pPr>
            <a:r>
              <a:rPr lang="en-GB"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10: </a:t>
            </a:r>
            <a:r>
              <a:rPr lang="en-GB" sz="12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Mikromeriter</a:t>
            </a:r>
            <a:r>
              <a:rPr lang="en-GB"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(EDC, credential builder) </a:t>
            </a:r>
            <a:endParaRPr lang="sv-SE"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6: Kompetens för grön och digital omställning  (Erasmus+ mm)</a:t>
            </a:r>
          </a:p>
          <a:p>
            <a:pPr>
              <a:lnSpc>
                <a:spcPct val="107000"/>
              </a:lnSpc>
              <a:spcAft>
                <a:spcPts val="800"/>
              </a:spcAft>
            </a:pPr>
            <a:r>
              <a:rPr lang="sv-SE"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8: Livskunskap  (Erasmus+, Skolambassadör för EU)</a:t>
            </a:r>
            <a:endParaRPr lang="sv-SE" dirty="0">
              <a:solidFill>
                <a:srgbClr val="FF0000"/>
              </a:solidFill>
            </a:endParaRPr>
          </a:p>
        </p:txBody>
      </p:sp>
      <p:sp>
        <p:nvSpPr>
          <p:cNvPr id="4" name="Platshållare för bildnummer 3"/>
          <p:cNvSpPr>
            <a:spLocks noGrp="1"/>
          </p:cNvSpPr>
          <p:nvPr>
            <p:ph type="sldNum" sz="quarter" idx="5"/>
          </p:nvPr>
        </p:nvSpPr>
        <p:spPr/>
        <p:txBody>
          <a:bodyPr/>
          <a:lstStyle/>
          <a:p>
            <a:fld id="{09929EB4-4097-4ED9-8775-0E855B4D68DA}" type="slidenum">
              <a:rPr lang="sv-SE" smtClean="0"/>
              <a:t>6</a:t>
            </a:fld>
            <a:endParaRPr lang="sv-SE"/>
          </a:p>
        </p:txBody>
      </p:sp>
    </p:spTree>
    <p:extLst>
      <p:ext uri="{BB962C8B-B14F-4D97-AF65-F5344CB8AC3E}">
        <p14:creationId xmlns:p14="http://schemas.microsoft.com/office/powerpoint/2010/main" val="3290550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https://www.uhr.se/om-uhr/detta-gor-uhr/projekt-och-uppdrag/integrationsprojekt/</a:t>
            </a:r>
          </a:p>
          <a:p>
            <a:r>
              <a:rPr lang="sv-SE" dirty="0">
                <a:hlinkClick r:id="rId3"/>
              </a:rPr>
              <a:t>Integrationsprojekt - Universitets- och högskolerådet (UHR)</a:t>
            </a:r>
            <a:endParaRPr lang="sv-SE" dirty="0"/>
          </a:p>
          <a:p>
            <a:endParaRPr lang="sv-SE" dirty="0"/>
          </a:p>
        </p:txBody>
      </p:sp>
      <p:sp>
        <p:nvSpPr>
          <p:cNvPr id="4" name="Platshållare för bildnummer 3"/>
          <p:cNvSpPr>
            <a:spLocks noGrp="1"/>
          </p:cNvSpPr>
          <p:nvPr>
            <p:ph type="sldNum" sz="quarter" idx="5"/>
          </p:nvPr>
        </p:nvSpPr>
        <p:spPr/>
        <p:txBody>
          <a:bodyPr/>
          <a:lstStyle/>
          <a:p>
            <a:fld id="{09929EB4-4097-4ED9-8775-0E855B4D68DA}" type="slidenum">
              <a:rPr lang="sv-SE" smtClean="0"/>
              <a:t>7</a:t>
            </a:fld>
            <a:endParaRPr lang="sv-SE"/>
          </a:p>
        </p:txBody>
      </p:sp>
    </p:spTree>
    <p:extLst>
      <p:ext uri="{BB962C8B-B14F-4D97-AF65-F5344CB8AC3E}">
        <p14:creationId xmlns:p14="http://schemas.microsoft.com/office/powerpoint/2010/main" val="12582730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400" dirty="0">
                <a:solidFill>
                  <a:srgbClr val="FF0000"/>
                </a:solidFill>
                <a:effectLst/>
                <a:latin typeface="Calibri" panose="020F0502020204030204" pitchFamily="34" charset="0"/>
                <a:ea typeface="Calibri" panose="020F0502020204030204" pitchFamily="34" charset="0"/>
              </a:rPr>
              <a:t>En av åtgärderna</a:t>
            </a:r>
            <a:r>
              <a:rPr lang="sv-SE" sz="1400" baseline="0" dirty="0">
                <a:solidFill>
                  <a:srgbClr val="FF0000"/>
                </a:solidFill>
                <a:effectLst/>
                <a:latin typeface="Calibri" panose="020F0502020204030204" pitchFamily="34" charset="0"/>
                <a:ea typeface="Calibri" panose="020F0502020204030204" pitchFamily="34" charset="0"/>
              </a:rPr>
              <a:t> i kompetensagendan</a:t>
            </a:r>
          </a:p>
          <a:p>
            <a:endParaRPr lang="sv-SE" sz="1400" baseline="0" dirty="0">
              <a:solidFill>
                <a:srgbClr val="FF0000"/>
              </a:solidFill>
              <a:effectLst/>
              <a:latin typeface="Calibri" panose="020F0502020204030204" pitchFamily="34" charset="0"/>
              <a:ea typeface="Calibri" panose="020F0502020204030204" pitchFamily="34" charset="0"/>
            </a:endParaRPr>
          </a:p>
          <a:p>
            <a:r>
              <a:rPr lang="sv-SE" sz="1400" dirty="0">
                <a:solidFill>
                  <a:srgbClr val="FF0000"/>
                </a:solidFill>
                <a:effectLst/>
                <a:latin typeface="Calibri" panose="020F0502020204030204" pitchFamily="34" charset="0"/>
                <a:ea typeface="Calibri" panose="020F0502020204030204" pitchFamily="34" charset="0"/>
              </a:rPr>
              <a:t>Individer kan samla dokumentation från alla former av lärande (kompetenser, erfarenheter och intressen).</a:t>
            </a:r>
          </a:p>
          <a:p>
            <a:endParaRPr lang="sv-SE" sz="1400" dirty="0">
              <a:solidFill>
                <a:srgbClr val="FF0000"/>
              </a:solidFill>
              <a:effectLst/>
              <a:latin typeface="Calibri" panose="020F0502020204030204" pitchFamily="34" charset="0"/>
              <a:ea typeface="Calibri" panose="020F0502020204030204" pitchFamily="34" charset="0"/>
            </a:endParaRPr>
          </a:p>
          <a:p>
            <a:r>
              <a:rPr lang="sv-SE" sz="1400" dirty="0">
                <a:solidFill>
                  <a:srgbClr val="FF0000"/>
                </a:solidFill>
                <a:effectLst/>
                <a:latin typeface="Calibri" panose="020F0502020204030204" pitchFamily="34" charset="0"/>
                <a:ea typeface="Calibri" panose="020F0502020204030204" pitchFamily="34" charset="0"/>
              </a:rPr>
              <a:t>Arbetsgivare kan, genom att ta del av en arbetssökandes Europassprofil, få en beskrivning av en sökandes färdigheter, kvalifikationer och erfarenheter på ett begripligt och strukturerat sätt, vilket ökar möjligheten att bedöma om den sökande är rätt person för tjänsten. </a:t>
            </a:r>
          </a:p>
          <a:p>
            <a:endParaRPr lang="sv-SE" sz="1400" dirty="0">
              <a:solidFill>
                <a:srgbClr val="FF0000"/>
              </a:solidFill>
              <a:effectLst/>
              <a:latin typeface="Calibri" panose="020F0502020204030204" pitchFamily="34" charset="0"/>
              <a:ea typeface="Times New Roman" panose="02020603050405020304" pitchFamily="18" charset="0"/>
            </a:endParaRPr>
          </a:p>
          <a:p>
            <a:r>
              <a:rPr lang="sv-SE" sz="1400" dirty="0">
                <a:solidFill>
                  <a:srgbClr val="FF0000"/>
                </a:solidFill>
                <a:effectLst/>
                <a:latin typeface="Calibri" panose="020F0502020204030204" pitchFamily="34" charset="0"/>
                <a:ea typeface="Times New Roman" panose="02020603050405020304" pitchFamily="18" charset="0"/>
              </a:rPr>
              <a:t>Europass finns på alla EU-språk, och några till </a:t>
            </a:r>
            <a:r>
              <a:rPr lang="sv-SE" sz="1400" dirty="0" err="1">
                <a:solidFill>
                  <a:srgbClr val="FF0000"/>
                </a:solidFill>
                <a:effectLst/>
                <a:latin typeface="Calibri" panose="020F0502020204030204" pitchFamily="34" charset="0"/>
                <a:ea typeface="Times New Roman" panose="02020603050405020304" pitchFamily="18" charset="0"/>
              </a:rPr>
              <a:t>inkl</a:t>
            </a:r>
            <a:r>
              <a:rPr lang="sv-SE" sz="1400" dirty="0">
                <a:solidFill>
                  <a:srgbClr val="FF0000"/>
                </a:solidFill>
                <a:effectLst/>
                <a:latin typeface="Calibri" panose="020F0502020204030204" pitchFamily="34" charset="0"/>
                <a:ea typeface="Times New Roman" panose="02020603050405020304" pitchFamily="18" charset="0"/>
              </a:rPr>
              <a:t> ukrainska. </a:t>
            </a:r>
          </a:p>
          <a:p>
            <a:r>
              <a:rPr lang="sv-SE" sz="1400" dirty="0">
                <a:solidFill>
                  <a:srgbClr val="FF0000"/>
                </a:solidFill>
                <a:effectLst/>
                <a:latin typeface="Calibri" panose="020F0502020204030204" pitchFamily="34" charset="0"/>
                <a:ea typeface="Times New Roman" panose="02020603050405020304" pitchFamily="18" charset="0"/>
              </a:rPr>
              <a:t>Ukraina har sedan ganska lång tid deltagit i det europeiska arbetet kring referensramarna (som Bologna och EQF) så ett antal  ukrainska flyktingar har sina kvalifikationer i  </a:t>
            </a:r>
            <a:r>
              <a:rPr lang="sv-SE" sz="1400" dirty="0" err="1">
                <a:solidFill>
                  <a:srgbClr val="FF0000"/>
                </a:solidFill>
                <a:effectLst/>
                <a:latin typeface="Calibri" panose="020F0502020204030204" pitchFamily="34" charset="0"/>
                <a:ea typeface="Times New Roman" panose="02020603050405020304" pitchFamily="18" charset="0"/>
              </a:rPr>
              <a:t>Europasssportalen</a:t>
            </a:r>
            <a:r>
              <a:rPr lang="sv-SE" sz="1400" dirty="0">
                <a:solidFill>
                  <a:srgbClr val="FF0000"/>
                </a:solidFill>
                <a:effectLst/>
                <a:latin typeface="Calibri" panose="020F0502020204030204" pitchFamily="34" charset="0"/>
                <a:ea typeface="Times New Roman" panose="02020603050405020304" pitchFamily="18" charset="0"/>
              </a:rPr>
              <a:t> (eller kan lätt lägga in dem).</a:t>
            </a:r>
            <a:endParaRPr lang="sv-SE" sz="1400" dirty="0">
              <a:solidFill>
                <a:srgbClr val="FF0000"/>
              </a:solidFill>
              <a:effectLst/>
              <a:latin typeface="Calibri" panose="020F0502020204030204" pitchFamily="34" charset="0"/>
              <a:ea typeface="Calibri" panose="020F0502020204030204" pitchFamily="34" charset="0"/>
            </a:endParaRPr>
          </a:p>
          <a:p>
            <a:r>
              <a:rPr lang="sv-SE" sz="1800" dirty="0">
                <a:solidFill>
                  <a:srgbClr val="FF0000"/>
                </a:solidFill>
                <a:effectLst/>
                <a:latin typeface="Calibri" panose="020F0502020204030204" pitchFamily="34" charset="0"/>
                <a:ea typeface="Times New Roman" panose="02020603050405020304" pitchFamily="18" charset="0"/>
              </a:rPr>
              <a:t> </a:t>
            </a:r>
            <a:endParaRPr lang="sv-SE" sz="1800" dirty="0">
              <a:solidFill>
                <a:srgbClr val="FF0000"/>
              </a:solidFill>
              <a:effectLst/>
              <a:latin typeface="Calibri" panose="020F0502020204030204" pitchFamily="34" charset="0"/>
              <a:ea typeface="Calibri" panose="020F0502020204030204" pitchFamily="34" charset="0"/>
            </a:endParaRPr>
          </a:p>
          <a:p>
            <a:endParaRPr lang="sv-SE" dirty="0"/>
          </a:p>
        </p:txBody>
      </p:sp>
      <p:sp>
        <p:nvSpPr>
          <p:cNvPr id="4" name="Platshållare för bildnummer 3"/>
          <p:cNvSpPr>
            <a:spLocks noGrp="1"/>
          </p:cNvSpPr>
          <p:nvPr>
            <p:ph type="sldNum" sz="quarter" idx="5"/>
          </p:nvPr>
        </p:nvSpPr>
        <p:spPr/>
        <p:txBody>
          <a:bodyPr/>
          <a:lstStyle/>
          <a:p>
            <a:fld id="{09929EB4-4097-4ED9-8775-0E855B4D68DA}" type="slidenum">
              <a:rPr lang="sv-SE" smtClean="0"/>
              <a:t>8</a:t>
            </a:fld>
            <a:endParaRPr lang="sv-SE"/>
          </a:p>
        </p:txBody>
      </p:sp>
    </p:spTree>
    <p:extLst>
      <p:ext uri="{BB962C8B-B14F-4D97-AF65-F5344CB8AC3E}">
        <p14:creationId xmlns:p14="http://schemas.microsoft.com/office/powerpoint/2010/main" val="27542727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Yrkesutbildning näst största budget efter högre utbildning</a:t>
            </a:r>
          </a:p>
        </p:txBody>
      </p:sp>
      <p:sp>
        <p:nvSpPr>
          <p:cNvPr id="4" name="Platshållare för bildnummer 3"/>
          <p:cNvSpPr>
            <a:spLocks noGrp="1"/>
          </p:cNvSpPr>
          <p:nvPr>
            <p:ph type="sldNum" sz="quarter" idx="5"/>
          </p:nvPr>
        </p:nvSpPr>
        <p:spPr/>
        <p:txBody>
          <a:bodyPr/>
          <a:lstStyle/>
          <a:p>
            <a:fld id="{09929EB4-4097-4ED9-8775-0E855B4D68DA}" type="slidenum">
              <a:rPr lang="sv-SE" smtClean="0"/>
              <a:t>9</a:t>
            </a:fld>
            <a:endParaRPr lang="sv-SE"/>
          </a:p>
        </p:txBody>
      </p:sp>
    </p:spTree>
    <p:extLst>
      <p:ext uri="{BB962C8B-B14F-4D97-AF65-F5344CB8AC3E}">
        <p14:creationId xmlns:p14="http://schemas.microsoft.com/office/powerpoint/2010/main" val="26403536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sida">
    <p:spTree>
      <p:nvGrpSpPr>
        <p:cNvPr id="1" name=""/>
        <p:cNvGrpSpPr/>
        <p:nvPr/>
      </p:nvGrpSpPr>
      <p:grpSpPr>
        <a:xfrm>
          <a:off x="0" y="0"/>
          <a:ext cx="0" cy="0"/>
          <a:chOff x="0" y="0"/>
          <a:chExt cx="0" cy="0"/>
        </a:xfrm>
      </p:grpSpPr>
      <p:pic>
        <p:nvPicPr>
          <p:cNvPr id="10" name="Platshållare för bild 9">
            <a:extLst>
              <a:ext uri="{FF2B5EF4-FFF2-40B4-BE49-F238E27FC236}">
                <a16:creationId xmlns:a16="http://schemas.microsoft.com/office/drawing/2014/main" id="{93545AD0-6D0E-FA46-AC86-FA4515B1673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41064" y="2945370"/>
            <a:ext cx="10907999" cy="3403295"/>
          </a:xfrm>
          <a:prstGeom prst="rect">
            <a:avLst/>
          </a:prstGeom>
        </p:spPr>
      </p:pic>
      <p:sp>
        <p:nvSpPr>
          <p:cNvPr id="3" name="Platshållare för datum 2">
            <a:extLst>
              <a:ext uri="{FF2B5EF4-FFF2-40B4-BE49-F238E27FC236}">
                <a16:creationId xmlns:a16="http://schemas.microsoft.com/office/drawing/2014/main" id="{05FD31B3-AFFF-4B33-8868-B5B1DB263FFF}"/>
              </a:ext>
            </a:extLst>
          </p:cNvPr>
          <p:cNvSpPr>
            <a:spLocks noGrp="1"/>
          </p:cNvSpPr>
          <p:nvPr>
            <p:ph type="dt" sz="half" idx="10"/>
          </p:nvPr>
        </p:nvSpPr>
        <p:spPr>
          <a:xfrm>
            <a:off x="9372600" y="527050"/>
            <a:ext cx="2176463" cy="396000"/>
          </a:xfrm>
        </p:spPr>
        <p:txBody>
          <a:bodyPr/>
          <a:lstStyle>
            <a:lvl1pPr>
              <a:defRPr sz="2000"/>
            </a:lvl1pPr>
          </a:lstStyle>
          <a:p>
            <a:r>
              <a:rPr lang="sv-SE"/>
              <a:t>2023-06-05</a:t>
            </a:r>
          </a:p>
        </p:txBody>
      </p:sp>
      <p:sp>
        <p:nvSpPr>
          <p:cNvPr id="4" name="Platshållare för sidfot 3">
            <a:extLst>
              <a:ext uri="{FF2B5EF4-FFF2-40B4-BE49-F238E27FC236}">
                <a16:creationId xmlns:a16="http://schemas.microsoft.com/office/drawing/2014/main" id="{A603080F-41EB-453D-8F5C-8D6C0F724681}"/>
              </a:ext>
            </a:extLst>
          </p:cNvPr>
          <p:cNvSpPr>
            <a:spLocks noGrp="1"/>
          </p:cNvSpPr>
          <p:nvPr>
            <p:ph type="ftr" sz="quarter" idx="11"/>
          </p:nvPr>
        </p:nvSpPr>
        <p:spPr/>
        <p:txBody>
          <a:bodyPr/>
          <a:lstStyle/>
          <a:p>
            <a:r>
              <a:rPr lang="sv-SE"/>
              <a:t>Universitets- och högskolerådet </a:t>
            </a:r>
          </a:p>
        </p:txBody>
      </p:sp>
      <p:sp>
        <p:nvSpPr>
          <p:cNvPr id="5" name="Platshållare för bildnummer 4">
            <a:extLst>
              <a:ext uri="{FF2B5EF4-FFF2-40B4-BE49-F238E27FC236}">
                <a16:creationId xmlns:a16="http://schemas.microsoft.com/office/drawing/2014/main" id="{6A616577-261D-4EDE-B4EE-CBBD20EA36E3}"/>
              </a:ext>
            </a:extLst>
          </p:cNvPr>
          <p:cNvSpPr>
            <a:spLocks noGrp="1"/>
          </p:cNvSpPr>
          <p:nvPr>
            <p:ph type="sldNum" sz="quarter" idx="12"/>
          </p:nvPr>
        </p:nvSpPr>
        <p:spPr/>
        <p:txBody>
          <a:bodyPr/>
          <a:lstStyle/>
          <a:p>
            <a:fld id="{AE086683-F536-42AB-ABBC-F4803DFE8DBC}" type="slidenum">
              <a:rPr lang="sv-SE" smtClean="0"/>
              <a:pPr/>
              <a:t>‹#›</a:t>
            </a:fld>
            <a:endParaRPr lang="sv-SE"/>
          </a:p>
        </p:txBody>
      </p:sp>
      <p:sp>
        <p:nvSpPr>
          <p:cNvPr id="7" name="Platshållare för text 6">
            <a:extLst>
              <a:ext uri="{FF2B5EF4-FFF2-40B4-BE49-F238E27FC236}">
                <a16:creationId xmlns:a16="http://schemas.microsoft.com/office/drawing/2014/main" id="{158C845F-932E-4740-9F22-946B2859F11A}"/>
              </a:ext>
            </a:extLst>
          </p:cNvPr>
          <p:cNvSpPr>
            <a:spLocks noGrp="1"/>
          </p:cNvSpPr>
          <p:nvPr>
            <p:ph type="body" sz="quarter" idx="13" hasCustomPrompt="1"/>
          </p:nvPr>
        </p:nvSpPr>
        <p:spPr>
          <a:xfrm>
            <a:off x="641560" y="2197221"/>
            <a:ext cx="8656042" cy="710076"/>
          </a:xfrm>
        </p:spPr>
        <p:txBody>
          <a:bodyPr/>
          <a:lstStyle>
            <a:lvl1pPr marL="0" indent="0">
              <a:buNone/>
              <a:defRPr sz="2600"/>
            </a:lvl1pPr>
          </a:lstStyle>
          <a:p>
            <a:pPr lvl="0"/>
            <a:r>
              <a:rPr lang="sv-SE"/>
              <a:t>Klicka här för att lägga till underrubrik</a:t>
            </a:r>
          </a:p>
        </p:txBody>
      </p:sp>
      <p:sp>
        <p:nvSpPr>
          <p:cNvPr id="11" name="Platshållare för text 10">
            <a:extLst>
              <a:ext uri="{FF2B5EF4-FFF2-40B4-BE49-F238E27FC236}">
                <a16:creationId xmlns:a16="http://schemas.microsoft.com/office/drawing/2014/main" id="{C4ACEC25-7751-40D8-B2AD-776D2A623F6C}"/>
              </a:ext>
            </a:extLst>
          </p:cNvPr>
          <p:cNvSpPr>
            <a:spLocks noGrp="1"/>
          </p:cNvSpPr>
          <p:nvPr>
            <p:ph type="body" sz="quarter" idx="15" hasCustomPrompt="1"/>
          </p:nvPr>
        </p:nvSpPr>
        <p:spPr>
          <a:xfrm>
            <a:off x="9372600" y="998621"/>
            <a:ext cx="2176463" cy="1908675"/>
          </a:xfrm>
        </p:spPr>
        <p:txBody>
          <a:bodyPr/>
          <a:lstStyle>
            <a:lvl1pPr marL="0" indent="0" algn="r">
              <a:buNone/>
              <a:defRPr/>
            </a:lvl1pPr>
          </a:lstStyle>
          <a:p>
            <a:pPr lvl="0"/>
            <a:r>
              <a:rPr lang="sv-SE"/>
              <a:t>Namn</a:t>
            </a:r>
          </a:p>
        </p:txBody>
      </p:sp>
      <p:sp>
        <p:nvSpPr>
          <p:cNvPr id="13" name="Rubrik 12">
            <a:extLst>
              <a:ext uri="{FF2B5EF4-FFF2-40B4-BE49-F238E27FC236}">
                <a16:creationId xmlns:a16="http://schemas.microsoft.com/office/drawing/2014/main" id="{0444E966-735F-4C22-9985-633330DF8F4C}"/>
              </a:ext>
            </a:extLst>
          </p:cNvPr>
          <p:cNvSpPr>
            <a:spLocks noGrp="1"/>
          </p:cNvSpPr>
          <p:nvPr>
            <p:ph type="title"/>
          </p:nvPr>
        </p:nvSpPr>
        <p:spPr>
          <a:xfrm>
            <a:off x="641560" y="1195499"/>
            <a:ext cx="8656042" cy="972000"/>
          </a:xfrm>
        </p:spPr>
        <p:txBody>
          <a:bodyPr/>
          <a:lstStyle/>
          <a:p>
            <a:r>
              <a:rPr lang="sv-SE"/>
              <a:t>Klicka här för att ändra mall för rubrikformat</a:t>
            </a:r>
          </a:p>
        </p:txBody>
      </p:sp>
    </p:spTree>
    <p:extLst>
      <p:ext uri="{BB962C8B-B14F-4D97-AF65-F5344CB8AC3E}">
        <p14:creationId xmlns:p14="http://schemas.microsoft.com/office/powerpoint/2010/main" val="3274327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EF0C26C3-B13E-495A-A6E4-2EC4E724A264}"/>
              </a:ext>
            </a:extLst>
          </p:cNvPr>
          <p:cNvSpPr>
            <a:spLocks noGrp="1"/>
          </p:cNvSpPr>
          <p:nvPr>
            <p:ph type="dt" sz="half" idx="10"/>
          </p:nvPr>
        </p:nvSpPr>
        <p:spPr/>
        <p:txBody>
          <a:bodyPr/>
          <a:lstStyle/>
          <a:p>
            <a:r>
              <a:rPr lang="sv-SE"/>
              <a:t>2023-06-05</a:t>
            </a:r>
          </a:p>
        </p:txBody>
      </p:sp>
      <p:sp>
        <p:nvSpPr>
          <p:cNvPr id="3" name="Platshållare för sidfot 2">
            <a:extLst>
              <a:ext uri="{FF2B5EF4-FFF2-40B4-BE49-F238E27FC236}">
                <a16:creationId xmlns:a16="http://schemas.microsoft.com/office/drawing/2014/main" id="{BF95847E-A091-4B48-90CC-8498D25ED01A}"/>
              </a:ext>
            </a:extLst>
          </p:cNvPr>
          <p:cNvSpPr>
            <a:spLocks noGrp="1"/>
          </p:cNvSpPr>
          <p:nvPr>
            <p:ph type="ftr" sz="quarter" idx="11"/>
          </p:nvPr>
        </p:nvSpPr>
        <p:spPr/>
        <p:txBody>
          <a:bodyPr/>
          <a:lstStyle/>
          <a:p>
            <a:r>
              <a:rPr lang="sv-SE"/>
              <a:t>Universitets- och högskolerådet </a:t>
            </a:r>
          </a:p>
        </p:txBody>
      </p:sp>
      <p:sp>
        <p:nvSpPr>
          <p:cNvPr id="4" name="Platshållare för bildnummer 3">
            <a:extLst>
              <a:ext uri="{FF2B5EF4-FFF2-40B4-BE49-F238E27FC236}">
                <a16:creationId xmlns:a16="http://schemas.microsoft.com/office/drawing/2014/main" id="{81B4C505-33E4-4681-8C5B-77BB1E17C2CB}"/>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1800422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cksida (sista sidan)">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2FD1C7A5-A697-435A-8FD7-0487B5E6B793}"/>
              </a:ext>
            </a:extLst>
          </p:cNvPr>
          <p:cNvSpPr>
            <a:spLocks noGrp="1"/>
          </p:cNvSpPr>
          <p:nvPr>
            <p:ph type="dt" sz="half" idx="10"/>
          </p:nvPr>
        </p:nvSpPr>
        <p:spPr/>
        <p:txBody>
          <a:bodyPr/>
          <a:lstStyle/>
          <a:p>
            <a:r>
              <a:rPr lang="sv-SE"/>
              <a:t>2023-06-05</a:t>
            </a:r>
          </a:p>
        </p:txBody>
      </p:sp>
      <p:sp>
        <p:nvSpPr>
          <p:cNvPr id="4" name="Platshållare för sidfot 3">
            <a:extLst>
              <a:ext uri="{FF2B5EF4-FFF2-40B4-BE49-F238E27FC236}">
                <a16:creationId xmlns:a16="http://schemas.microsoft.com/office/drawing/2014/main" id="{C95F47B8-8C14-4191-A303-52C0271B77F1}"/>
              </a:ext>
            </a:extLst>
          </p:cNvPr>
          <p:cNvSpPr>
            <a:spLocks noGrp="1"/>
          </p:cNvSpPr>
          <p:nvPr>
            <p:ph type="ftr" sz="quarter" idx="11"/>
          </p:nvPr>
        </p:nvSpPr>
        <p:spPr/>
        <p:txBody>
          <a:bodyPr/>
          <a:lstStyle/>
          <a:p>
            <a:r>
              <a:rPr lang="sv-SE"/>
              <a:t>Universitets- och högskolerådet </a:t>
            </a:r>
          </a:p>
        </p:txBody>
      </p:sp>
      <p:sp>
        <p:nvSpPr>
          <p:cNvPr id="5" name="Platshållare för bildnummer 4">
            <a:extLst>
              <a:ext uri="{FF2B5EF4-FFF2-40B4-BE49-F238E27FC236}">
                <a16:creationId xmlns:a16="http://schemas.microsoft.com/office/drawing/2014/main" id="{84BA6AB0-CF7E-47E3-AA3A-61B1982E77E4}"/>
              </a:ext>
            </a:extLst>
          </p:cNvPr>
          <p:cNvSpPr>
            <a:spLocks noGrp="1"/>
          </p:cNvSpPr>
          <p:nvPr>
            <p:ph type="sldNum" sz="quarter" idx="12"/>
          </p:nvPr>
        </p:nvSpPr>
        <p:spPr/>
        <p:txBody>
          <a:bodyPr/>
          <a:lstStyle/>
          <a:p>
            <a:fld id="{AE086683-F536-42AB-ABBC-F4803DFE8DBC}" type="slidenum">
              <a:rPr lang="sv-SE" smtClean="0"/>
              <a:pPr/>
              <a:t>‹#›</a:t>
            </a:fld>
            <a:endParaRPr lang="sv-SE"/>
          </a:p>
        </p:txBody>
      </p:sp>
      <p:sp>
        <p:nvSpPr>
          <p:cNvPr id="6" name="Rubrik 5">
            <a:extLst>
              <a:ext uri="{FF2B5EF4-FFF2-40B4-BE49-F238E27FC236}">
                <a16:creationId xmlns:a16="http://schemas.microsoft.com/office/drawing/2014/main" id="{515E1F3B-3DB2-4E05-B1F4-3DC41729519F}"/>
              </a:ext>
            </a:extLst>
          </p:cNvPr>
          <p:cNvSpPr>
            <a:spLocks noGrp="1"/>
          </p:cNvSpPr>
          <p:nvPr>
            <p:ph type="title" hasCustomPrompt="1"/>
          </p:nvPr>
        </p:nvSpPr>
        <p:spPr>
          <a:xfrm>
            <a:off x="3396000" y="2274709"/>
            <a:ext cx="5400000" cy="1384995"/>
          </a:xfrm>
        </p:spPr>
        <p:txBody>
          <a:bodyPr/>
          <a:lstStyle>
            <a:lvl1pPr algn="ctr">
              <a:defRPr sz="5400"/>
            </a:lvl1pPr>
          </a:lstStyle>
          <a:p>
            <a:r>
              <a:rPr lang="sv-SE"/>
              <a:t>Skriv här</a:t>
            </a:r>
          </a:p>
        </p:txBody>
      </p:sp>
      <p:sp>
        <p:nvSpPr>
          <p:cNvPr id="9" name="Platshållare för text 8">
            <a:extLst>
              <a:ext uri="{FF2B5EF4-FFF2-40B4-BE49-F238E27FC236}">
                <a16:creationId xmlns:a16="http://schemas.microsoft.com/office/drawing/2014/main" id="{B08D044C-B629-4723-925F-D99F4AD4F1F5}"/>
              </a:ext>
            </a:extLst>
          </p:cNvPr>
          <p:cNvSpPr>
            <a:spLocks noGrp="1"/>
          </p:cNvSpPr>
          <p:nvPr>
            <p:ph type="body" sz="quarter" idx="13"/>
          </p:nvPr>
        </p:nvSpPr>
        <p:spPr>
          <a:xfrm>
            <a:off x="3396000" y="3705225"/>
            <a:ext cx="5400000" cy="1385888"/>
          </a:xfrm>
        </p:spPr>
        <p:txBody>
          <a:bodyPr/>
          <a:lstStyle>
            <a:lvl1pPr marL="0" indent="0" algn="ctr">
              <a:buNone/>
              <a:defRPr sz="3000">
                <a:solidFill>
                  <a:schemeClr val="accent1"/>
                </a:solidFill>
              </a:defRPr>
            </a:lvl1pPr>
            <a:lvl2pPr>
              <a:defRPr sz="3000">
                <a:solidFill>
                  <a:schemeClr val="accent1"/>
                </a:solidFill>
              </a:defRPr>
            </a:lvl2pPr>
            <a:lvl3pPr>
              <a:defRPr sz="3000">
                <a:solidFill>
                  <a:schemeClr val="accent1"/>
                </a:solidFill>
              </a:defRPr>
            </a:lvl3pPr>
            <a:lvl4pPr>
              <a:defRPr sz="3000">
                <a:solidFill>
                  <a:schemeClr val="accent1"/>
                </a:solidFill>
              </a:defRPr>
            </a:lvl4pPr>
            <a:lvl5pPr>
              <a:defRPr sz="3000">
                <a:solidFill>
                  <a:schemeClr val="accent1"/>
                </a:solidFill>
              </a:defRPr>
            </a:lvl5pPr>
          </a:lstStyle>
          <a:p>
            <a:pPr lvl="0"/>
            <a:r>
              <a:rPr lang="sv-SE"/>
              <a:t>Klicka här för att ändra format på bakgrundstexten</a:t>
            </a:r>
          </a:p>
        </p:txBody>
      </p:sp>
    </p:spTree>
    <p:extLst>
      <p:ext uri="{BB962C8B-B14F-4D97-AF65-F5344CB8AC3E}">
        <p14:creationId xmlns:p14="http://schemas.microsoft.com/office/powerpoint/2010/main" val="2847635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vsnittsrubrik">
    <p:bg>
      <p:bgPr>
        <a:solidFill>
          <a:schemeClr val="accent1"/>
        </a:solidFill>
        <a:effectLst/>
      </p:bgPr>
    </p:bg>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81D78077-8D23-4A9C-AD57-B41C92D6A8D4}"/>
              </a:ext>
            </a:extLst>
          </p:cNvPr>
          <p:cNvSpPr>
            <a:spLocks noGrp="1"/>
          </p:cNvSpPr>
          <p:nvPr>
            <p:ph type="body" idx="1"/>
          </p:nvPr>
        </p:nvSpPr>
        <p:spPr>
          <a:xfrm>
            <a:off x="641559" y="3046413"/>
            <a:ext cx="8658000" cy="1775051"/>
          </a:xfrm>
        </p:spPr>
        <p:txBody>
          <a:bodyPr/>
          <a:lstStyle>
            <a:lvl1pPr marL="0" indent="0">
              <a:buNone/>
              <a:defRPr sz="2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15FD365D-8709-4288-B31C-9EDA4CFD9EE3}"/>
              </a:ext>
            </a:extLst>
          </p:cNvPr>
          <p:cNvSpPr>
            <a:spLocks noGrp="1"/>
          </p:cNvSpPr>
          <p:nvPr>
            <p:ph type="dt" sz="half" idx="10"/>
          </p:nvPr>
        </p:nvSpPr>
        <p:spPr/>
        <p:txBody>
          <a:bodyPr/>
          <a:lstStyle/>
          <a:p>
            <a:r>
              <a:rPr lang="sv-SE"/>
              <a:t>2023-06-05</a:t>
            </a:r>
          </a:p>
        </p:txBody>
      </p:sp>
      <p:sp>
        <p:nvSpPr>
          <p:cNvPr id="5" name="Platshållare för sidfot 4">
            <a:extLst>
              <a:ext uri="{FF2B5EF4-FFF2-40B4-BE49-F238E27FC236}">
                <a16:creationId xmlns:a16="http://schemas.microsoft.com/office/drawing/2014/main" id="{0BEC5015-75F5-4019-9FE1-99AF477F6865}"/>
              </a:ext>
            </a:extLst>
          </p:cNvPr>
          <p:cNvSpPr>
            <a:spLocks noGrp="1"/>
          </p:cNvSpPr>
          <p:nvPr>
            <p:ph type="ftr" sz="quarter" idx="11"/>
          </p:nvPr>
        </p:nvSpPr>
        <p:spPr/>
        <p:txBody>
          <a:bodyPr/>
          <a:lstStyle/>
          <a:p>
            <a:r>
              <a:rPr lang="sv-SE"/>
              <a:t>Universitets- och högskolerådet </a:t>
            </a:r>
          </a:p>
        </p:txBody>
      </p:sp>
      <p:sp>
        <p:nvSpPr>
          <p:cNvPr id="6" name="Platshållare för bildnummer 5">
            <a:extLst>
              <a:ext uri="{FF2B5EF4-FFF2-40B4-BE49-F238E27FC236}">
                <a16:creationId xmlns:a16="http://schemas.microsoft.com/office/drawing/2014/main" id="{4DEBBFDA-2391-4373-9266-2ED5FFB6DB63}"/>
              </a:ext>
            </a:extLst>
          </p:cNvPr>
          <p:cNvSpPr>
            <a:spLocks noGrp="1"/>
          </p:cNvSpPr>
          <p:nvPr>
            <p:ph type="sldNum" sz="quarter" idx="12"/>
          </p:nvPr>
        </p:nvSpPr>
        <p:spPr/>
        <p:txBody>
          <a:bodyPr/>
          <a:lstStyle/>
          <a:p>
            <a:fld id="{AE086683-F536-42AB-ABBC-F4803DFE8DBC}" type="slidenum">
              <a:rPr lang="sv-SE" smtClean="0"/>
              <a:t>‹#›</a:t>
            </a:fld>
            <a:endParaRPr lang="sv-SE"/>
          </a:p>
        </p:txBody>
      </p:sp>
      <p:sp>
        <p:nvSpPr>
          <p:cNvPr id="9" name="Rubrik 8">
            <a:extLst>
              <a:ext uri="{FF2B5EF4-FFF2-40B4-BE49-F238E27FC236}">
                <a16:creationId xmlns:a16="http://schemas.microsoft.com/office/drawing/2014/main" id="{3FC843D2-97E9-4DA6-95B5-855827BF79FE}"/>
              </a:ext>
            </a:extLst>
          </p:cNvPr>
          <p:cNvSpPr>
            <a:spLocks noGrp="1"/>
          </p:cNvSpPr>
          <p:nvPr>
            <p:ph type="title"/>
          </p:nvPr>
        </p:nvSpPr>
        <p:spPr>
          <a:xfrm>
            <a:off x="641559" y="1359127"/>
            <a:ext cx="8658000" cy="1482138"/>
          </a:xfrm>
        </p:spPr>
        <p:txBody>
          <a:bodyPr/>
          <a:lstStyle>
            <a:lvl1pPr>
              <a:defRPr>
                <a:solidFill>
                  <a:schemeClr val="tx1"/>
                </a:solidFill>
              </a:defRPr>
            </a:lvl1pPr>
          </a:lstStyle>
          <a:p>
            <a:r>
              <a:rPr lang="sv-SE"/>
              <a:t>Klicka här för att ändra mall för rubrikformat</a:t>
            </a:r>
          </a:p>
        </p:txBody>
      </p:sp>
      <p:pic>
        <p:nvPicPr>
          <p:cNvPr id="7" name="Bildobjekt 6">
            <a:extLst>
              <a:ext uri="{FF2B5EF4-FFF2-40B4-BE49-F238E27FC236}">
                <a16:creationId xmlns:a16="http://schemas.microsoft.com/office/drawing/2014/main" id="{34DC4245-B491-4AB6-9C23-FECB0CA7ADC2}"/>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642003" y="522005"/>
            <a:ext cx="1783061" cy="474627"/>
          </a:xfrm>
          <a:prstGeom prst="rect">
            <a:avLst/>
          </a:prstGeom>
        </p:spPr>
      </p:pic>
    </p:spTree>
    <p:extLst>
      <p:ext uri="{BB962C8B-B14F-4D97-AF65-F5344CB8AC3E}">
        <p14:creationId xmlns:p14="http://schemas.microsoft.com/office/powerpoint/2010/main" val="3601858426"/>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94DD60AF-FC73-41DA-8ECD-F5290F6D92CF}"/>
              </a:ext>
            </a:extLst>
          </p:cNvPr>
          <p:cNvSpPr>
            <a:spLocks noGrp="1"/>
          </p:cNvSpPr>
          <p:nvPr>
            <p:ph idx="1"/>
          </p:nvPr>
        </p:nvSpPr>
        <p:spPr>
          <a:xfrm>
            <a:off x="641560" y="2335435"/>
            <a:ext cx="8658000" cy="400980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BEFAD61C-8B32-4C8A-95C6-0FBFF17A5F79}"/>
              </a:ext>
            </a:extLst>
          </p:cNvPr>
          <p:cNvSpPr>
            <a:spLocks noGrp="1"/>
          </p:cNvSpPr>
          <p:nvPr>
            <p:ph type="dt" sz="half" idx="10"/>
          </p:nvPr>
        </p:nvSpPr>
        <p:spPr/>
        <p:txBody>
          <a:bodyPr/>
          <a:lstStyle/>
          <a:p>
            <a:r>
              <a:rPr lang="sv-SE"/>
              <a:t>2023-06-05</a:t>
            </a:r>
          </a:p>
        </p:txBody>
      </p:sp>
      <p:sp>
        <p:nvSpPr>
          <p:cNvPr id="8" name="Platshållare för sidfot 7">
            <a:extLst>
              <a:ext uri="{FF2B5EF4-FFF2-40B4-BE49-F238E27FC236}">
                <a16:creationId xmlns:a16="http://schemas.microsoft.com/office/drawing/2014/main" id="{90353158-4732-456D-8D18-0AA730D874D0}"/>
              </a:ext>
            </a:extLst>
          </p:cNvPr>
          <p:cNvSpPr>
            <a:spLocks noGrp="1"/>
          </p:cNvSpPr>
          <p:nvPr>
            <p:ph type="ftr" sz="quarter" idx="11"/>
          </p:nvPr>
        </p:nvSpPr>
        <p:spPr/>
        <p:txBody>
          <a:bodyPr/>
          <a:lstStyle/>
          <a:p>
            <a:r>
              <a:rPr lang="sv-SE"/>
              <a:t>Universitets- och högskolerådet </a:t>
            </a:r>
          </a:p>
        </p:txBody>
      </p:sp>
      <p:sp>
        <p:nvSpPr>
          <p:cNvPr id="9" name="Platshållare för bildnummer 8">
            <a:extLst>
              <a:ext uri="{FF2B5EF4-FFF2-40B4-BE49-F238E27FC236}">
                <a16:creationId xmlns:a16="http://schemas.microsoft.com/office/drawing/2014/main" id="{53056936-5CEA-48E1-86BA-3C1D5061BACD}"/>
              </a:ext>
            </a:extLst>
          </p:cNvPr>
          <p:cNvSpPr>
            <a:spLocks noGrp="1"/>
          </p:cNvSpPr>
          <p:nvPr>
            <p:ph type="sldNum" sz="quarter" idx="12"/>
          </p:nvPr>
        </p:nvSpPr>
        <p:spPr/>
        <p:txBody>
          <a:bodyPr/>
          <a:lstStyle/>
          <a:p>
            <a:fld id="{AE086683-F536-42AB-ABBC-F4803DFE8DBC}" type="slidenum">
              <a:rPr lang="sv-SE" smtClean="0"/>
              <a:pPr/>
              <a:t>‹#›</a:t>
            </a:fld>
            <a:endParaRPr lang="sv-SE"/>
          </a:p>
        </p:txBody>
      </p:sp>
      <p:sp>
        <p:nvSpPr>
          <p:cNvPr id="10" name="Rubrik 9">
            <a:extLst>
              <a:ext uri="{FF2B5EF4-FFF2-40B4-BE49-F238E27FC236}">
                <a16:creationId xmlns:a16="http://schemas.microsoft.com/office/drawing/2014/main" id="{A2F6B4F3-D53E-4698-B35B-FBA68B8A7B04}"/>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2054511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0D17F852-2405-43B5-8AA8-1DF9E051EB6B}"/>
              </a:ext>
            </a:extLst>
          </p:cNvPr>
          <p:cNvSpPr>
            <a:spLocks noGrp="1"/>
          </p:cNvSpPr>
          <p:nvPr>
            <p:ph sz="half" idx="1"/>
          </p:nvPr>
        </p:nvSpPr>
        <p:spPr>
          <a:xfrm>
            <a:off x="641561" y="2335435"/>
            <a:ext cx="5292000" cy="400980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4C4315BF-6788-4811-BD10-03E568815C6E}"/>
              </a:ext>
            </a:extLst>
          </p:cNvPr>
          <p:cNvSpPr>
            <a:spLocks noGrp="1"/>
          </p:cNvSpPr>
          <p:nvPr>
            <p:ph sz="half" idx="2"/>
          </p:nvPr>
        </p:nvSpPr>
        <p:spPr>
          <a:xfrm>
            <a:off x="6276112" y="2335435"/>
            <a:ext cx="5292000" cy="400980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7E023E9F-EE8E-4686-A61E-65C066F9D370}"/>
              </a:ext>
            </a:extLst>
          </p:cNvPr>
          <p:cNvSpPr>
            <a:spLocks noGrp="1"/>
          </p:cNvSpPr>
          <p:nvPr>
            <p:ph type="dt" sz="half" idx="10"/>
          </p:nvPr>
        </p:nvSpPr>
        <p:spPr/>
        <p:txBody>
          <a:bodyPr/>
          <a:lstStyle/>
          <a:p>
            <a:r>
              <a:rPr lang="sv-SE"/>
              <a:t>2023-06-05</a:t>
            </a:r>
          </a:p>
        </p:txBody>
      </p:sp>
      <p:sp>
        <p:nvSpPr>
          <p:cNvPr id="6" name="Platshållare för sidfot 5">
            <a:extLst>
              <a:ext uri="{FF2B5EF4-FFF2-40B4-BE49-F238E27FC236}">
                <a16:creationId xmlns:a16="http://schemas.microsoft.com/office/drawing/2014/main" id="{592EB582-82DF-4136-A89A-70895B14CB05}"/>
              </a:ext>
            </a:extLst>
          </p:cNvPr>
          <p:cNvSpPr>
            <a:spLocks noGrp="1"/>
          </p:cNvSpPr>
          <p:nvPr>
            <p:ph type="ftr" sz="quarter" idx="11"/>
          </p:nvPr>
        </p:nvSpPr>
        <p:spPr/>
        <p:txBody>
          <a:bodyPr/>
          <a:lstStyle/>
          <a:p>
            <a:r>
              <a:rPr lang="sv-SE"/>
              <a:t>Universitets- och högskolerådet </a:t>
            </a:r>
          </a:p>
        </p:txBody>
      </p:sp>
      <p:sp>
        <p:nvSpPr>
          <p:cNvPr id="7" name="Platshållare för bildnummer 6">
            <a:extLst>
              <a:ext uri="{FF2B5EF4-FFF2-40B4-BE49-F238E27FC236}">
                <a16:creationId xmlns:a16="http://schemas.microsoft.com/office/drawing/2014/main" id="{4E1407E4-D3DA-4115-93A1-70F0BE9C57B6}"/>
              </a:ext>
            </a:extLst>
          </p:cNvPr>
          <p:cNvSpPr>
            <a:spLocks noGrp="1"/>
          </p:cNvSpPr>
          <p:nvPr>
            <p:ph type="sldNum" sz="quarter" idx="12"/>
          </p:nvPr>
        </p:nvSpPr>
        <p:spPr/>
        <p:txBody>
          <a:bodyPr/>
          <a:lstStyle/>
          <a:p>
            <a:fld id="{AE086683-F536-42AB-ABBC-F4803DFE8DBC}" type="slidenum">
              <a:rPr lang="sv-SE" smtClean="0"/>
              <a:t>‹#›</a:t>
            </a:fld>
            <a:endParaRPr lang="sv-SE"/>
          </a:p>
        </p:txBody>
      </p:sp>
      <p:sp>
        <p:nvSpPr>
          <p:cNvPr id="9" name="Rubrik 8">
            <a:extLst>
              <a:ext uri="{FF2B5EF4-FFF2-40B4-BE49-F238E27FC236}">
                <a16:creationId xmlns:a16="http://schemas.microsoft.com/office/drawing/2014/main" id="{AFD868C1-D25E-470A-B79C-A2AD9FF74106}"/>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3143030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re innehålls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9317666-C68B-45E7-A621-C192925E9701}"/>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E753E1BF-5703-41FC-A94A-057235F648E9}"/>
              </a:ext>
            </a:extLst>
          </p:cNvPr>
          <p:cNvSpPr>
            <a:spLocks noGrp="1"/>
          </p:cNvSpPr>
          <p:nvPr>
            <p:ph type="dt" sz="half" idx="10"/>
          </p:nvPr>
        </p:nvSpPr>
        <p:spPr/>
        <p:txBody>
          <a:bodyPr/>
          <a:lstStyle/>
          <a:p>
            <a:r>
              <a:rPr lang="sv-SE"/>
              <a:t>2023-06-05</a:t>
            </a:r>
          </a:p>
        </p:txBody>
      </p:sp>
      <p:sp>
        <p:nvSpPr>
          <p:cNvPr id="4" name="Platshållare för sidfot 3">
            <a:extLst>
              <a:ext uri="{FF2B5EF4-FFF2-40B4-BE49-F238E27FC236}">
                <a16:creationId xmlns:a16="http://schemas.microsoft.com/office/drawing/2014/main" id="{6A006F36-4D10-4576-8ED1-1BC2F19E8D71}"/>
              </a:ext>
            </a:extLst>
          </p:cNvPr>
          <p:cNvSpPr>
            <a:spLocks noGrp="1"/>
          </p:cNvSpPr>
          <p:nvPr>
            <p:ph type="ftr" sz="quarter" idx="11"/>
          </p:nvPr>
        </p:nvSpPr>
        <p:spPr/>
        <p:txBody>
          <a:bodyPr/>
          <a:lstStyle/>
          <a:p>
            <a:r>
              <a:rPr lang="sv-SE"/>
              <a:t>Universitets- och högskolerådet </a:t>
            </a:r>
          </a:p>
        </p:txBody>
      </p:sp>
      <p:sp>
        <p:nvSpPr>
          <p:cNvPr id="5" name="Platshållare för bildnummer 4">
            <a:extLst>
              <a:ext uri="{FF2B5EF4-FFF2-40B4-BE49-F238E27FC236}">
                <a16:creationId xmlns:a16="http://schemas.microsoft.com/office/drawing/2014/main" id="{C33D816E-4048-4ED8-BE97-49BF5FAE5155}"/>
              </a:ext>
            </a:extLst>
          </p:cNvPr>
          <p:cNvSpPr>
            <a:spLocks noGrp="1"/>
          </p:cNvSpPr>
          <p:nvPr>
            <p:ph type="sldNum" sz="quarter" idx="12"/>
          </p:nvPr>
        </p:nvSpPr>
        <p:spPr/>
        <p:txBody>
          <a:bodyPr/>
          <a:lstStyle/>
          <a:p>
            <a:fld id="{AE086683-F536-42AB-ABBC-F4803DFE8DBC}" type="slidenum">
              <a:rPr lang="sv-SE" smtClean="0"/>
              <a:pPr/>
              <a:t>‹#›</a:t>
            </a:fld>
            <a:endParaRPr lang="sv-SE"/>
          </a:p>
        </p:txBody>
      </p:sp>
      <p:sp>
        <p:nvSpPr>
          <p:cNvPr id="7" name="Platshållare för innehåll 6">
            <a:extLst>
              <a:ext uri="{FF2B5EF4-FFF2-40B4-BE49-F238E27FC236}">
                <a16:creationId xmlns:a16="http://schemas.microsoft.com/office/drawing/2014/main" id="{92D5863F-8683-400F-8461-BDB47F04297C}"/>
              </a:ext>
            </a:extLst>
          </p:cNvPr>
          <p:cNvSpPr>
            <a:spLocks noGrp="1"/>
          </p:cNvSpPr>
          <p:nvPr>
            <p:ph sz="quarter" idx="13"/>
          </p:nvPr>
        </p:nvSpPr>
        <p:spPr>
          <a:xfrm>
            <a:off x="641561" y="2335435"/>
            <a:ext cx="5292000" cy="400980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9" name="Platshållare för innehåll 8">
            <a:extLst>
              <a:ext uri="{FF2B5EF4-FFF2-40B4-BE49-F238E27FC236}">
                <a16:creationId xmlns:a16="http://schemas.microsoft.com/office/drawing/2014/main" id="{77D19C95-34BB-40F6-AF5C-AD62239B9AB0}"/>
              </a:ext>
            </a:extLst>
          </p:cNvPr>
          <p:cNvSpPr>
            <a:spLocks noGrp="1"/>
          </p:cNvSpPr>
          <p:nvPr>
            <p:ph sz="quarter" idx="14"/>
          </p:nvPr>
        </p:nvSpPr>
        <p:spPr>
          <a:xfrm>
            <a:off x="6276111" y="2335435"/>
            <a:ext cx="5292002" cy="19404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3" name="Platshållare för innehåll 12">
            <a:extLst>
              <a:ext uri="{FF2B5EF4-FFF2-40B4-BE49-F238E27FC236}">
                <a16:creationId xmlns:a16="http://schemas.microsoft.com/office/drawing/2014/main" id="{2E480258-C282-4066-BE1E-9AC2C59EE225}"/>
              </a:ext>
            </a:extLst>
          </p:cNvPr>
          <p:cNvSpPr>
            <a:spLocks noGrp="1"/>
          </p:cNvSpPr>
          <p:nvPr>
            <p:ph sz="quarter" idx="15"/>
          </p:nvPr>
        </p:nvSpPr>
        <p:spPr>
          <a:xfrm>
            <a:off x="6276111" y="4406947"/>
            <a:ext cx="5282705" cy="193851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967403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yra innehålls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AAF1CCA-81E0-4A7E-A4C2-4CC9898107A6}"/>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2E64AF71-6897-4556-A954-9B2ED16AF467}"/>
              </a:ext>
            </a:extLst>
          </p:cNvPr>
          <p:cNvSpPr>
            <a:spLocks noGrp="1"/>
          </p:cNvSpPr>
          <p:nvPr>
            <p:ph type="dt" sz="half" idx="10"/>
          </p:nvPr>
        </p:nvSpPr>
        <p:spPr/>
        <p:txBody>
          <a:bodyPr/>
          <a:lstStyle/>
          <a:p>
            <a:r>
              <a:rPr lang="sv-SE"/>
              <a:t>2023-06-05</a:t>
            </a:r>
          </a:p>
        </p:txBody>
      </p:sp>
      <p:sp>
        <p:nvSpPr>
          <p:cNvPr id="4" name="Platshållare för sidfot 3">
            <a:extLst>
              <a:ext uri="{FF2B5EF4-FFF2-40B4-BE49-F238E27FC236}">
                <a16:creationId xmlns:a16="http://schemas.microsoft.com/office/drawing/2014/main" id="{CD3E71B4-8C57-4657-8976-1CC716076754}"/>
              </a:ext>
            </a:extLst>
          </p:cNvPr>
          <p:cNvSpPr>
            <a:spLocks noGrp="1"/>
          </p:cNvSpPr>
          <p:nvPr>
            <p:ph type="ftr" sz="quarter" idx="11"/>
          </p:nvPr>
        </p:nvSpPr>
        <p:spPr/>
        <p:txBody>
          <a:bodyPr/>
          <a:lstStyle/>
          <a:p>
            <a:r>
              <a:rPr lang="sv-SE"/>
              <a:t>Universitets- och högskolerådet </a:t>
            </a:r>
          </a:p>
        </p:txBody>
      </p:sp>
      <p:sp>
        <p:nvSpPr>
          <p:cNvPr id="5" name="Platshållare för bildnummer 4">
            <a:extLst>
              <a:ext uri="{FF2B5EF4-FFF2-40B4-BE49-F238E27FC236}">
                <a16:creationId xmlns:a16="http://schemas.microsoft.com/office/drawing/2014/main" id="{5BC0D08A-04D4-45A4-A222-179135B79625}"/>
              </a:ext>
            </a:extLst>
          </p:cNvPr>
          <p:cNvSpPr>
            <a:spLocks noGrp="1"/>
          </p:cNvSpPr>
          <p:nvPr>
            <p:ph type="sldNum" sz="quarter" idx="12"/>
          </p:nvPr>
        </p:nvSpPr>
        <p:spPr/>
        <p:txBody>
          <a:bodyPr/>
          <a:lstStyle/>
          <a:p>
            <a:fld id="{AE086683-F536-42AB-ABBC-F4803DFE8DBC}" type="slidenum">
              <a:rPr lang="sv-SE" smtClean="0"/>
              <a:pPr/>
              <a:t>‹#›</a:t>
            </a:fld>
            <a:endParaRPr lang="sv-SE"/>
          </a:p>
        </p:txBody>
      </p:sp>
      <p:sp>
        <p:nvSpPr>
          <p:cNvPr id="7" name="Platshållare för innehåll 6">
            <a:extLst>
              <a:ext uri="{FF2B5EF4-FFF2-40B4-BE49-F238E27FC236}">
                <a16:creationId xmlns:a16="http://schemas.microsoft.com/office/drawing/2014/main" id="{F86CA4AE-F8DC-40C6-90B6-539F09A7EB22}"/>
              </a:ext>
            </a:extLst>
          </p:cNvPr>
          <p:cNvSpPr>
            <a:spLocks noGrp="1"/>
          </p:cNvSpPr>
          <p:nvPr>
            <p:ph sz="quarter" idx="13"/>
          </p:nvPr>
        </p:nvSpPr>
        <p:spPr>
          <a:xfrm>
            <a:off x="641561" y="2335436"/>
            <a:ext cx="5292000" cy="19404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9" name="Platshållare för innehåll 8">
            <a:extLst>
              <a:ext uri="{FF2B5EF4-FFF2-40B4-BE49-F238E27FC236}">
                <a16:creationId xmlns:a16="http://schemas.microsoft.com/office/drawing/2014/main" id="{303041FB-F676-4C4C-82D8-2DA85FFB0FF6}"/>
              </a:ext>
            </a:extLst>
          </p:cNvPr>
          <p:cNvSpPr>
            <a:spLocks noGrp="1"/>
          </p:cNvSpPr>
          <p:nvPr>
            <p:ph sz="quarter" idx="14"/>
          </p:nvPr>
        </p:nvSpPr>
        <p:spPr>
          <a:xfrm>
            <a:off x="6276111" y="2335435"/>
            <a:ext cx="5292003" cy="19404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8" name="Platshållare för innehåll 7">
            <a:extLst>
              <a:ext uri="{FF2B5EF4-FFF2-40B4-BE49-F238E27FC236}">
                <a16:creationId xmlns:a16="http://schemas.microsoft.com/office/drawing/2014/main" id="{AA7807E5-FBDE-471C-A4DB-B9EF568575CD}"/>
              </a:ext>
            </a:extLst>
          </p:cNvPr>
          <p:cNvSpPr>
            <a:spLocks noGrp="1"/>
          </p:cNvSpPr>
          <p:nvPr>
            <p:ph sz="quarter" idx="17"/>
          </p:nvPr>
        </p:nvSpPr>
        <p:spPr>
          <a:xfrm>
            <a:off x="641560" y="4406899"/>
            <a:ext cx="5292000" cy="19404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4" name="Platshållare för innehåll 13">
            <a:extLst>
              <a:ext uri="{FF2B5EF4-FFF2-40B4-BE49-F238E27FC236}">
                <a16:creationId xmlns:a16="http://schemas.microsoft.com/office/drawing/2014/main" id="{65326634-CD99-47CA-80AF-E7CDDBDFB59C}"/>
              </a:ext>
            </a:extLst>
          </p:cNvPr>
          <p:cNvSpPr>
            <a:spLocks noGrp="1"/>
          </p:cNvSpPr>
          <p:nvPr>
            <p:ph sz="quarter" idx="18"/>
          </p:nvPr>
        </p:nvSpPr>
        <p:spPr>
          <a:xfrm>
            <a:off x="6276114" y="4406947"/>
            <a:ext cx="5292000" cy="19404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559753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ld hög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161BA6A-4FC5-4644-BE13-4E074D3B7B8C}"/>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46DCC67C-F361-4689-B5E7-909EA1FBB563}"/>
              </a:ext>
            </a:extLst>
          </p:cNvPr>
          <p:cNvSpPr>
            <a:spLocks noGrp="1"/>
          </p:cNvSpPr>
          <p:nvPr>
            <p:ph type="dt" sz="half" idx="10"/>
          </p:nvPr>
        </p:nvSpPr>
        <p:spPr/>
        <p:txBody>
          <a:bodyPr/>
          <a:lstStyle/>
          <a:p>
            <a:r>
              <a:rPr lang="sv-SE"/>
              <a:t>2023-06-05</a:t>
            </a:r>
          </a:p>
        </p:txBody>
      </p:sp>
      <p:sp>
        <p:nvSpPr>
          <p:cNvPr id="4" name="Platshållare för sidfot 3">
            <a:extLst>
              <a:ext uri="{FF2B5EF4-FFF2-40B4-BE49-F238E27FC236}">
                <a16:creationId xmlns:a16="http://schemas.microsoft.com/office/drawing/2014/main" id="{0EACD69D-E8DF-45DE-9F95-97D99659CBA2}"/>
              </a:ext>
            </a:extLst>
          </p:cNvPr>
          <p:cNvSpPr>
            <a:spLocks noGrp="1"/>
          </p:cNvSpPr>
          <p:nvPr>
            <p:ph type="ftr" sz="quarter" idx="11"/>
          </p:nvPr>
        </p:nvSpPr>
        <p:spPr/>
        <p:txBody>
          <a:bodyPr/>
          <a:lstStyle/>
          <a:p>
            <a:r>
              <a:rPr lang="sv-SE"/>
              <a:t>Universitets- och högskolerådet </a:t>
            </a:r>
          </a:p>
        </p:txBody>
      </p:sp>
      <p:sp>
        <p:nvSpPr>
          <p:cNvPr id="5" name="Platshållare för bildnummer 4">
            <a:extLst>
              <a:ext uri="{FF2B5EF4-FFF2-40B4-BE49-F238E27FC236}">
                <a16:creationId xmlns:a16="http://schemas.microsoft.com/office/drawing/2014/main" id="{4F182E26-C186-43E3-92C3-24B933BB3EA7}"/>
              </a:ext>
            </a:extLst>
          </p:cNvPr>
          <p:cNvSpPr>
            <a:spLocks noGrp="1"/>
          </p:cNvSpPr>
          <p:nvPr>
            <p:ph type="sldNum" sz="quarter" idx="12"/>
          </p:nvPr>
        </p:nvSpPr>
        <p:spPr/>
        <p:txBody>
          <a:bodyPr/>
          <a:lstStyle/>
          <a:p>
            <a:fld id="{AE086683-F536-42AB-ABBC-F4803DFE8DBC}" type="slidenum">
              <a:rPr lang="sv-SE" smtClean="0"/>
              <a:pPr/>
              <a:t>‹#›</a:t>
            </a:fld>
            <a:endParaRPr lang="sv-SE"/>
          </a:p>
        </p:txBody>
      </p:sp>
      <p:sp>
        <p:nvSpPr>
          <p:cNvPr id="7" name="Platshållare för innehåll 6">
            <a:extLst>
              <a:ext uri="{FF2B5EF4-FFF2-40B4-BE49-F238E27FC236}">
                <a16:creationId xmlns:a16="http://schemas.microsoft.com/office/drawing/2014/main" id="{DA77474D-16AD-45C9-A3A4-1720FB64ABD5}"/>
              </a:ext>
            </a:extLst>
          </p:cNvPr>
          <p:cNvSpPr>
            <a:spLocks noGrp="1"/>
          </p:cNvSpPr>
          <p:nvPr>
            <p:ph sz="quarter" idx="13"/>
          </p:nvPr>
        </p:nvSpPr>
        <p:spPr>
          <a:xfrm>
            <a:off x="641561" y="2335435"/>
            <a:ext cx="6012000" cy="400980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1" name="Platshållare för bild 10">
            <a:extLst>
              <a:ext uri="{FF2B5EF4-FFF2-40B4-BE49-F238E27FC236}">
                <a16:creationId xmlns:a16="http://schemas.microsoft.com/office/drawing/2014/main" id="{56005DD7-4AAF-4A53-9DA2-B15363BE59D2}"/>
              </a:ext>
            </a:extLst>
          </p:cNvPr>
          <p:cNvSpPr>
            <a:spLocks noGrp="1"/>
          </p:cNvSpPr>
          <p:nvPr>
            <p:ph type="pic" sz="quarter" idx="15"/>
          </p:nvPr>
        </p:nvSpPr>
        <p:spPr>
          <a:xfrm>
            <a:off x="6961189" y="2335435"/>
            <a:ext cx="4608000" cy="3996000"/>
          </a:xfrm>
          <a:solidFill>
            <a:schemeClr val="bg1">
              <a:lumMod val="95000"/>
            </a:schemeClr>
          </a:solidFill>
        </p:spPr>
        <p:txBody>
          <a:bodyPr anchor="ctr" anchorCtr="1"/>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a:t>Klicka på ikonen för att lägga till en bild</a:t>
            </a:r>
          </a:p>
        </p:txBody>
      </p:sp>
    </p:spTree>
    <p:extLst>
      <p:ext uri="{BB962C8B-B14F-4D97-AF65-F5344CB8AC3E}">
        <p14:creationId xmlns:p14="http://schemas.microsoft.com/office/powerpoint/2010/main" val="2789574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lsida">
    <p:spTree>
      <p:nvGrpSpPr>
        <p:cNvPr id="1" name=""/>
        <p:cNvGrpSpPr/>
        <p:nvPr/>
      </p:nvGrpSpPr>
      <p:grpSpPr>
        <a:xfrm>
          <a:off x="0" y="0"/>
          <a:ext cx="0" cy="0"/>
          <a:chOff x="0" y="0"/>
          <a:chExt cx="0" cy="0"/>
        </a:xfrm>
      </p:grpSpPr>
      <p:sp>
        <p:nvSpPr>
          <p:cNvPr id="11" name="Platshållare för bild 10">
            <a:extLst>
              <a:ext uri="{FF2B5EF4-FFF2-40B4-BE49-F238E27FC236}">
                <a16:creationId xmlns:a16="http://schemas.microsoft.com/office/drawing/2014/main" id="{56005DD7-4AAF-4A53-9DA2-B15363BE59D2}"/>
              </a:ext>
            </a:extLst>
          </p:cNvPr>
          <p:cNvSpPr>
            <a:spLocks noGrp="1"/>
          </p:cNvSpPr>
          <p:nvPr>
            <p:ph type="pic" sz="quarter" idx="15"/>
          </p:nvPr>
        </p:nvSpPr>
        <p:spPr>
          <a:xfrm>
            <a:off x="623888" y="1195499"/>
            <a:ext cx="10944553" cy="5148000"/>
          </a:xfrm>
          <a:solidFill>
            <a:schemeClr val="bg1">
              <a:lumMod val="95000"/>
            </a:schemeClr>
          </a:solidFill>
        </p:spPr>
        <p:txBody>
          <a:bodyPr anchor="ctr" anchorCtr="1"/>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a:t>Klicka på ikonen för att lägga till en bild</a:t>
            </a:r>
          </a:p>
        </p:txBody>
      </p:sp>
      <p:sp>
        <p:nvSpPr>
          <p:cNvPr id="3" name="Platshållare för datum 2">
            <a:extLst>
              <a:ext uri="{FF2B5EF4-FFF2-40B4-BE49-F238E27FC236}">
                <a16:creationId xmlns:a16="http://schemas.microsoft.com/office/drawing/2014/main" id="{46DCC67C-F361-4689-B5E7-909EA1FBB563}"/>
              </a:ext>
            </a:extLst>
          </p:cNvPr>
          <p:cNvSpPr>
            <a:spLocks noGrp="1"/>
          </p:cNvSpPr>
          <p:nvPr>
            <p:ph type="dt" sz="half" idx="10"/>
          </p:nvPr>
        </p:nvSpPr>
        <p:spPr/>
        <p:txBody>
          <a:bodyPr/>
          <a:lstStyle/>
          <a:p>
            <a:r>
              <a:rPr lang="sv-SE"/>
              <a:t>2023-06-05</a:t>
            </a:r>
          </a:p>
        </p:txBody>
      </p:sp>
      <p:sp>
        <p:nvSpPr>
          <p:cNvPr id="4" name="Platshållare för sidfot 3">
            <a:extLst>
              <a:ext uri="{FF2B5EF4-FFF2-40B4-BE49-F238E27FC236}">
                <a16:creationId xmlns:a16="http://schemas.microsoft.com/office/drawing/2014/main" id="{0EACD69D-E8DF-45DE-9F95-97D99659CBA2}"/>
              </a:ext>
            </a:extLst>
          </p:cNvPr>
          <p:cNvSpPr>
            <a:spLocks noGrp="1"/>
          </p:cNvSpPr>
          <p:nvPr>
            <p:ph type="ftr" sz="quarter" idx="11"/>
          </p:nvPr>
        </p:nvSpPr>
        <p:spPr/>
        <p:txBody>
          <a:bodyPr/>
          <a:lstStyle/>
          <a:p>
            <a:r>
              <a:rPr lang="sv-SE"/>
              <a:t>Universitets- och högskolerådet </a:t>
            </a:r>
          </a:p>
        </p:txBody>
      </p:sp>
      <p:sp>
        <p:nvSpPr>
          <p:cNvPr id="5" name="Platshållare för bildnummer 4">
            <a:extLst>
              <a:ext uri="{FF2B5EF4-FFF2-40B4-BE49-F238E27FC236}">
                <a16:creationId xmlns:a16="http://schemas.microsoft.com/office/drawing/2014/main" id="{4F182E26-C186-43E3-92C3-24B933BB3EA7}"/>
              </a:ext>
            </a:extLst>
          </p:cNvPr>
          <p:cNvSpPr>
            <a:spLocks noGrp="1"/>
          </p:cNvSpPr>
          <p:nvPr>
            <p:ph type="sldNum" sz="quarter" idx="12"/>
          </p:nvPr>
        </p:nvSpPr>
        <p:spPr/>
        <p:txBody>
          <a:bodyPr/>
          <a:lstStyle/>
          <a:p>
            <a:fld id="{AE086683-F536-42AB-ABBC-F4803DFE8DBC}" type="slidenum">
              <a:rPr lang="sv-SE" smtClean="0"/>
              <a:pPr/>
              <a:t>‹#›</a:t>
            </a:fld>
            <a:endParaRPr lang="sv-SE"/>
          </a:p>
        </p:txBody>
      </p:sp>
    </p:spTree>
    <p:extLst>
      <p:ext uri="{BB962C8B-B14F-4D97-AF65-F5344CB8AC3E}">
        <p14:creationId xmlns:p14="http://schemas.microsoft.com/office/powerpoint/2010/main" val="3448243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4B906970-3E04-4D0D-B628-981C4A918A6F}"/>
              </a:ext>
            </a:extLst>
          </p:cNvPr>
          <p:cNvSpPr>
            <a:spLocks noGrp="1"/>
          </p:cNvSpPr>
          <p:nvPr>
            <p:ph type="dt" sz="half" idx="10"/>
          </p:nvPr>
        </p:nvSpPr>
        <p:spPr/>
        <p:txBody>
          <a:bodyPr/>
          <a:lstStyle/>
          <a:p>
            <a:r>
              <a:rPr lang="sv-SE"/>
              <a:t>2023-06-05</a:t>
            </a:r>
          </a:p>
        </p:txBody>
      </p:sp>
      <p:sp>
        <p:nvSpPr>
          <p:cNvPr id="4" name="Platshållare för sidfot 3">
            <a:extLst>
              <a:ext uri="{FF2B5EF4-FFF2-40B4-BE49-F238E27FC236}">
                <a16:creationId xmlns:a16="http://schemas.microsoft.com/office/drawing/2014/main" id="{86059243-015F-4404-ADE1-14E49E0315F6}"/>
              </a:ext>
            </a:extLst>
          </p:cNvPr>
          <p:cNvSpPr>
            <a:spLocks noGrp="1"/>
          </p:cNvSpPr>
          <p:nvPr>
            <p:ph type="ftr" sz="quarter" idx="11"/>
          </p:nvPr>
        </p:nvSpPr>
        <p:spPr/>
        <p:txBody>
          <a:bodyPr/>
          <a:lstStyle/>
          <a:p>
            <a:r>
              <a:rPr lang="sv-SE"/>
              <a:t>Universitets- och högskolerådet </a:t>
            </a:r>
          </a:p>
        </p:txBody>
      </p:sp>
      <p:sp>
        <p:nvSpPr>
          <p:cNvPr id="5" name="Platshållare för bildnummer 4">
            <a:extLst>
              <a:ext uri="{FF2B5EF4-FFF2-40B4-BE49-F238E27FC236}">
                <a16:creationId xmlns:a16="http://schemas.microsoft.com/office/drawing/2014/main" id="{3F1E028D-3B14-4181-8E8B-87D9D42D9C5D}"/>
              </a:ext>
            </a:extLst>
          </p:cNvPr>
          <p:cNvSpPr>
            <a:spLocks noGrp="1"/>
          </p:cNvSpPr>
          <p:nvPr>
            <p:ph type="sldNum" sz="quarter" idx="12"/>
          </p:nvPr>
        </p:nvSpPr>
        <p:spPr/>
        <p:txBody>
          <a:bodyPr/>
          <a:lstStyle/>
          <a:p>
            <a:fld id="{AE086683-F536-42AB-ABBC-F4803DFE8DBC}" type="slidenum">
              <a:rPr lang="sv-SE" smtClean="0"/>
              <a:t>‹#›</a:t>
            </a:fld>
            <a:endParaRPr lang="sv-SE"/>
          </a:p>
        </p:txBody>
      </p:sp>
      <p:sp>
        <p:nvSpPr>
          <p:cNvPr id="7" name="Rubrik 6">
            <a:extLst>
              <a:ext uri="{FF2B5EF4-FFF2-40B4-BE49-F238E27FC236}">
                <a16:creationId xmlns:a16="http://schemas.microsoft.com/office/drawing/2014/main" id="{E8EF1CFA-1F0A-47D3-88C2-07046E231920}"/>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2193212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152683E2-9A31-4B47-ACFE-390B6E0AF714}"/>
              </a:ext>
            </a:extLst>
          </p:cNvPr>
          <p:cNvSpPr>
            <a:spLocks noGrp="1"/>
          </p:cNvSpPr>
          <p:nvPr>
            <p:ph type="title"/>
          </p:nvPr>
        </p:nvSpPr>
        <p:spPr>
          <a:xfrm>
            <a:off x="641559" y="1195499"/>
            <a:ext cx="10926553" cy="972000"/>
          </a:xfrm>
          <a:prstGeom prst="rect">
            <a:avLst/>
          </a:prstGeom>
        </p:spPr>
        <p:txBody>
          <a:bodyPr vert="horz" lIns="0" tIns="0" rIns="0" bIns="0" rtlCol="0" anchor="b" anchorCtr="0">
            <a:no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1C0710F-3CB3-4F01-9977-A1A69928F1E2}"/>
              </a:ext>
            </a:extLst>
          </p:cNvPr>
          <p:cNvSpPr>
            <a:spLocks noGrp="1"/>
          </p:cNvSpPr>
          <p:nvPr>
            <p:ph type="body" idx="1"/>
          </p:nvPr>
        </p:nvSpPr>
        <p:spPr>
          <a:xfrm>
            <a:off x="641561" y="2335435"/>
            <a:ext cx="10926552" cy="4009803"/>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a:p>
            <a:pPr lvl="5"/>
            <a:r>
              <a:rPr lang="sv-SE"/>
              <a:t>Nivå 6</a:t>
            </a:r>
          </a:p>
          <a:p>
            <a:pPr lvl="6"/>
            <a:r>
              <a:rPr lang="sv-SE"/>
              <a:t>Nivå 7</a:t>
            </a:r>
          </a:p>
          <a:p>
            <a:pPr lvl="7"/>
            <a:r>
              <a:rPr lang="sv-SE"/>
              <a:t>Nivå 8</a:t>
            </a:r>
          </a:p>
          <a:p>
            <a:pPr lvl="8"/>
            <a:r>
              <a:rPr lang="sv-SE"/>
              <a:t>Nivå 9</a:t>
            </a:r>
          </a:p>
        </p:txBody>
      </p:sp>
      <p:sp>
        <p:nvSpPr>
          <p:cNvPr id="4" name="Platshållare för datum 3">
            <a:extLst>
              <a:ext uri="{FF2B5EF4-FFF2-40B4-BE49-F238E27FC236}">
                <a16:creationId xmlns:a16="http://schemas.microsoft.com/office/drawing/2014/main" id="{907D54BB-8EC7-458A-A082-8AF4306364DF}"/>
              </a:ext>
            </a:extLst>
          </p:cNvPr>
          <p:cNvSpPr>
            <a:spLocks noGrp="1"/>
          </p:cNvSpPr>
          <p:nvPr>
            <p:ph type="dt" sz="half" idx="2"/>
          </p:nvPr>
        </p:nvSpPr>
        <p:spPr>
          <a:xfrm>
            <a:off x="10490294" y="6508750"/>
            <a:ext cx="1080000" cy="180000"/>
          </a:xfrm>
          <a:prstGeom prst="rect">
            <a:avLst/>
          </a:prstGeom>
        </p:spPr>
        <p:txBody>
          <a:bodyPr vert="horz" lIns="0" tIns="0" rIns="0" bIns="0" rtlCol="0" anchor="t" anchorCtr="0">
            <a:noAutofit/>
          </a:bodyPr>
          <a:lstStyle>
            <a:lvl1pPr algn="r">
              <a:defRPr sz="1200">
                <a:solidFill>
                  <a:schemeClr val="tx2"/>
                </a:solidFill>
              </a:defRPr>
            </a:lvl1pPr>
          </a:lstStyle>
          <a:p>
            <a:r>
              <a:rPr lang="sv-SE"/>
              <a:t>2023-06-05</a:t>
            </a:r>
          </a:p>
        </p:txBody>
      </p:sp>
      <p:sp>
        <p:nvSpPr>
          <p:cNvPr id="5" name="Platshållare för sidfot 4">
            <a:extLst>
              <a:ext uri="{FF2B5EF4-FFF2-40B4-BE49-F238E27FC236}">
                <a16:creationId xmlns:a16="http://schemas.microsoft.com/office/drawing/2014/main" id="{5C0A3ABB-C906-40E9-AF35-0DB0B3403226}"/>
              </a:ext>
            </a:extLst>
          </p:cNvPr>
          <p:cNvSpPr>
            <a:spLocks noGrp="1"/>
          </p:cNvSpPr>
          <p:nvPr>
            <p:ph type="ftr" sz="quarter" idx="3"/>
          </p:nvPr>
        </p:nvSpPr>
        <p:spPr>
          <a:xfrm>
            <a:off x="1042607" y="6508750"/>
            <a:ext cx="9396000" cy="180000"/>
          </a:xfrm>
          <a:prstGeom prst="rect">
            <a:avLst/>
          </a:prstGeom>
        </p:spPr>
        <p:txBody>
          <a:bodyPr vert="horz" lIns="0" tIns="0" rIns="0" bIns="0" rtlCol="0" anchor="t" anchorCtr="0">
            <a:noAutofit/>
          </a:bodyPr>
          <a:lstStyle>
            <a:lvl1pPr algn="l">
              <a:defRPr sz="1200">
                <a:solidFill>
                  <a:schemeClr val="tx2"/>
                </a:solidFill>
              </a:defRPr>
            </a:lvl1pPr>
          </a:lstStyle>
          <a:p>
            <a:r>
              <a:rPr lang="sv-SE"/>
              <a:t>Universitets- och högskolerådet </a:t>
            </a:r>
          </a:p>
        </p:txBody>
      </p:sp>
      <p:sp>
        <p:nvSpPr>
          <p:cNvPr id="6" name="Platshållare för bildnummer 5">
            <a:extLst>
              <a:ext uri="{FF2B5EF4-FFF2-40B4-BE49-F238E27FC236}">
                <a16:creationId xmlns:a16="http://schemas.microsoft.com/office/drawing/2014/main" id="{37249AA9-CC7D-40E0-9894-3652F2EE8CF5}"/>
              </a:ext>
            </a:extLst>
          </p:cNvPr>
          <p:cNvSpPr>
            <a:spLocks noGrp="1"/>
          </p:cNvSpPr>
          <p:nvPr>
            <p:ph type="sldNum" sz="quarter" idx="4"/>
          </p:nvPr>
        </p:nvSpPr>
        <p:spPr>
          <a:xfrm>
            <a:off x="641561" y="6508750"/>
            <a:ext cx="360000" cy="180000"/>
          </a:xfrm>
          <a:prstGeom prst="rect">
            <a:avLst/>
          </a:prstGeom>
        </p:spPr>
        <p:txBody>
          <a:bodyPr vert="horz" lIns="0" tIns="0" rIns="0" bIns="0" rtlCol="0" anchor="t" anchorCtr="0">
            <a:noAutofit/>
          </a:bodyPr>
          <a:lstStyle>
            <a:lvl1pPr algn="l">
              <a:defRPr sz="1200">
                <a:solidFill>
                  <a:schemeClr val="tx2"/>
                </a:solidFill>
              </a:defRPr>
            </a:lvl1pPr>
          </a:lstStyle>
          <a:p>
            <a:fld id="{AE086683-F536-42AB-ABBC-F4803DFE8DBC}" type="slidenum">
              <a:rPr lang="sv-SE" smtClean="0"/>
              <a:pPr/>
              <a:t>‹#›</a:t>
            </a:fld>
            <a:endParaRPr lang="sv-SE"/>
          </a:p>
        </p:txBody>
      </p:sp>
      <p:pic>
        <p:nvPicPr>
          <p:cNvPr id="7" name="Bildobjekt 6">
            <a:extLst>
              <a:ext uri="{FF2B5EF4-FFF2-40B4-BE49-F238E27FC236}">
                <a16:creationId xmlns:a16="http://schemas.microsoft.com/office/drawing/2014/main" id="{3C6B083A-CC02-408C-85C7-29E85C55AFB8}"/>
              </a:ext>
            </a:extLst>
          </p:cNvPr>
          <p:cNvPicPr>
            <a:picLocks noChangeAspect="1"/>
          </p:cNvPicPr>
          <p:nvPr userDrawn="1"/>
        </p:nvPicPr>
        <p:blipFill>
          <a:blip r:embed="rId13">
            <a:extLst>
              <a:ext uri="{28A0092B-C50C-407E-A947-70E740481C1C}">
                <a14:useLocalDpi xmlns:a14="http://schemas.microsoft.com/office/drawing/2010/main"/>
              </a:ext>
              <a:ext uri="{96DAC541-7B7A-43D3-8B79-37D633B846F1}">
                <asvg:svgBlip xmlns:asvg="http://schemas.microsoft.com/office/drawing/2016/SVG/main" r:embed="rId14"/>
              </a:ext>
            </a:extLst>
          </a:blip>
          <a:srcRect/>
          <a:stretch/>
        </p:blipFill>
        <p:spPr>
          <a:xfrm>
            <a:off x="642003" y="522005"/>
            <a:ext cx="1783061" cy="474628"/>
          </a:xfrm>
          <a:prstGeom prst="rect">
            <a:avLst/>
          </a:prstGeom>
        </p:spPr>
      </p:pic>
    </p:spTree>
    <p:extLst>
      <p:ext uri="{BB962C8B-B14F-4D97-AF65-F5344CB8AC3E}">
        <p14:creationId xmlns:p14="http://schemas.microsoft.com/office/powerpoint/2010/main" val="149138282"/>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0" r:id="rId3"/>
    <p:sldLayoutId id="2147483652" r:id="rId4"/>
    <p:sldLayoutId id="2147483661" r:id="rId5"/>
    <p:sldLayoutId id="2147483662" r:id="rId6"/>
    <p:sldLayoutId id="2147483660" r:id="rId7"/>
    <p:sldLayoutId id="2147483663" r:id="rId8"/>
    <p:sldLayoutId id="2147483654" r:id="rId9"/>
    <p:sldLayoutId id="2147483655" r:id="rId10"/>
    <p:sldLayoutId id="2147483658" r:id="rId11"/>
  </p:sldLayoutIdLst>
  <p:hf hdr="0"/>
  <p:txStyles>
    <p:titleStyle>
      <a:lvl1pPr algn="l" defTabSz="914400" rtl="0" eaLnBrk="1" latinLnBrk="0" hangingPunct="1">
        <a:lnSpc>
          <a:spcPct val="90000"/>
        </a:lnSpc>
        <a:spcBef>
          <a:spcPct val="0"/>
        </a:spcBef>
        <a:buNone/>
        <a:defRPr sz="3400" b="1" kern="1200">
          <a:solidFill>
            <a:schemeClr val="accent1"/>
          </a:solidFill>
          <a:latin typeface="+mj-lt"/>
          <a:ea typeface="+mj-ea"/>
          <a:cs typeface="+mj-cs"/>
        </a:defRPr>
      </a:lvl1pPr>
    </p:titleStyle>
    <p:bodyStyle>
      <a:lvl1pPr marL="180000" indent="-1800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360000" indent="-144000" algn="l" defTabSz="914400" rtl="0" eaLnBrk="1" latinLnBrk="0" hangingPunct="1">
        <a:lnSpc>
          <a:spcPct val="90000"/>
        </a:lnSpc>
        <a:spcBef>
          <a:spcPts val="500"/>
        </a:spcBef>
        <a:buFont typeface="Arial" panose="020B0604020202020204" pitchFamily="34" charset="0"/>
        <a:buChar char="•"/>
        <a:defRPr sz="1700" kern="1200">
          <a:solidFill>
            <a:schemeClr val="tx1"/>
          </a:solidFill>
          <a:latin typeface="+mn-lt"/>
          <a:ea typeface="+mn-ea"/>
          <a:cs typeface="+mn-cs"/>
        </a:defRPr>
      </a:lvl2pPr>
      <a:lvl3pPr marL="576000" indent="-144000" algn="l" defTabSz="914400" rtl="0" eaLnBrk="1" latinLnBrk="0" hangingPunct="1">
        <a:lnSpc>
          <a:spcPct val="90000"/>
        </a:lnSpc>
        <a:spcBef>
          <a:spcPts val="500"/>
        </a:spcBef>
        <a:buFont typeface="Arial" panose="020B0604020202020204" pitchFamily="34" charset="0"/>
        <a:buChar char="•"/>
        <a:defRPr sz="1500" kern="1200">
          <a:solidFill>
            <a:schemeClr val="tx1"/>
          </a:solidFill>
          <a:latin typeface="+mn-lt"/>
          <a:ea typeface="+mn-ea"/>
          <a:cs typeface="+mn-cs"/>
        </a:defRPr>
      </a:lvl3pPr>
      <a:lvl4pPr marL="774000" indent="-144000" algn="l" defTabSz="914400" rtl="0" eaLnBrk="1" latinLnBrk="0" hangingPunct="1">
        <a:lnSpc>
          <a:spcPct val="90000"/>
        </a:lnSpc>
        <a:spcBef>
          <a:spcPts val="500"/>
        </a:spcBef>
        <a:buFont typeface="Arial" panose="020B0604020202020204" pitchFamily="34" charset="0"/>
        <a:buChar char="•"/>
        <a:defRPr sz="1300" kern="1200">
          <a:solidFill>
            <a:schemeClr val="tx1"/>
          </a:solidFill>
          <a:latin typeface="+mn-lt"/>
          <a:ea typeface="+mn-ea"/>
          <a:cs typeface="+mn-cs"/>
        </a:defRPr>
      </a:lvl4pPr>
      <a:lvl5pPr marL="972000" indent="-144000" algn="l" defTabSz="914400" rtl="0" eaLnBrk="1" latinLnBrk="0" hangingPunct="1">
        <a:lnSpc>
          <a:spcPct val="90000"/>
        </a:lnSpc>
        <a:spcBef>
          <a:spcPts val="500"/>
        </a:spcBef>
        <a:buFont typeface="Arial" panose="020B0604020202020204" pitchFamily="34" charset="0"/>
        <a:buChar char="•"/>
        <a:defRPr sz="1300" kern="1200">
          <a:solidFill>
            <a:schemeClr val="tx1"/>
          </a:solidFill>
          <a:latin typeface="+mn-lt"/>
          <a:ea typeface="+mn-ea"/>
          <a:cs typeface="+mn-cs"/>
        </a:defRPr>
      </a:lvl5pPr>
      <a:lvl6pPr marL="1188000" indent="-144000" algn="l" defTabSz="914400" rtl="0" eaLnBrk="1" latinLnBrk="0" hangingPunct="1">
        <a:lnSpc>
          <a:spcPct val="90000"/>
        </a:lnSpc>
        <a:spcBef>
          <a:spcPts val="500"/>
        </a:spcBef>
        <a:buFont typeface="Arial" panose="020B0604020202020204" pitchFamily="34" charset="0"/>
        <a:buChar char="•"/>
        <a:defRPr sz="1300" kern="1200">
          <a:solidFill>
            <a:schemeClr val="tx1"/>
          </a:solidFill>
          <a:latin typeface="+mn-lt"/>
          <a:ea typeface="+mn-ea"/>
          <a:cs typeface="+mn-cs"/>
        </a:defRPr>
      </a:lvl6pPr>
      <a:lvl7pPr marL="1404000" indent="-144000" algn="l" defTabSz="914400" rtl="0" eaLnBrk="1" latinLnBrk="0" hangingPunct="1">
        <a:lnSpc>
          <a:spcPct val="90000"/>
        </a:lnSpc>
        <a:spcBef>
          <a:spcPts val="500"/>
        </a:spcBef>
        <a:buFont typeface="Arial" panose="020B0604020202020204" pitchFamily="34" charset="0"/>
        <a:buChar char="•"/>
        <a:defRPr sz="1300" kern="1200">
          <a:solidFill>
            <a:schemeClr val="tx1"/>
          </a:solidFill>
          <a:latin typeface="+mn-lt"/>
          <a:ea typeface="+mn-ea"/>
          <a:cs typeface="+mn-cs"/>
        </a:defRPr>
      </a:lvl7pPr>
      <a:lvl8pPr marL="1620000" indent="-144000" algn="l" defTabSz="914400" rtl="0" eaLnBrk="1" latinLnBrk="0" hangingPunct="1">
        <a:lnSpc>
          <a:spcPct val="90000"/>
        </a:lnSpc>
        <a:spcBef>
          <a:spcPts val="500"/>
        </a:spcBef>
        <a:buFont typeface="Arial" panose="020B0604020202020204" pitchFamily="34" charset="0"/>
        <a:buChar char="•"/>
        <a:defRPr sz="1300" kern="1200">
          <a:solidFill>
            <a:schemeClr val="tx1"/>
          </a:solidFill>
          <a:latin typeface="+mn-lt"/>
          <a:ea typeface="+mn-ea"/>
          <a:cs typeface="+mn-cs"/>
        </a:defRPr>
      </a:lvl8pPr>
      <a:lvl9pPr marL="1836000" indent="-144000" algn="l" defTabSz="914400" rtl="0" eaLnBrk="1" latinLnBrk="0" hangingPunct="1">
        <a:lnSpc>
          <a:spcPct val="90000"/>
        </a:lnSpc>
        <a:spcBef>
          <a:spcPts val="500"/>
        </a:spcBef>
        <a:buFont typeface="Arial" panose="020B0604020202020204" pitchFamily="34" charset="0"/>
        <a:buChar char="•"/>
        <a:defRPr sz="13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5" pos="393" userDrawn="1">
          <p15:clr>
            <a:srgbClr val="F26B43"/>
          </p15:clr>
        </p15:guide>
        <p15:guide id="6" pos="7287" userDrawn="1">
          <p15:clr>
            <a:srgbClr val="F26B43"/>
          </p15:clr>
        </p15:guide>
        <p15:guide id="7" orient="horz" pos="323" userDrawn="1">
          <p15:clr>
            <a:srgbClr val="F26B43"/>
          </p15:clr>
        </p15:guide>
        <p15:guide id="8" orient="horz" pos="3997" userDrawn="1">
          <p15:clr>
            <a:srgbClr val="F26B43"/>
          </p15:clr>
        </p15:guide>
        <p15:guide id="9" orient="horz" pos="408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tshållare för datum 2">
            <a:extLst>
              <a:ext uri="{FF2B5EF4-FFF2-40B4-BE49-F238E27FC236}">
                <a16:creationId xmlns:a16="http://schemas.microsoft.com/office/drawing/2014/main" id="{54B14593-AB4B-9A48-8D1D-465931A68431}"/>
              </a:ext>
            </a:extLst>
          </p:cNvPr>
          <p:cNvSpPr>
            <a:spLocks noGrp="1"/>
          </p:cNvSpPr>
          <p:nvPr>
            <p:ph type="dt" sz="half" idx="10"/>
          </p:nvPr>
        </p:nvSpPr>
        <p:spPr/>
        <p:txBody>
          <a:bodyPr/>
          <a:lstStyle>
            <a:lvl1pPr>
              <a:defRPr sz="2000"/>
            </a:lvl1pPr>
          </a:lstStyle>
          <a:p>
            <a:r>
              <a:rPr lang="sv-SE" dirty="0"/>
              <a:t>2023-09-22</a:t>
            </a:r>
          </a:p>
        </p:txBody>
      </p:sp>
      <p:sp>
        <p:nvSpPr>
          <p:cNvPr id="5" name="Platshållare för text 4">
            <a:extLst>
              <a:ext uri="{FF2B5EF4-FFF2-40B4-BE49-F238E27FC236}">
                <a16:creationId xmlns:a16="http://schemas.microsoft.com/office/drawing/2014/main" id="{9EEAF33C-1403-4C0B-8AFB-204B5AA9D6DF}"/>
              </a:ext>
            </a:extLst>
          </p:cNvPr>
          <p:cNvSpPr>
            <a:spLocks noGrp="1"/>
          </p:cNvSpPr>
          <p:nvPr>
            <p:ph type="body" sz="quarter" idx="13"/>
          </p:nvPr>
        </p:nvSpPr>
        <p:spPr/>
        <p:txBody>
          <a:bodyPr/>
          <a:lstStyle/>
          <a:p>
            <a:r>
              <a:rPr lang="sv-SE"/>
              <a:t>Universitets- och högskolerådet</a:t>
            </a:r>
          </a:p>
        </p:txBody>
      </p:sp>
      <p:sp>
        <p:nvSpPr>
          <p:cNvPr id="2" name="Platshållare för text 1">
            <a:extLst>
              <a:ext uri="{FF2B5EF4-FFF2-40B4-BE49-F238E27FC236}">
                <a16:creationId xmlns:a16="http://schemas.microsoft.com/office/drawing/2014/main" id="{C10B5A57-79DF-FE46-A498-CAA26A2D3989}"/>
              </a:ext>
            </a:extLst>
          </p:cNvPr>
          <p:cNvSpPr>
            <a:spLocks noGrp="1"/>
          </p:cNvSpPr>
          <p:nvPr>
            <p:ph type="body" sz="quarter" idx="15"/>
          </p:nvPr>
        </p:nvSpPr>
        <p:spPr/>
        <p:txBody>
          <a:bodyPr/>
          <a:lstStyle/>
          <a:p>
            <a:r>
              <a:rPr lang="sv-SE" dirty="0"/>
              <a:t>Anders Ljungberg, avdelningschef Analysavdelningen</a:t>
            </a:r>
          </a:p>
        </p:txBody>
      </p:sp>
      <p:sp>
        <p:nvSpPr>
          <p:cNvPr id="8" name="Rubrik 7">
            <a:extLst>
              <a:ext uri="{FF2B5EF4-FFF2-40B4-BE49-F238E27FC236}">
                <a16:creationId xmlns:a16="http://schemas.microsoft.com/office/drawing/2014/main" id="{DC1261A3-9B25-491D-AD4A-C159F814ED7D}"/>
              </a:ext>
            </a:extLst>
          </p:cNvPr>
          <p:cNvSpPr>
            <a:spLocks noGrp="1"/>
          </p:cNvSpPr>
          <p:nvPr>
            <p:ph type="title"/>
          </p:nvPr>
        </p:nvSpPr>
        <p:spPr/>
        <p:txBody>
          <a:bodyPr/>
          <a:lstStyle/>
          <a:p>
            <a:r>
              <a:rPr lang="sv-SE"/>
              <a:t>Utbildning, utbyte, utveckling </a:t>
            </a:r>
            <a:br>
              <a:rPr lang="sv-SE"/>
            </a:br>
            <a:r>
              <a:rPr lang="sv-SE"/>
              <a:t>– för alla som vill vidare </a:t>
            </a:r>
          </a:p>
        </p:txBody>
      </p:sp>
      <p:pic>
        <p:nvPicPr>
          <p:cNvPr id="4" name="Bildobjekt 3">
            <a:extLst>
              <a:ext uri="{FF2B5EF4-FFF2-40B4-BE49-F238E27FC236}">
                <a16:creationId xmlns:a16="http://schemas.microsoft.com/office/drawing/2014/main" id="{BE4654A3-AA07-B24C-96B0-61DE330A744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650704" y="4518721"/>
            <a:ext cx="1620253" cy="1609001"/>
          </a:xfrm>
          <a:prstGeom prst="rect">
            <a:avLst/>
          </a:prstGeom>
        </p:spPr>
      </p:pic>
      <p:sp>
        <p:nvSpPr>
          <p:cNvPr id="3" name="Platshållare för sidfot 2">
            <a:extLst>
              <a:ext uri="{FF2B5EF4-FFF2-40B4-BE49-F238E27FC236}">
                <a16:creationId xmlns:a16="http://schemas.microsoft.com/office/drawing/2014/main" id="{65262D3A-A6CC-4D34-84AC-C730F827ADAB}"/>
              </a:ext>
            </a:extLst>
          </p:cNvPr>
          <p:cNvSpPr>
            <a:spLocks noGrp="1"/>
          </p:cNvSpPr>
          <p:nvPr>
            <p:ph type="ftr" sz="quarter" idx="11"/>
          </p:nvPr>
        </p:nvSpPr>
        <p:spPr/>
        <p:txBody>
          <a:bodyPr/>
          <a:lstStyle/>
          <a:p>
            <a:r>
              <a:rPr lang="sv-SE"/>
              <a:t>Universitets- och högskolerådet </a:t>
            </a:r>
          </a:p>
        </p:txBody>
      </p:sp>
      <p:sp>
        <p:nvSpPr>
          <p:cNvPr id="7" name="Platshållare för bildnummer 6">
            <a:extLst>
              <a:ext uri="{FF2B5EF4-FFF2-40B4-BE49-F238E27FC236}">
                <a16:creationId xmlns:a16="http://schemas.microsoft.com/office/drawing/2014/main" id="{30E4F98E-69F1-4CA0-B7CB-A0BC4B027E48}"/>
              </a:ext>
            </a:extLst>
          </p:cNvPr>
          <p:cNvSpPr>
            <a:spLocks noGrp="1"/>
          </p:cNvSpPr>
          <p:nvPr>
            <p:ph type="sldNum" sz="quarter" idx="12"/>
          </p:nvPr>
        </p:nvSpPr>
        <p:spPr/>
        <p:txBody>
          <a:bodyPr/>
          <a:lstStyle/>
          <a:p>
            <a:fld id="{AE086683-F536-42AB-ABBC-F4803DFE8DBC}" type="slidenum">
              <a:rPr lang="sv-SE" smtClean="0"/>
              <a:pPr/>
              <a:t>1</a:t>
            </a:fld>
            <a:endParaRPr lang="sv-SE"/>
          </a:p>
        </p:txBody>
      </p:sp>
    </p:spTree>
    <p:extLst>
      <p:ext uri="{BB962C8B-B14F-4D97-AF65-F5344CB8AC3E}">
        <p14:creationId xmlns:p14="http://schemas.microsoft.com/office/powerpoint/2010/main" val="2436302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E06657B0-4B67-4FAB-9D29-4E1CF2CD2923}"/>
              </a:ext>
            </a:extLst>
          </p:cNvPr>
          <p:cNvSpPr>
            <a:spLocks noGrp="1"/>
          </p:cNvSpPr>
          <p:nvPr>
            <p:ph idx="1"/>
          </p:nvPr>
        </p:nvSpPr>
        <p:spPr/>
        <p:txBody>
          <a:bodyPr/>
          <a:lstStyle/>
          <a:p>
            <a:pPr marL="0" indent="0">
              <a:buNone/>
            </a:pPr>
            <a:r>
              <a:rPr lang="sv-SE" dirty="0"/>
              <a:t>På regeringens uppdrag tar UHR fram ett nationellt behörighetsprov som ska ge grundläggande behörighet för högskolestudier. Provet kommer att testas och utvärderas under en försöksverksamhet 2022-2023. </a:t>
            </a:r>
          </a:p>
          <a:p>
            <a:endParaRPr lang="sv-SE" dirty="0"/>
          </a:p>
          <a:p>
            <a:pPr marL="0" indent="0">
              <a:buNone/>
            </a:pPr>
            <a:r>
              <a:rPr lang="sv-SE" dirty="0"/>
              <a:t>Provet mäter kompetenser på gymnasienivå i svenska, engelska och matematik och ett antal kognitiva kompetenser. Det vänder sig till personer som är minst 24 år och inte slutfört gymnasieutbildning eller motsvarande inom </a:t>
            </a:r>
            <a:r>
              <a:rPr lang="sv-SE" dirty="0" err="1"/>
              <a:t>komvux</a:t>
            </a:r>
            <a:r>
              <a:rPr lang="sv-SE" dirty="0"/>
              <a:t>.</a:t>
            </a:r>
          </a:p>
          <a:p>
            <a:pPr marL="0" indent="0">
              <a:buNone/>
            </a:pPr>
            <a:endParaRPr lang="sv-SE" dirty="0"/>
          </a:p>
          <a:p>
            <a:pPr marL="0" indent="0">
              <a:buNone/>
            </a:pPr>
            <a:r>
              <a:rPr lang="sv-SE" dirty="0"/>
              <a:t>Nästa provtillfälle 30 september 2023</a:t>
            </a:r>
          </a:p>
        </p:txBody>
      </p:sp>
      <p:sp>
        <p:nvSpPr>
          <p:cNvPr id="3" name="Platshållare för datum 2">
            <a:extLst>
              <a:ext uri="{FF2B5EF4-FFF2-40B4-BE49-F238E27FC236}">
                <a16:creationId xmlns:a16="http://schemas.microsoft.com/office/drawing/2014/main" id="{0569A899-01EB-4DD6-A0BF-D2FCB0EA7318}"/>
              </a:ext>
            </a:extLst>
          </p:cNvPr>
          <p:cNvSpPr>
            <a:spLocks noGrp="1"/>
          </p:cNvSpPr>
          <p:nvPr>
            <p:ph type="dt" sz="half" idx="10"/>
          </p:nvPr>
        </p:nvSpPr>
        <p:spPr/>
        <p:txBody>
          <a:bodyPr/>
          <a:lstStyle/>
          <a:p>
            <a:r>
              <a:rPr lang="sv-SE"/>
              <a:t>2023-06-05</a:t>
            </a:r>
          </a:p>
        </p:txBody>
      </p:sp>
      <p:sp>
        <p:nvSpPr>
          <p:cNvPr id="4" name="Platshållare för sidfot 3">
            <a:extLst>
              <a:ext uri="{FF2B5EF4-FFF2-40B4-BE49-F238E27FC236}">
                <a16:creationId xmlns:a16="http://schemas.microsoft.com/office/drawing/2014/main" id="{094629A3-FCEA-433C-A30E-247D2DB5A0B3}"/>
              </a:ext>
            </a:extLst>
          </p:cNvPr>
          <p:cNvSpPr>
            <a:spLocks noGrp="1"/>
          </p:cNvSpPr>
          <p:nvPr>
            <p:ph type="ftr" sz="quarter" idx="11"/>
          </p:nvPr>
        </p:nvSpPr>
        <p:spPr/>
        <p:txBody>
          <a:bodyPr/>
          <a:lstStyle/>
          <a:p>
            <a:r>
              <a:rPr lang="sv-SE"/>
              <a:t>Universitets- och högskolerådet </a:t>
            </a:r>
          </a:p>
        </p:txBody>
      </p:sp>
      <p:sp>
        <p:nvSpPr>
          <p:cNvPr id="5" name="Platshållare för bildnummer 4">
            <a:extLst>
              <a:ext uri="{FF2B5EF4-FFF2-40B4-BE49-F238E27FC236}">
                <a16:creationId xmlns:a16="http://schemas.microsoft.com/office/drawing/2014/main" id="{8B4F19A6-1AF9-432C-B711-3934FAC16A4C}"/>
              </a:ext>
            </a:extLst>
          </p:cNvPr>
          <p:cNvSpPr>
            <a:spLocks noGrp="1"/>
          </p:cNvSpPr>
          <p:nvPr>
            <p:ph type="sldNum" sz="quarter" idx="12"/>
          </p:nvPr>
        </p:nvSpPr>
        <p:spPr/>
        <p:txBody>
          <a:bodyPr/>
          <a:lstStyle/>
          <a:p>
            <a:fld id="{AE086683-F536-42AB-ABBC-F4803DFE8DBC}" type="slidenum">
              <a:rPr lang="sv-SE" smtClean="0"/>
              <a:pPr/>
              <a:t>10</a:t>
            </a:fld>
            <a:endParaRPr lang="sv-SE"/>
          </a:p>
        </p:txBody>
      </p:sp>
      <p:sp>
        <p:nvSpPr>
          <p:cNvPr id="6" name="Rubrik 5">
            <a:extLst>
              <a:ext uri="{FF2B5EF4-FFF2-40B4-BE49-F238E27FC236}">
                <a16:creationId xmlns:a16="http://schemas.microsoft.com/office/drawing/2014/main" id="{A06D3155-2F6D-42C4-9FB4-B2E03E82AE01}"/>
              </a:ext>
            </a:extLst>
          </p:cNvPr>
          <p:cNvSpPr>
            <a:spLocks noGrp="1"/>
          </p:cNvSpPr>
          <p:nvPr>
            <p:ph type="title"/>
          </p:nvPr>
        </p:nvSpPr>
        <p:spPr>
          <a:xfrm>
            <a:off x="641560" y="1435395"/>
            <a:ext cx="10926552" cy="732104"/>
          </a:xfrm>
        </p:spPr>
        <p:txBody>
          <a:bodyPr/>
          <a:lstStyle/>
          <a:p>
            <a:br>
              <a:rPr lang="sv-SE" dirty="0"/>
            </a:br>
            <a:br>
              <a:rPr lang="sv-SE" dirty="0"/>
            </a:br>
            <a:br>
              <a:rPr lang="sv-SE" dirty="0"/>
            </a:br>
            <a:r>
              <a:rPr lang="sv-SE" dirty="0"/>
              <a:t>Försöksverksamhet - grundläggande behörighetsprovet</a:t>
            </a:r>
          </a:p>
        </p:txBody>
      </p:sp>
    </p:spTree>
    <p:extLst>
      <p:ext uri="{BB962C8B-B14F-4D97-AF65-F5344CB8AC3E}">
        <p14:creationId xmlns:p14="http://schemas.microsoft.com/office/powerpoint/2010/main" val="4052272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latshållare för innehåll 8">
            <a:extLst>
              <a:ext uri="{FF2B5EF4-FFF2-40B4-BE49-F238E27FC236}">
                <a16:creationId xmlns:a16="http://schemas.microsoft.com/office/drawing/2014/main" id="{7A218410-FBEC-491A-8E7F-173F41505E39}"/>
              </a:ext>
            </a:extLst>
          </p:cNvPr>
          <p:cNvSpPr>
            <a:spLocks noGrp="1"/>
          </p:cNvSpPr>
          <p:nvPr>
            <p:ph idx="1"/>
          </p:nvPr>
        </p:nvSpPr>
        <p:spPr>
          <a:xfrm>
            <a:off x="641560" y="1584251"/>
            <a:ext cx="8658000" cy="4760987"/>
          </a:xfrm>
        </p:spPr>
        <p:txBody>
          <a:bodyPr/>
          <a:lstStyle/>
          <a:p>
            <a:pPr marL="0" indent="0">
              <a:buNone/>
            </a:pPr>
            <a:r>
              <a:rPr lang="sv-SE" dirty="0"/>
              <a:t>Inom ramen för EYS genomförs insatser för att uppmärksamma internationalisering som verktyg för kompetensförsörjning:</a:t>
            </a:r>
          </a:p>
          <a:p>
            <a:r>
              <a:rPr lang="sv-SE" dirty="0"/>
              <a:t>UHR-konferensen MIA - Mötesplats för internationell kompetensförsörjning till arbetsmarknaden den 19 oktober 2023 Stockholm och är del av den nationella yrkesutbildningsveckan,</a:t>
            </a:r>
          </a:p>
          <a:p>
            <a:r>
              <a:rPr lang="sv-SE" dirty="0"/>
              <a:t>studiosamtal anordnat av World </a:t>
            </a:r>
            <a:r>
              <a:rPr lang="sv-SE" dirty="0" err="1"/>
              <a:t>of</a:t>
            </a:r>
            <a:r>
              <a:rPr lang="sv-SE" dirty="0"/>
              <a:t> Skills Sweden med deltagande projektexempel från Erasmus+, som också uppmärksammar möjligheten till stöd från Erasmus+ för att delta i yrkestävlingar,</a:t>
            </a:r>
          </a:p>
          <a:p>
            <a:r>
              <a:rPr lang="sv-SE" dirty="0"/>
              <a:t>Erasmus+ kontaktseminarium tillsammans med övriga nordiska länder med fokus på satsningar för spetskompetens: Yrkeskunskapscentrum och Innovationsallianser (Bergen 23-25/10),</a:t>
            </a:r>
          </a:p>
          <a:p>
            <a:r>
              <a:rPr lang="sv-SE" dirty="0"/>
              <a:t>framtagande av en rapport för att undersöka påverkan på elever och studerande inom yrkesutbildning genom praktik och utbildning utanför Sverige med stöd från Erasmus+.</a:t>
            </a:r>
          </a:p>
          <a:p>
            <a:endParaRPr lang="sv-SE" dirty="0"/>
          </a:p>
        </p:txBody>
      </p:sp>
      <p:sp>
        <p:nvSpPr>
          <p:cNvPr id="3" name="Platshållare för datum 2">
            <a:extLst>
              <a:ext uri="{FF2B5EF4-FFF2-40B4-BE49-F238E27FC236}">
                <a16:creationId xmlns:a16="http://schemas.microsoft.com/office/drawing/2014/main" id="{DE04DD62-84C0-4F34-8ECA-E714D4255FA1}"/>
              </a:ext>
            </a:extLst>
          </p:cNvPr>
          <p:cNvSpPr>
            <a:spLocks noGrp="1"/>
          </p:cNvSpPr>
          <p:nvPr>
            <p:ph type="dt" sz="half" idx="10"/>
          </p:nvPr>
        </p:nvSpPr>
        <p:spPr/>
        <p:txBody>
          <a:bodyPr/>
          <a:lstStyle/>
          <a:p>
            <a:r>
              <a:rPr lang="sv-SE"/>
              <a:t>2023-06-05</a:t>
            </a:r>
          </a:p>
        </p:txBody>
      </p:sp>
      <p:sp>
        <p:nvSpPr>
          <p:cNvPr id="4" name="Platshållare för sidfot 3">
            <a:extLst>
              <a:ext uri="{FF2B5EF4-FFF2-40B4-BE49-F238E27FC236}">
                <a16:creationId xmlns:a16="http://schemas.microsoft.com/office/drawing/2014/main" id="{DDC02942-F1A3-4CA0-9ECC-AEA25F7E84AE}"/>
              </a:ext>
            </a:extLst>
          </p:cNvPr>
          <p:cNvSpPr>
            <a:spLocks noGrp="1"/>
          </p:cNvSpPr>
          <p:nvPr>
            <p:ph type="ftr" sz="quarter" idx="11"/>
          </p:nvPr>
        </p:nvSpPr>
        <p:spPr/>
        <p:txBody>
          <a:bodyPr/>
          <a:lstStyle/>
          <a:p>
            <a:r>
              <a:rPr lang="sv-SE" dirty="0"/>
              <a:t>Universitets- och högskolerådet </a:t>
            </a:r>
          </a:p>
        </p:txBody>
      </p:sp>
      <p:sp>
        <p:nvSpPr>
          <p:cNvPr id="5" name="Platshållare för bildnummer 4">
            <a:extLst>
              <a:ext uri="{FF2B5EF4-FFF2-40B4-BE49-F238E27FC236}">
                <a16:creationId xmlns:a16="http://schemas.microsoft.com/office/drawing/2014/main" id="{8FBAD1E5-34E6-4591-A548-2403CE0AE28E}"/>
              </a:ext>
            </a:extLst>
          </p:cNvPr>
          <p:cNvSpPr>
            <a:spLocks noGrp="1"/>
          </p:cNvSpPr>
          <p:nvPr>
            <p:ph type="sldNum" sz="quarter" idx="12"/>
          </p:nvPr>
        </p:nvSpPr>
        <p:spPr/>
        <p:txBody>
          <a:bodyPr/>
          <a:lstStyle/>
          <a:p>
            <a:fld id="{AE086683-F536-42AB-ABBC-F4803DFE8DBC}" type="slidenum">
              <a:rPr lang="sv-SE" smtClean="0"/>
              <a:pPr/>
              <a:t>11</a:t>
            </a:fld>
            <a:endParaRPr lang="sv-SE"/>
          </a:p>
        </p:txBody>
      </p:sp>
      <p:sp>
        <p:nvSpPr>
          <p:cNvPr id="8" name="Rubrik 7">
            <a:extLst>
              <a:ext uri="{FF2B5EF4-FFF2-40B4-BE49-F238E27FC236}">
                <a16:creationId xmlns:a16="http://schemas.microsoft.com/office/drawing/2014/main" id="{C30B027D-4CE4-4D8B-8113-8C8A25858C88}"/>
              </a:ext>
            </a:extLst>
          </p:cNvPr>
          <p:cNvSpPr>
            <a:spLocks noGrp="1"/>
          </p:cNvSpPr>
          <p:nvPr>
            <p:ph type="title"/>
          </p:nvPr>
        </p:nvSpPr>
        <p:spPr>
          <a:xfrm>
            <a:off x="641559" y="329609"/>
            <a:ext cx="10926553" cy="1254642"/>
          </a:xfrm>
        </p:spPr>
        <p:txBody>
          <a:bodyPr/>
          <a:lstStyle/>
          <a:p>
            <a:r>
              <a:rPr lang="sv-SE" dirty="0">
                <a:solidFill>
                  <a:srgbClr val="7030A0"/>
                </a:solidFill>
              </a:rPr>
              <a:t>Erasmus+ och </a:t>
            </a:r>
            <a:r>
              <a:rPr lang="sv-SE" dirty="0" err="1">
                <a:solidFill>
                  <a:srgbClr val="7030A0"/>
                </a:solidFill>
              </a:rPr>
              <a:t>European</a:t>
            </a:r>
            <a:r>
              <a:rPr lang="sv-SE" dirty="0">
                <a:solidFill>
                  <a:srgbClr val="7030A0"/>
                </a:solidFill>
              </a:rPr>
              <a:t> </a:t>
            </a:r>
            <a:r>
              <a:rPr lang="sv-SE" dirty="0" err="1">
                <a:solidFill>
                  <a:srgbClr val="7030A0"/>
                </a:solidFill>
              </a:rPr>
              <a:t>Year</a:t>
            </a:r>
            <a:r>
              <a:rPr lang="sv-SE" dirty="0">
                <a:solidFill>
                  <a:srgbClr val="7030A0"/>
                </a:solidFill>
              </a:rPr>
              <a:t> </a:t>
            </a:r>
            <a:r>
              <a:rPr lang="sv-SE" dirty="0" err="1">
                <a:solidFill>
                  <a:srgbClr val="7030A0"/>
                </a:solidFill>
              </a:rPr>
              <a:t>of</a:t>
            </a:r>
            <a:r>
              <a:rPr lang="sv-SE" dirty="0">
                <a:solidFill>
                  <a:srgbClr val="7030A0"/>
                </a:solidFill>
              </a:rPr>
              <a:t> Skills </a:t>
            </a:r>
          </a:p>
        </p:txBody>
      </p:sp>
    </p:spTree>
    <p:extLst>
      <p:ext uri="{BB962C8B-B14F-4D97-AF65-F5344CB8AC3E}">
        <p14:creationId xmlns:p14="http://schemas.microsoft.com/office/powerpoint/2010/main" val="2857501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454C360E-1887-4F20-A455-02E33AD76600}"/>
              </a:ext>
            </a:extLst>
          </p:cNvPr>
          <p:cNvSpPr>
            <a:spLocks noGrp="1"/>
          </p:cNvSpPr>
          <p:nvPr>
            <p:ph idx="1"/>
          </p:nvPr>
        </p:nvSpPr>
        <p:spPr/>
        <p:txBody>
          <a:bodyPr/>
          <a:lstStyle/>
          <a:p>
            <a:r>
              <a:rPr lang="sv-SE" dirty="0" err="1"/>
              <a:t>European</a:t>
            </a:r>
            <a:r>
              <a:rPr lang="sv-SE" dirty="0"/>
              <a:t> </a:t>
            </a:r>
            <a:r>
              <a:rPr lang="sv-SE" dirty="0" err="1"/>
              <a:t>Education</a:t>
            </a:r>
            <a:r>
              <a:rPr lang="sv-SE" dirty="0"/>
              <a:t> Area 2025 - gemensamt erkända kvalifikationer inom all utbildning i Europa</a:t>
            </a:r>
          </a:p>
          <a:p>
            <a:r>
              <a:rPr lang="sv-SE" dirty="0"/>
              <a:t>Ett Europeiskt nätverk för erkännande av yrkeskvalifikationer (inom ramen för ENIC-NARIC)</a:t>
            </a:r>
          </a:p>
        </p:txBody>
      </p:sp>
      <p:sp>
        <p:nvSpPr>
          <p:cNvPr id="3" name="Platshållare för datum 2">
            <a:extLst>
              <a:ext uri="{FF2B5EF4-FFF2-40B4-BE49-F238E27FC236}">
                <a16:creationId xmlns:a16="http://schemas.microsoft.com/office/drawing/2014/main" id="{ABBB3449-6996-410C-96CF-E890241FF4B1}"/>
              </a:ext>
            </a:extLst>
          </p:cNvPr>
          <p:cNvSpPr>
            <a:spLocks noGrp="1"/>
          </p:cNvSpPr>
          <p:nvPr>
            <p:ph type="dt" sz="half" idx="10"/>
          </p:nvPr>
        </p:nvSpPr>
        <p:spPr/>
        <p:txBody>
          <a:bodyPr/>
          <a:lstStyle/>
          <a:p>
            <a:r>
              <a:rPr lang="sv-SE"/>
              <a:t>2023-06-05</a:t>
            </a:r>
          </a:p>
        </p:txBody>
      </p:sp>
      <p:sp>
        <p:nvSpPr>
          <p:cNvPr id="4" name="Platshållare för sidfot 3">
            <a:extLst>
              <a:ext uri="{FF2B5EF4-FFF2-40B4-BE49-F238E27FC236}">
                <a16:creationId xmlns:a16="http://schemas.microsoft.com/office/drawing/2014/main" id="{D2209962-0BE5-478C-9C61-EFF1D68807BA}"/>
              </a:ext>
            </a:extLst>
          </p:cNvPr>
          <p:cNvSpPr>
            <a:spLocks noGrp="1"/>
          </p:cNvSpPr>
          <p:nvPr>
            <p:ph type="ftr" sz="quarter" idx="11"/>
          </p:nvPr>
        </p:nvSpPr>
        <p:spPr/>
        <p:txBody>
          <a:bodyPr/>
          <a:lstStyle/>
          <a:p>
            <a:r>
              <a:rPr lang="sv-SE"/>
              <a:t>Universitets- och högskolerådet </a:t>
            </a:r>
          </a:p>
        </p:txBody>
      </p:sp>
      <p:sp>
        <p:nvSpPr>
          <p:cNvPr id="5" name="Platshållare för bildnummer 4">
            <a:extLst>
              <a:ext uri="{FF2B5EF4-FFF2-40B4-BE49-F238E27FC236}">
                <a16:creationId xmlns:a16="http://schemas.microsoft.com/office/drawing/2014/main" id="{A02C1432-FBA4-459D-81B9-B2B2335C8240}"/>
              </a:ext>
            </a:extLst>
          </p:cNvPr>
          <p:cNvSpPr>
            <a:spLocks noGrp="1"/>
          </p:cNvSpPr>
          <p:nvPr>
            <p:ph type="sldNum" sz="quarter" idx="12"/>
          </p:nvPr>
        </p:nvSpPr>
        <p:spPr/>
        <p:txBody>
          <a:bodyPr/>
          <a:lstStyle/>
          <a:p>
            <a:fld id="{AE086683-F536-42AB-ABBC-F4803DFE8DBC}" type="slidenum">
              <a:rPr lang="sv-SE" smtClean="0"/>
              <a:pPr/>
              <a:t>12</a:t>
            </a:fld>
            <a:endParaRPr lang="sv-SE"/>
          </a:p>
        </p:txBody>
      </p:sp>
      <p:sp>
        <p:nvSpPr>
          <p:cNvPr id="6" name="Rubrik 5">
            <a:extLst>
              <a:ext uri="{FF2B5EF4-FFF2-40B4-BE49-F238E27FC236}">
                <a16:creationId xmlns:a16="http://schemas.microsoft.com/office/drawing/2014/main" id="{160EF424-C57B-49E7-84FE-642D54E8713C}"/>
              </a:ext>
            </a:extLst>
          </p:cNvPr>
          <p:cNvSpPr>
            <a:spLocks noGrp="1"/>
          </p:cNvSpPr>
          <p:nvPr>
            <p:ph type="title"/>
          </p:nvPr>
        </p:nvSpPr>
        <p:spPr/>
        <p:txBody>
          <a:bodyPr/>
          <a:lstStyle/>
          <a:p>
            <a:r>
              <a:rPr lang="sv-SE" dirty="0">
                <a:solidFill>
                  <a:srgbClr val="7030A0"/>
                </a:solidFill>
              </a:rPr>
              <a:t>Initiativ </a:t>
            </a:r>
          </a:p>
        </p:txBody>
      </p:sp>
    </p:spTree>
    <p:extLst>
      <p:ext uri="{BB962C8B-B14F-4D97-AF65-F5344CB8AC3E}">
        <p14:creationId xmlns:p14="http://schemas.microsoft.com/office/powerpoint/2010/main" val="14054528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454C360E-1887-4F20-A455-02E33AD76600}"/>
              </a:ext>
            </a:extLst>
          </p:cNvPr>
          <p:cNvSpPr>
            <a:spLocks noGrp="1"/>
          </p:cNvSpPr>
          <p:nvPr>
            <p:ph idx="1"/>
          </p:nvPr>
        </p:nvSpPr>
        <p:spPr/>
        <p:txBody>
          <a:bodyPr/>
          <a:lstStyle/>
          <a:p>
            <a:r>
              <a:rPr lang="sv-SE" dirty="0"/>
              <a:t>Att svenska deltagare aktivt använder möjligheterna till europeiskt samarbete för att lösa utmaningar inom kompetensförsörjning.</a:t>
            </a:r>
          </a:p>
          <a:p>
            <a:r>
              <a:rPr lang="sv-SE" dirty="0"/>
              <a:t>Att Sverige utifrån Skills Agenda utnyttjar de verktyg och samarbeten som finns inom kompetensförsörjning t ex validering, vägledning, EQF, Europass, Enic-Naric och inte minst Erasmus+ på bästa sätt.</a:t>
            </a:r>
          </a:p>
          <a:p>
            <a:endParaRPr lang="sv-SE" dirty="0"/>
          </a:p>
        </p:txBody>
      </p:sp>
      <p:sp>
        <p:nvSpPr>
          <p:cNvPr id="3" name="Platshållare för datum 2">
            <a:extLst>
              <a:ext uri="{FF2B5EF4-FFF2-40B4-BE49-F238E27FC236}">
                <a16:creationId xmlns:a16="http://schemas.microsoft.com/office/drawing/2014/main" id="{ABBB3449-6996-410C-96CF-E890241FF4B1}"/>
              </a:ext>
            </a:extLst>
          </p:cNvPr>
          <p:cNvSpPr>
            <a:spLocks noGrp="1"/>
          </p:cNvSpPr>
          <p:nvPr>
            <p:ph type="dt" sz="half" idx="10"/>
          </p:nvPr>
        </p:nvSpPr>
        <p:spPr/>
        <p:txBody>
          <a:bodyPr/>
          <a:lstStyle/>
          <a:p>
            <a:r>
              <a:rPr lang="sv-SE"/>
              <a:t>2023-06-05</a:t>
            </a:r>
          </a:p>
        </p:txBody>
      </p:sp>
      <p:sp>
        <p:nvSpPr>
          <p:cNvPr id="4" name="Platshållare för sidfot 3">
            <a:extLst>
              <a:ext uri="{FF2B5EF4-FFF2-40B4-BE49-F238E27FC236}">
                <a16:creationId xmlns:a16="http://schemas.microsoft.com/office/drawing/2014/main" id="{D2209962-0BE5-478C-9C61-EFF1D68807BA}"/>
              </a:ext>
            </a:extLst>
          </p:cNvPr>
          <p:cNvSpPr>
            <a:spLocks noGrp="1"/>
          </p:cNvSpPr>
          <p:nvPr>
            <p:ph type="ftr" sz="quarter" idx="11"/>
          </p:nvPr>
        </p:nvSpPr>
        <p:spPr/>
        <p:txBody>
          <a:bodyPr/>
          <a:lstStyle/>
          <a:p>
            <a:r>
              <a:rPr lang="sv-SE"/>
              <a:t>Universitets- och högskolerådet </a:t>
            </a:r>
          </a:p>
        </p:txBody>
      </p:sp>
      <p:sp>
        <p:nvSpPr>
          <p:cNvPr id="5" name="Platshållare för bildnummer 4">
            <a:extLst>
              <a:ext uri="{FF2B5EF4-FFF2-40B4-BE49-F238E27FC236}">
                <a16:creationId xmlns:a16="http://schemas.microsoft.com/office/drawing/2014/main" id="{A02C1432-FBA4-459D-81B9-B2B2335C8240}"/>
              </a:ext>
            </a:extLst>
          </p:cNvPr>
          <p:cNvSpPr>
            <a:spLocks noGrp="1"/>
          </p:cNvSpPr>
          <p:nvPr>
            <p:ph type="sldNum" sz="quarter" idx="12"/>
          </p:nvPr>
        </p:nvSpPr>
        <p:spPr/>
        <p:txBody>
          <a:bodyPr/>
          <a:lstStyle/>
          <a:p>
            <a:fld id="{AE086683-F536-42AB-ABBC-F4803DFE8DBC}" type="slidenum">
              <a:rPr lang="sv-SE" smtClean="0"/>
              <a:pPr/>
              <a:t>13</a:t>
            </a:fld>
            <a:endParaRPr lang="sv-SE"/>
          </a:p>
        </p:txBody>
      </p:sp>
      <p:sp>
        <p:nvSpPr>
          <p:cNvPr id="6" name="Rubrik 5">
            <a:extLst>
              <a:ext uri="{FF2B5EF4-FFF2-40B4-BE49-F238E27FC236}">
                <a16:creationId xmlns:a16="http://schemas.microsoft.com/office/drawing/2014/main" id="{160EF424-C57B-49E7-84FE-642D54E8713C}"/>
              </a:ext>
            </a:extLst>
          </p:cNvPr>
          <p:cNvSpPr>
            <a:spLocks noGrp="1"/>
          </p:cNvSpPr>
          <p:nvPr>
            <p:ph type="title"/>
          </p:nvPr>
        </p:nvSpPr>
        <p:spPr/>
        <p:txBody>
          <a:bodyPr/>
          <a:lstStyle/>
          <a:p>
            <a:r>
              <a:rPr lang="sv-SE" dirty="0">
                <a:solidFill>
                  <a:srgbClr val="7030A0"/>
                </a:solidFill>
              </a:rPr>
              <a:t>Möjligheter</a:t>
            </a:r>
          </a:p>
        </p:txBody>
      </p:sp>
    </p:spTree>
    <p:extLst>
      <p:ext uri="{BB962C8B-B14F-4D97-AF65-F5344CB8AC3E}">
        <p14:creationId xmlns:p14="http://schemas.microsoft.com/office/powerpoint/2010/main" val="933312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4AE29B6C-FA29-4474-9E2D-6087A1802F24}"/>
              </a:ext>
            </a:extLst>
          </p:cNvPr>
          <p:cNvSpPr>
            <a:spLocks noGrp="1"/>
          </p:cNvSpPr>
          <p:nvPr>
            <p:ph type="title"/>
          </p:nvPr>
        </p:nvSpPr>
        <p:spPr>
          <a:xfrm>
            <a:off x="3396000" y="1103641"/>
            <a:ext cx="5400000" cy="1384995"/>
          </a:xfrm>
        </p:spPr>
        <p:txBody>
          <a:bodyPr/>
          <a:lstStyle/>
          <a:p>
            <a:r>
              <a:rPr lang="sv-SE"/>
              <a:t>Tack!</a:t>
            </a:r>
          </a:p>
        </p:txBody>
      </p:sp>
      <p:sp>
        <p:nvSpPr>
          <p:cNvPr id="6" name="Platshållare för text 5">
            <a:extLst>
              <a:ext uri="{FF2B5EF4-FFF2-40B4-BE49-F238E27FC236}">
                <a16:creationId xmlns:a16="http://schemas.microsoft.com/office/drawing/2014/main" id="{B223994A-A5DE-402B-87F2-51AD2669FEEC}"/>
              </a:ext>
            </a:extLst>
          </p:cNvPr>
          <p:cNvSpPr>
            <a:spLocks noGrp="1"/>
          </p:cNvSpPr>
          <p:nvPr>
            <p:ph type="body" sz="quarter" idx="13"/>
          </p:nvPr>
        </p:nvSpPr>
        <p:spPr>
          <a:xfrm>
            <a:off x="3396000" y="2534157"/>
            <a:ext cx="5400000" cy="1385888"/>
          </a:xfrm>
        </p:spPr>
        <p:txBody>
          <a:bodyPr/>
          <a:lstStyle/>
          <a:p>
            <a:r>
              <a:rPr lang="sv-SE"/>
              <a:t>www.uhr.se</a:t>
            </a:r>
          </a:p>
        </p:txBody>
      </p:sp>
      <p:pic>
        <p:nvPicPr>
          <p:cNvPr id="4" name="Bildobjekt 3">
            <a:extLst>
              <a:ext uri="{FF2B5EF4-FFF2-40B4-BE49-F238E27FC236}">
                <a16:creationId xmlns:a16="http://schemas.microsoft.com/office/drawing/2014/main" id="{4605F05B-5F66-6542-A21A-D97F7042734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110454" y="3611495"/>
            <a:ext cx="1971092" cy="1957404"/>
          </a:xfrm>
          <a:prstGeom prst="rect">
            <a:avLst/>
          </a:prstGeom>
        </p:spPr>
      </p:pic>
      <p:sp>
        <p:nvSpPr>
          <p:cNvPr id="9" name="Platshållare för text 5">
            <a:extLst>
              <a:ext uri="{FF2B5EF4-FFF2-40B4-BE49-F238E27FC236}">
                <a16:creationId xmlns:a16="http://schemas.microsoft.com/office/drawing/2014/main" id="{B2B690A3-15ED-3F4D-BA61-E522DDBFC757}"/>
              </a:ext>
            </a:extLst>
          </p:cNvPr>
          <p:cNvSpPr txBox="1">
            <a:spLocks/>
          </p:cNvSpPr>
          <p:nvPr/>
        </p:nvSpPr>
        <p:spPr>
          <a:xfrm>
            <a:off x="3396000" y="5540082"/>
            <a:ext cx="5400000" cy="1385888"/>
          </a:xfrm>
          <a:prstGeom prst="rect">
            <a:avLst/>
          </a:prstGeom>
        </p:spPr>
        <p:txBody>
          <a:bodyPr vert="horz" lIns="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sz="3000" kern="1200">
                <a:solidFill>
                  <a:schemeClr val="accent1"/>
                </a:solidFill>
                <a:latin typeface="+mn-lt"/>
                <a:ea typeface="+mn-ea"/>
                <a:cs typeface="+mn-cs"/>
              </a:defRPr>
            </a:lvl1pPr>
            <a:lvl2pPr marL="360000" indent="-144000" algn="l" defTabSz="914400" rtl="0" eaLnBrk="1" latinLnBrk="0" hangingPunct="1">
              <a:lnSpc>
                <a:spcPct val="90000"/>
              </a:lnSpc>
              <a:spcBef>
                <a:spcPts val="500"/>
              </a:spcBef>
              <a:buFont typeface="Arial" panose="020B0604020202020204" pitchFamily="34" charset="0"/>
              <a:buChar char="•"/>
              <a:defRPr sz="3000" kern="1200">
                <a:solidFill>
                  <a:schemeClr val="accent1"/>
                </a:solidFill>
                <a:latin typeface="+mn-lt"/>
                <a:ea typeface="+mn-ea"/>
                <a:cs typeface="+mn-cs"/>
              </a:defRPr>
            </a:lvl2pPr>
            <a:lvl3pPr marL="576000" indent="-144000" algn="l" defTabSz="914400" rtl="0" eaLnBrk="1" latinLnBrk="0" hangingPunct="1">
              <a:lnSpc>
                <a:spcPct val="90000"/>
              </a:lnSpc>
              <a:spcBef>
                <a:spcPts val="500"/>
              </a:spcBef>
              <a:buFont typeface="Arial" panose="020B0604020202020204" pitchFamily="34" charset="0"/>
              <a:buChar char="•"/>
              <a:defRPr sz="3000" kern="1200">
                <a:solidFill>
                  <a:schemeClr val="accent1"/>
                </a:solidFill>
                <a:latin typeface="+mn-lt"/>
                <a:ea typeface="+mn-ea"/>
                <a:cs typeface="+mn-cs"/>
              </a:defRPr>
            </a:lvl3pPr>
            <a:lvl4pPr marL="774000" indent="-144000" algn="l" defTabSz="914400" rtl="0" eaLnBrk="1" latinLnBrk="0" hangingPunct="1">
              <a:lnSpc>
                <a:spcPct val="90000"/>
              </a:lnSpc>
              <a:spcBef>
                <a:spcPts val="500"/>
              </a:spcBef>
              <a:buFont typeface="Arial" panose="020B0604020202020204" pitchFamily="34" charset="0"/>
              <a:buChar char="•"/>
              <a:defRPr sz="3000" kern="1200">
                <a:solidFill>
                  <a:schemeClr val="accent1"/>
                </a:solidFill>
                <a:latin typeface="+mn-lt"/>
                <a:ea typeface="+mn-ea"/>
                <a:cs typeface="+mn-cs"/>
              </a:defRPr>
            </a:lvl4pPr>
            <a:lvl5pPr marL="972000" indent="-144000" algn="l" defTabSz="914400" rtl="0" eaLnBrk="1" latinLnBrk="0" hangingPunct="1">
              <a:lnSpc>
                <a:spcPct val="90000"/>
              </a:lnSpc>
              <a:spcBef>
                <a:spcPts val="500"/>
              </a:spcBef>
              <a:buFont typeface="Arial" panose="020B0604020202020204" pitchFamily="34" charset="0"/>
              <a:buChar char="•"/>
              <a:defRPr sz="3000" kern="1200">
                <a:solidFill>
                  <a:schemeClr val="accent1"/>
                </a:solidFill>
                <a:latin typeface="+mn-lt"/>
                <a:ea typeface="+mn-ea"/>
                <a:cs typeface="+mn-cs"/>
              </a:defRPr>
            </a:lvl5pPr>
            <a:lvl6pPr marL="1188000" indent="-144000" algn="l" defTabSz="914400" rtl="0" eaLnBrk="1" latinLnBrk="0" hangingPunct="1">
              <a:lnSpc>
                <a:spcPct val="90000"/>
              </a:lnSpc>
              <a:spcBef>
                <a:spcPts val="500"/>
              </a:spcBef>
              <a:buFont typeface="Arial" panose="020B0604020202020204" pitchFamily="34" charset="0"/>
              <a:buChar char="•"/>
              <a:defRPr sz="1300" kern="1200">
                <a:solidFill>
                  <a:schemeClr val="tx1"/>
                </a:solidFill>
                <a:latin typeface="+mn-lt"/>
                <a:ea typeface="+mn-ea"/>
                <a:cs typeface="+mn-cs"/>
              </a:defRPr>
            </a:lvl6pPr>
            <a:lvl7pPr marL="1404000" indent="-144000" algn="l" defTabSz="914400" rtl="0" eaLnBrk="1" latinLnBrk="0" hangingPunct="1">
              <a:lnSpc>
                <a:spcPct val="90000"/>
              </a:lnSpc>
              <a:spcBef>
                <a:spcPts val="500"/>
              </a:spcBef>
              <a:buFont typeface="Arial" panose="020B0604020202020204" pitchFamily="34" charset="0"/>
              <a:buChar char="•"/>
              <a:defRPr sz="1300" kern="1200">
                <a:solidFill>
                  <a:schemeClr val="tx1"/>
                </a:solidFill>
                <a:latin typeface="+mn-lt"/>
                <a:ea typeface="+mn-ea"/>
                <a:cs typeface="+mn-cs"/>
              </a:defRPr>
            </a:lvl7pPr>
            <a:lvl8pPr marL="1620000" indent="-144000" algn="l" defTabSz="914400" rtl="0" eaLnBrk="1" latinLnBrk="0" hangingPunct="1">
              <a:lnSpc>
                <a:spcPct val="90000"/>
              </a:lnSpc>
              <a:spcBef>
                <a:spcPts val="500"/>
              </a:spcBef>
              <a:buFont typeface="Arial" panose="020B0604020202020204" pitchFamily="34" charset="0"/>
              <a:buChar char="•"/>
              <a:defRPr sz="1300" kern="1200">
                <a:solidFill>
                  <a:schemeClr val="tx1"/>
                </a:solidFill>
                <a:latin typeface="+mn-lt"/>
                <a:ea typeface="+mn-ea"/>
                <a:cs typeface="+mn-cs"/>
              </a:defRPr>
            </a:lvl8pPr>
            <a:lvl9pPr marL="1836000" indent="-144000" algn="l" defTabSz="914400" rtl="0" eaLnBrk="1" latinLnBrk="0" hangingPunct="1">
              <a:lnSpc>
                <a:spcPct val="90000"/>
              </a:lnSpc>
              <a:spcBef>
                <a:spcPts val="500"/>
              </a:spcBef>
              <a:buFont typeface="Arial" panose="020B0604020202020204" pitchFamily="34" charset="0"/>
              <a:buChar char="•"/>
              <a:defRPr sz="1300" kern="1200">
                <a:solidFill>
                  <a:schemeClr val="tx1"/>
                </a:solidFill>
                <a:latin typeface="+mn-lt"/>
                <a:ea typeface="+mn-ea"/>
                <a:cs typeface="+mn-cs"/>
              </a:defRPr>
            </a:lvl9pPr>
          </a:lstStyle>
          <a:p>
            <a:r>
              <a:rPr lang="sv-SE" sz="2000" b="1" err="1">
                <a:solidFill>
                  <a:schemeClr val="tx1"/>
                </a:solidFill>
              </a:rPr>
              <a:t>www.uhr.se</a:t>
            </a:r>
            <a:r>
              <a:rPr lang="sv-SE" sz="2000" b="1">
                <a:solidFill>
                  <a:schemeClr val="tx1"/>
                </a:solidFill>
              </a:rPr>
              <a:t>/</a:t>
            </a:r>
            <a:r>
              <a:rPr lang="sv-SE" sz="2000" b="1" err="1">
                <a:solidFill>
                  <a:schemeClr val="tx1"/>
                </a:solidFill>
              </a:rPr>
              <a:t>U3</a:t>
            </a:r>
            <a:endParaRPr lang="sv-SE" sz="2000" b="1">
              <a:solidFill>
                <a:schemeClr val="tx1"/>
              </a:solidFill>
            </a:endParaRPr>
          </a:p>
        </p:txBody>
      </p:sp>
      <p:sp>
        <p:nvSpPr>
          <p:cNvPr id="2" name="Platshållare för datum 1">
            <a:extLst>
              <a:ext uri="{FF2B5EF4-FFF2-40B4-BE49-F238E27FC236}">
                <a16:creationId xmlns:a16="http://schemas.microsoft.com/office/drawing/2014/main" id="{943243C2-9246-4766-B728-101DDE5AA911}"/>
              </a:ext>
            </a:extLst>
          </p:cNvPr>
          <p:cNvSpPr>
            <a:spLocks noGrp="1"/>
          </p:cNvSpPr>
          <p:nvPr>
            <p:ph type="dt" sz="half" idx="10"/>
          </p:nvPr>
        </p:nvSpPr>
        <p:spPr/>
        <p:txBody>
          <a:bodyPr/>
          <a:lstStyle/>
          <a:p>
            <a:r>
              <a:rPr lang="sv-SE"/>
              <a:t>2023-06-05</a:t>
            </a:r>
          </a:p>
        </p:txBody>
      </p:sp>
      <p:sp>
        <p:nvSpPr>
          <p:cNvPr id="3" name="Platshållare för sidfot 2">
            <a:extLst>
              <a:ext uri="{FF2B5EF4-FFF2-40B4-BE49-F238E27FC236}">
                <a16:creationId xmlns:a16="http://schemas.microsoft.com/office/drawing/2014/main" id="{CEB6D016-A2A3-4D5C-91F4-E25590306EF1}"/>
              </a:ext>
            </a:extLst>
          </p:cNvPr>
          <p:cNvSpPr>
            <a:spLocks noGrp="1"/>
          </p:cNvSpPr>
          <p:nvPr>
            <p:ph type="ftr" sz="quarter" idx="11"/>
          </p:nvPr>
        </p:nvSpPr>
        <p:spPr/>
        <p:txBody>
          <a:bodyPr/>
          <a:lstStyle/>
          <a:p>
            <a:r>
              <a:rPr lang="sv-SE"/>
              <a:t>Universitets- och högskolerådet </a:t>
            </a:r>
          </a:p>
        </p:txBody>
      </p:sp>
      <p:sp>
        <p:nvSpPr>
          <p:cNvPr id="7" name="Platshållare för bildnummer 6">
            <a:extLst>
              <a:ext uri="{FF2B5EF4-FFF2-40B4-BE49-F238E27FC236}">
                <a16:creationId xmlns:a16="http://schemas.microsoft.com/office/drawing/2014/main" id="{B5821973-4D59-4A0D-9726-28991F3421AB}"/>
              </a:ext>
            </a:extLst>
          </p:cNvPr>
          <p:cNvSpPr>
            <a:spLocks noGrp="1"/>
          </p:cNvSpPr>
          <p:nvPr>
            <p:ph type="sldNum" sz="quarter" idx="12"/>
          </p:nvPr>
        </p:nvSpPr>
        <p:spPr/>
        <p:txBody>
          <a:bodyPr/>
          <a:lstStyle/>
          <a:p>
            <a:fld id="{AE086683-F536-42AB-ABBC-F4803DFE8DBC}" type="slidenum">
              <a:rPr lang="sv-SE" smtClean="0"/>
              <a:pPr/>
              <a:t>14</a:t>
            </a:fld>
            <a:endParaRPr lang="sv-SE"/>
          </a:p>
        </p:txBody>
      </p:sp>
    </p:spTree>
    <p:extLst>
      <p:ext uri="{BB962C8B-B14F-4D97-AF65-F5344CB8AC3E}">
        <p14:creationId xmlns:p14="http://schemas.microsoft.com/office/powerpoint/2010/main" val="2964021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4134C8D0-1E87-DF45-BC76-91CE6C0F9B5B}"/>
              </a:ext>
            </a:extLst>
          </p:cNvPr>
          <p:cNvSpPr>
            <a:spLocks noGrp="1"/>
          </p:cNvSpPr>
          <p:nvPr>
            <p:ph type="body" idx="1"/>
          </p:nvPr>
        </p:nvSpPr>
        <p:spPr/>
        <p:txBody>
          <a:bodyPr/>
          <a:lstStyle/>
          <a:p>
            <a:endParaRPr lang="sv-SE"/>
          </a:p>
        </p:txBody>
      </p:sp>
      <p:sp>
        <p:nvSpPr>
          <p:cNvPr id="3" name="Platshållare för datum 2">
            <a:extLst>
              <a:ext uri="{FF2B5EF4-FFF2-40B4-BE49-F238E27FC236}">
                <a16:creationId xmlns:a16="http://schemas.microsoft.com/office/drawing/2014/main" id="{7AA5AD41-2F7E-E943-B846-E72D6B03411E}"/>
              </a:ext>
            </a:extLst>
          </p:cNvPr>
          <p:cNvSpPr>
            <a:spLocks noGrp="1"/>
          </p:cNvSpPr>
          <p:nvPr>
            <p:ph type="dt" sz="half" idx="10"/>
          </p:nvPr>
        </p:nvSpPr>
        <p:spPr/>
        <p:txBody>
          <a:bodyPr/>
          <a:lstStyle/>
          <a:p>
            <a:r>
              <a:rPr lang="sv-SE"/>
              <a:t>2023-06-05</a:t>
            </a:r>
          </a:p>
        </p:txBody>
      </p:sp>
      <p:sp>
        <p:nvSpPr>
          <p:cNvPr id="4" name="Platshållare för sidfot 3">
            <a:extLst>
              <a:ext uri="{FF2B5EF4-FFF2-40B4-BE49-F238E27FC236}">
                <a16:creationId xmlns:a16="http://schemas.microsoft.com/office/drawing/2014/main" id="{A01B9EAB-A7FD-9B41-9CBB-98ECA654655B}"/>
              </a:ext>
            </a:extLst>
          </p:cNvPr>
          <p:cNvSpPr>
            <a:spLocks noGrp="1"/>
          </p:cNvSpPr>
          <p:nvPr>
            <p:ph type="ftr" sz="quarter" idx="11"/>
          </p:nvPr>
        </p:nvSpPr>
        <p:spPr/>
        <p:txBody>
          <a:bodyPr/>
          <a:lstStyle/>
          <a:p>
            <a:r>
              <a:rPr lang="sv-SE"/>
              <a:t>Universitets- och högskolerådet </a:t>
            </a:r>
          </a:p>
        </p:txBody>
      </p:sp>
      <p:sp>
        <p:nvSpPr>
          <p:cNvPr id="5" name="Platshållare för bildnummer 4">
            <a:extLst>
              <a:ext uri="{FF2B5EF4-FFF2-40B4-BE49-F238E27FC236}">
                <a16:creationId xmlns:a16="http://schemas.microsoft.com/office/drawing/2014/main" id="{7493F75A-5BF5-CE4F-82E6-AAEC28948341}"/>
              </a:ext>
            </a:extLst>
          </p:cNvPr>
          <p:cNvSpPr>
            <a:spLocks noGrp="1"/>
          </p:cNvSpPr>
          <p:nvPr>
            <p:ph type="sldNum" sz="quarter" idx="12"/>
          </p:nvPr>
        </p:nvSpPr>
        <p:spPr/>
        <p:txBody>
          <a:bodyPr/>
          <a:lstStyle/>
          <a:p>
            <a:fld id="{AE086683-F536-42AB-ABBC-F4803DFE8DBC}" type="slidenum">
              <a:rPr lang="sv-SE" smtClean="0"/>
              <a:t>2</a:t>
            </a:fld>
            <a:endParaRPr lang="sv-SE"/>
          </a:p>
        </p:txBody>
      </p:sp>
      <p:sp>
        <p:nvSpPr>
          <p:cNvPr id="6" name="Rubrik 5">
            <a:extLst>
              <a:ext uri="{FF2B5EF4-FFF2-40B4-BE49-F238E27FC236}">
                <a16:creationId xmlns:a16="http://schemas.microsoft.com/office/drawing/2014/main" id="{B75A90D2-23E2-184E-8D0C-6FB73F90830E}"/>
              </a:ext>
            </a:extLst>
          </p:cNvPr>
          <p:cNvSpPr>
            <a:spLocks noGrp="1"/>
          </p:cNvSpPr>
          <p:nvPr>
            <p:ph type="title"/>
          </p:nvPr>
        </p:nvSpPr>
        <p:spPr/>
        <p:txBody>
          <a:bodyPr/>
          <a:lstStyle/>
          <a:p>
            <a:r>
              <a:rPr lang="sv-SE" dirty="0" err="1"/>
              <a:t>UHR:s</a:t>
            </a:r>
            <a:r>
              <a:rPr lang="sv-SE" dirty="0"/>
              <a:t> ansvarsområden</a:t>
            </a:r>
          </a:p>
        </p:txBody>
      </p:sp>
    </p:spTree>
    <p:extLst>
      <p:ext uri="{BB962C8B-B14F-4D97-AF65-F5344CB8AC3E}">
        <p14:creationId xmlns:p14="http://schemas.microsoft.com/office/powerpoint/2010/main" val="3055060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213A20CA-D81D-6A41-B6C3-7DE7FDA294DA}"/>
              </a:ext>
            </a:extLst>
          </p:cNvPr>
          <p:cNvSpPr>
            <a:spLocks noGrp="1"/>
          </p:cNvSpPr>
          <p:nvPr>
            <p:ph idx="1"/>
          </p:nvPr>
        </p:nvSpPr>
        <p:spPr/>
        <p:txBody>
          <a:bodyPr/>
          <a:lstStyle/>
          <a:p>
            <a:pPr lvl="0"/>
            <a:r>
              <a:rPr lang="sv-SE" dirty="0"/>
              <a:t>Information inför högskolestudier, ansvar för högskoleprovet, ta fram </a:t>
            </a:r>
            <a:br>
              <a:rPr lang="sv-SE" dirty="0"/>
            </a:br>
            <a:r>
              <a:rPr lang="sv-SE" dirty="0"/>
              <a:t>regelverk och samordna antagningen till högskolan.</a:t>
            </a:r>
          </a:p>
          <a:p>
            <a:pPr lvl="0"/>
            <a:r>
              <a:rPr lang="sv-SE" dirty="0"/>
              <a:t>Utveckla och förvalta IT-system och e-tjänster åt utbildningssektorn.</a:t>
            </a:r>
          </a:p>
          <a:p>
            <a:pPr lvl="0"/>
            <a:r>
              <a:rPr lang="sv-SE" dirty="0"/>
              <a:t>Förmedla möjligheter till internationella utbyten och </a:t>
            </a:r>
            <a:br>
              <a:rPr lang="sv-SE" dirty="0"/>
            </a:br>
            <a:r>
              <a:rPr lang="sv-SE" dirty="0"/>
              <a:t>kompetensutveckling för hela utbildningskedjan.</a:t>
            </a:r>
          </a:p>
          <a:p>
            <a:pPr lvl="0"/>
            <a:r>
              <a:rPr lang="sv-SE" dirty="0"/>
              <a:t>Informera om och bedöma utländsk utbildning.</a:t>
            </a:r>
          </a:p>
          <a:p>
            <a:pPr lvl="0"/>
            <a:r>
              <a:rPr lang="sv-SE" dirty="0"/>
              <a:t>Främjande uppgifter och analyser av frågor inom </a:t>
            </a:r>
            <a:r>
              <a:rPr lang="sv-SE" dirty="0" err="1"/>
              <a:t>UHR:s</a:t>
            </a:r>
            <a:r>
              <a:rPr lang="sv-SE" dirty="0"/>
              <a:t> </a:t>
            </a:r>
            <a:br>
              <a:rPr lang="sv-SE" dirty="0"/>
            </a:br>
            <a:r>
              <a:rPr lang="sv-SE" dirty="0"/>
              <a:t>ansvarsområde.</a:t>
            </a:r>
          </a:p>
          <a:p>
            <a:endParaRPr lang="sv-SE" dirty="0"/>
          </a:p>
        </p:txBody>
      </p:sp>
      <p:sp>
        <p:nvSpPr>
          <p:cNvPr id="3" name="Platshållare för datum 2">
            <a:extLst>
              <a:ext uri="{FF2B5EF4-FFF2-40B4-BE49-F238E27FC236}">
                <a16:creationId xmlns:a16="http://schemas.microsoft.com/office/drawing/2014/main" id="{9665BDAC-647E-BA43-9184-3854EAAE8619}"/>
              </a:ext>
            </a:extLst>
          </p:cNvPr>
          <p:cNvSpPr>
            <a:spLocks noGrp="1"/>
          </p:cNvSpPr>
          <p:nvPr>
            <p:ph type="dt" sz="half" idx="10"/>
          </p:nvPr>
        </p:nvSpPr>
        <p:spPr/>
        <p:txBody>
          <a:bodyPr/>
          <a:lstStyle/>
          <a:p>
            <a:r>
              <a:rPr lang="sv-SE"/>
              <a:t>2023-06-05</a:t>
            </a:r>
          </a:p>
        </p:txBody>
      </p:sp>
      <p:sp>
        <p:nvSpPr>
          <p:cNvPr id="4" name="Platshållare för sidfot 3">
            <a:extLst>
              <a:ext uri="{FF2B5EF4-FFF2-40B4-BE49-F238E27FC236}">
                <a16:creationId xmlns:a16="http://schemas.microsoft.com/office/drawing/2014/main" id="{82A9DF3B-26D3-E846-AAD0-78736D7ED5FA}"/>
              </a:ext>
            </a:extLst>
          </p:cNvPr>
          <p:cNvSpPr>
            <a:spLocks noGrp="1"/>
          </p:cNvSpPr>
          <p:nvPr>
            <p:ph type="ftr" sz="quarter" idx="11"/>
          </p:nvPr>
        </p:nvSpPr>
        <p:spPr/>
        <p:txBody>
          <a:bodyPr/>
          <a:lstStyle/>
          <a:p>
            <a:r>
              <a:rPr lang="sv-SE"/>
              <a:t>Universitets- och högskolerådet </a:t>
            </a:r>
          </a:p>
        </p:txBody>
      </p:sp>
      <p:sp>
        <p:nvSpPr>
          <p:cNvPr id="5" name="Platshållare för bildnummer 4">
            <a:extLst>
              <a:ext uri="{FF2B5EF4-FFF2-40B4-BE49-F238E27FC236}">
                <a16:creationId xmlns:a16="http://schemas.microsoft.com/office/drawing/2014/main" id="{5DD8E69E-3259-4D46-B8A1-D0989C823337}"/>
              </a:ext>
            </a:extLst>
          </p:cNvPr>
          <p:cNvSpPr>
            <a:spLocks noGrp="1"/>
          </p:cNvSpPr>
          <p:nvPr>
            <p:ph type="sldNum" sz="quarter" idx="12"/>
          </p:nvPr>
        </p:nvSpPr>
        <p:spPr/>
        <p:txBody>
          <a:bodyPr/>
          <a:lstStyle/>
          <a:p>
            <a:fld id="{AE086683-F536-42AB-ABBC-F4803DFE8DBC}" type="slidenum">
              <a:rPr lang="sv-SE" smtClean="0"/>
              <a:pPr/>
              <a:t>3</a:t>
            </a:fld>
            <a:endParaRPr lang="sv-SE"/>
          </a:p>
        </p:txBody>
      </p:sp>
      <p:sp>
        <p:nvSpPr>
          <p:cNvPr id="6" name="Rubrik 5">
            <a:extLst>
              <a:ext uri="{FF2B5EF4-FFF2-40B4-BE49-F238E27FC236}">
                <a16:creationId xmlns:a16="http://schemas.microsoft.com/office/drawing/2014/main" id="{D8DBFDF5-CA9E-E749-852B-5FD2863E167C}"/>
              </a:ext>
            </a:extLst>
          </p:cNvPr>
          <p:cNvSpPr>
            <a:spLocks noGrp="1"/>
          </p:cNvSpPr>
          <p:nvPr>
            <p:ph type="title"/>
          </p:nvPr>
        </p:nvSpPr>
        <p:spPr/>
        <p:txBody>
          <a:bodyPr/>
          <a:lstStyle/>
          <a:p>
            <a:r>
              <a:rPr lang="sv-SE" sz="3600">
                <a:solidFill>
                  <a:srgbClr val="7030A0"/>
                </a:solidFill>
              </a:rPr>
              <a:t>UHR:s uppdrag och </a:t>
            </a:r>
            <a:r>
              <a:rPr lang="sv-SE"/>
              <a:t>ansvarsområden</a:t>
            </a:r>
          </a:p>
        </p:txBody>
      </p:sp>
      <p:pic>
        <p:nvPicPr>
          <p:cNvPr id="7" name="Bildobjekt 4">
            <a:extLst>
              <a:ext uri="{FF2B5EF4-FFF2-40B4-BE49-F238E27FC236}">
                <a16:creationId xmlns:a16="http://schemas.microsoft.com/office/drawing/2014/main" id="{027E86EB-EA96-6F4A-A9EB-06F63AF5E296}"/>
              </a:ext>
            </a:extLst>
          </p:cNvPr>
          <p:cNvPicPr>
            <a:picLocks noChangeAspect="1"/>
          </p:cNvPicPr>
          <p:nvPr/>
        </p:nvPicPr>
        <p:blipFill>
          <a:blip r:embed="rId3" cstate="print">
            <a:extLst>
              <a:ext uri="{28A0092B-C50C-407E-A947-70E740481C1C}">
                <a14:useLocalDpi xmlns:a14="http://schemas.microsoft.com/office/drawing/2010/main"/>
              </a:ext>
            </a:extLst>
          </a:blip>
          <a:srcRect/>
          <a:stretch/>
        </p:blipFill>
        <p:spPr>
          <a:xfrm>
            <a:off x="8669439" y="1159334"/>
            <a:ext cx="2887253" cy="5230531"/>
          </a:xfrm>
          <a:prstGeom prst="rect">
            <a:avLst/>
          </a:prstGeom>
        </p:spPr>
      </p:pic>
    </p:spTree>
    <p:extLst>
      <p:ext uri="{BB962C8B-B14F-4D97-AF65-F5344CB8AC3E}">
        <p14:creationId xmlns:p14="http://schemas.microsoft.com/office/powerpoint/2010/main" val="2124310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5A85F94F-65C2-42B5-B3A4-EADEE931D4A7}"/>
              </a:ext>
            </a:extLst>
          </p:cNvPr>
          <p:cNvSpPr>
            <a:spLocks noGrp="1"/>
          </p:cNvSpPr>
          <p:nvPr>
            <p:ph type="title"/>
          </p:nvPr>
        </p:nvSpPr>
        <p:spPr/>
        <p:txBody>
          <a:bodyPr/>
          <a:lstStyle/>
          <a:p>
            <a:br>
              <a:rPr lang="sv-SE"/>
            </a:br>
            <a:r>
              <a:rPr lang="sv-SE"/>
              <a:t>Några aktuella regeringsuppdrag</a:t>
            </a:r>
          </a:p>
        </p:txBody>
      </p:sp>
      <p:sp>
        <p:nvSpPr>
          <p:cNvPr id="2" name="Platshållare för datum 1">
            <a:extLst>
              <a:ext uri="{FF2B5EF4-FFF2-40B4-BE49-F238E27FC236}">
                <a16:creationId xmlns:a16="http://schemas.microsoft.com/office/drawing/2014/main" id="{F2EF98CF-08CB-4547-903A-616B68A32D12}"/>
              </a:ext>
            </a:extLst>
          </p:cNvPr>
          <p:cNvSpPr>
            <a:spLocks noGrp="1"/>
          </p:cNvSpPr>
          <p:nvPr>
            <p:ph type="dt" sz="half" idx="10"/>
          </p:nvPr>
        </p:nvSpPr>
        <p:spPr/>
        <p:txBody>
          <a:bodyPr/>
          <a:lstStyle/>
          <a:p>
            <a:r>
              <a:rPr lang="sv-SE"/>
              <a:t>2023-06-05</a:t>
            </a:r>
          </a:p>
        </p:txBody>
      </p:sp>
      <p:sp>
        <p:nvSpPr>
          <p:cNvPr id="3" name="Platshållare för sidfot 2">
            <a:extLst>
              <a:ext uri="{FF2B5EF4-FFF2-40B4-BE49-F238E27FC236}">
                <a16:creationId xmlns:a16="http://schemas.microsoft.com/office/drawing/2014/main" id="{CC1B0AA3-FB25-5441-BEEC-CE1E8EBF8432}"/>
              </a:ext>
            </a:extLst>
          </p:cNvPr>
          <p:cNvSpPr>
            <a:spLocks noGrp="1"/>
          </p:cNvSpPr>
          <p:nvPr>
            <p:ph type="ftr" sz="quarter" idx="11"/>
          </p:nvPr>
        </p:nvSpPr>
        <p:spPr/>
        <p:txBody>
          <a:bodyPr/>
          <a:lstStyle/>
          <a:p>
            <a:r>
              <a:rPr lang="sv-SE"/>
              <a:t>Universitets- och högskolerådet </a:t>
            </a:r>
          </a:p>
        </p:txBody>
      </p:sp>
      <p:sp>
        <p:nvSpPr>
          <p:cNvPr id="7" name="Platshållare för bildnummer 6">
            <a:extLst>
              <a:ext uri="{FF2B5EF4-FFF2-40B4-BE49-F238E27FC236}">
                <a16:creationId xmlns:a16="http://schemas.microsoft.com/office/drawing/2014/main" id="{8DFFBA83-5F97-664A-997A-AECB3CD0B048}"/>
              </a:ext>
            </a:extLst>
          </p:cNvPr>
          <p:cNvSpPr>
            <a:spLocks noGrp="1"/>
          </p:cNvSpPr>
          <p:nvPr>
            <p:ph type="sldNum" sz="quarter" idx="12"/>
          </p:nvPr>
        </p:nvSpPr>
        <p:spPr/>
        <p:txBody>
          <a:bodyPr/>
          <a:lstStyle/>
          <a:p>
            <a:fld id="{06BE77C3-BC24-4059-A7F4-43B9FB1DA0EB}" type="slidenum">
              <a:rPr lang="sv-SE" smtClean="0"/>
              <a:pPr/>
              <a:t>4</a:t>
            </a:fld>
            <a:endParaRPr lang="sv-SE"/>
          </a:p>
        </p:txBody>
      </p:sp>
      <p:sp>
        <p:nvSpPr>
          <p:cNvPr id="9" name="Platshållare för innehåll 1">
            <a:extLst>
              <a:ext uri="{FF2B5EF4-FFF2-40B4-BE49-F238E27FC236}">
                <a16:creationId xmlns:a16="http://schemas.microsoft.com/office/drawing/2014/main" id="{2BFE69A6-0B60-4CAF-96A6-24CFF4BA9123}"/>
              </a:ext>
            </a:extLst>
          </p:cNvPr>
          <p:cNvSpPr>
            <a:spLocks noGrp="1"/>
          </p:cNvSpPr>
          <p:nvPr>
            <p:ph sz="quarter" idx="13"/>
          </p:nvPr>
        </p:nvSpPr>
        <p:spPr>
          <a:xfrm>
            <a:off x="641561" y="2351795"/>
            <a:ext cx="6319628" cy="4009803"/>
          </a:xfrm>
        </p:spPr>
        <p:txBody>
          <a:bodyPr vert="horz" lIns="0" tIns="0" rIns="0" bIns="0" rtlCol="0" anchor="t">
            <a:noAutofit/>
          </a:bodyPr>
          <a:lstStyle/>
          <a:p>
            <a:r>
              <a:rPr lang="sv-SE" dirty="0"/>
              <a:t>Ämnesbetyg </a:t>
            </a:r>
          </a:p>
          <a:p>
            <a:r>
              <a:rPr lang="sv-SE" dirty="0"/>
              <a:t>Information om högskoleutbildning</a:t>
            </a:r>
          </a:p>
          <a:p>
            <a:r>
              <a:rPr lang="sv-SE" dirty="0"/>
              <a:t>Gemensam webbportal för studenthälsovården</a:t>
            </a:r>
          </a:p>
          <a:p>
            <a:r>
              <a:rPr lang="sv-SE" dirty="0"/>
              <a:t>Plattform för internationalisering</a:t>
            </a:r>
          </a:p>
          <a:p>
            <a:r>
              <a:rPr lang="sv-SE" dirty="0"/>
              <a:t>Datainfrastruktur för kompetensförsörjning och livslångt lärande </a:t>
            </a:r>
          </a:p>
          <a:p>
            <a:r>
              <a:rPr lang="sv-SE" dirty="0"/>
              <a:t>Viktade högskoleprovsresultat och fler högskoleprov per år</a:t>
            </a:r>
          </a:p>
          <a:p>
            <a:r>
              <a:rPr lang="sv-SE" dirty="0"/>
              <a:t>Utbyggnad av Nationella betygsdatabasen Beda </a:t>
            </a:r>
          </a:p>
          <a:p>
            <a:r>
              <a:rPr lang="sv-SE" dirty="0">
                <a:effectLst/>
                <a:latin typeface="Calibri" panose="020F0502020204030204" pitchFamily="34" charset="0"/>
              </a:rPr>
              <a:t>Ansvara för det svenska deltagandet i Eurostudent 8</a:t>
            </a:r>
            <a:endParaRPr lang="sv-SE" dirty="0"/>
          </a:p>
          <a:p>
            <a:pPr marL="0" indent="0">
              <a:spcBef>
                <a:spcPts val="600"/>
              </a:spcBef>
              <a:buNone/>
            </a:pPr>
            <a:endParaRPr lang="sv-SE" sz="2400" b="1" dirty="0">
              <a:cs typeface="Calibri"/>
            </a:endParaRPr>
          </a:p>
        </p:txBody>
      </p:sp>
      <p:pic>
        <p:nvPicPr>
          <p:cNvPr id="23" name="Platshållare för bild 22">
            <a:extLst>
              <a:ext uri="{FF2B5EF4-FFF2-40B4-BE49-F238E27FC236}">
                <a16:creationId xmlns:a16="http://schemas.microsoft.com/office/drawing/2014/main" id="{A8A7AF1C-A8B0-8746-8027-1EB44488DD89}"/>
              </a:ext>
            </a:extLst>
          </p:cNvPr>
          <p:cNvPicPr>
            <a:picLocks noGrp="1" noChangeAspect="1"/>
          </p:cNvPicPr>
          <p:nvPr>
            <p:ph type="pic" sz="quarter" idx="15"/>
          </p:nvPr>
        </p:nvPicPr>
        <p:blipFill>
          <a:blip r:embed="rId3">
            <a:extLst>
              <a:ext uri="{28A0092B-C50C-407E-A947-70E740481C1C}">
                <a14:useLocalDpi xmlns:a14="http://schemas.microsoft.com/office/drawing/2010/main" val="0"/>
              </a:ext>
            </a:extLst>
          </a:blip>
          <a:srcRect/>
          <a:stretch/>
        </p:blipFill>
        <p:spPr>
          <a:xfrm>
            <a:off x="6961189" y="2370427"/>
            <a:ext cx="4608000" cy="3926016"/>
          </a:xfrm>
        </p:spPr>
      </p:pic>
    </p:spTree>
    <p:extLst>
      <p:ext uri="{BB962C8B-B14F-4D97-AF65-F5344CB8AC3E}">
        <p14:creationId xmlns:p14="http://schemas.microsoft.com/office/powerpoint/2010/main" val="114833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1D801F8D-1F13-2443-AD44-5CE215D8DDAA}"/>
              </a:ext>
            </a:extLst>
          </p:cNvPr>
          <p:cNvSpPr>
            <a:spLocks noGrp="1"/>
          </p:cNvSpPr>
          <p:nvPr>
            <p:ph type="body" idx="1"/>
          </p:nvPr>
        </p:nvSpPr>
        <p:spPr/>
        <p:txBody>
          <a:bodyPr/>
          <a:lstStyle/>
          <a:p>
            <a:endParaRPr lang="sv-SE"/>
          </a:p>
        </p:txBody>
      </p:sp>
      <p:sp>
        <p:nvSpPr>
          <p:cNvPr id="7" name="Rubrik 6">
            <a:extLst>
              <a:ext uri="{FF2B5EF4-FFF2-40B4-BE49-F238E27FC236}">
                <a16:creationId xmlns:a16="http://schemas.microsoft.com/office/drawing/2014/main" id="{4A71AB4B-7FA6-2540-9599-AA18E3D45500}"/>
              </a:ext>
            </a:extLst>
          </p:cNvPr>
          <p:cNvSpPr>
            <a:spLocks noGrp="1"/>
          </p:cNvSpPr>
          <p:nvPr>
            <p:ph type="title"/>
          </p:nvPr>
        </p:nvSpPr>
        <p:spPr>
          <a:xfrm>
            <a:off x="641559" y="1359127"/>
            <a:ext cx="10469786" cy="1482138"/>
          </a:xfrm>
        </p:spPr>
        <p:txBody>
          <a:bodyPr/>
          <a:lstStyle/>
          <a:p>
            <a:r>
              <a:rPr lang="sv-SE" dirty="0"/>
              <a:t>Aktuella uppdrag och aktiviteter</a:t>
            </a:r>
          </a:p>
        </p:txBody>
      </p:sp>
      <p:sp>
        <p:nvSpPr>
          <p:cNvPr id="3" name="Platshållare för datum 2">
            <a:extLst>
              <a:ext uri="{FF2B5EF4-FFF2-40B4-BE49-F238E27FC236}">
                <a16:creationId xmlns:a16="http://schemas.microsoft.com/office/drawing/2014/main" id="{EFDFC350-0653-DB4A-BB11-05B91B81A475}"/>
              </a:ext>
            </a:extLst>
          </p:cNvPr>
          <p:cNvSpPr>
            <a:spLocks noGrp="1"/>
          </p:cNvSpPr>
          <p:nvPr>
            <p:ph type="dt" sz="half" idx="10"/>
          </p:nvPr>
        </p:nvSpPr>
        <p:spPr/>
        <p:txBody>
          <a:bodyPr/>
          <a:lstStyle/>
          <a:p>
            <a:r>
              <a:rPr lang="sv-SE"/>
              <a:t>2023-06-05</a:t>
            </a:r>
          </a:p>
        </p:txBody>
      </p:sp>
      <p:sp>
        <p:nvSpPr>
          <p:cNvPr id="4" name="Platshållare för sidfot 3">
            <a:extLst>
              <a:ext uri="{FF2B5EF4-FFF2-40B4-BE49-F238E27FC236}">
                <a16:creationId xmlns:a16="http://schemas.microsoft.com/office/drawing/2014/main" id="{EF062D73-44BC-2342-9145-191F0CE10B47}"/>
              </a:ext>
            </a:extLst>
          </p:cNvPr>
          <p:cNvSpPr>
            <a:spLocks noGrp="1"/>
          </p:cNvSpPr>
          <p:nvPr>
            <p:ph type="ftr" sz="quarter" idx="11"/>
          </p:nvPr>
        </p:nvSpPr>
        <p:spPr/>
        <p:txBody>
          <a:bodyPr/>
          <a:lstStyle/>
          <a:p>
            <a:r>
              <a:rPr lang="sv-SE"/>
              <a:t>Universitets- och högskolerådet </a:t>
            </a:r>
          </a:p>
        </p:txBody>
      </p:sp>
      <p:sp>
        <p:nvSpPr>
          <p:cNvPr id="5" name="Platshållare för bildnummer 4">
            <a:extLst>
              <a:ext uri="{FF2B5EF4-FFF2-40B4-BE49-F238E27FC236}">
                <a16:creationId xmlns:a16="http://schemas.microsoft.com/office/drawing/2014/main" id="{7EA4F133-E57B-A642-880D-645EFF7DCE05}"/>
              </a:ext>
            </a:extLst>
          </p:cNvPr>
          <p:cNvSpPr>
            <a:spLocks noGrp="1"/>
          </p:cNvSpPr>
          <p:nvPr>
            <p:ph type="sldNum" sz="quarter" idx="12"/>
          </p:nvPr>
        </p:nvSpPr>
        <p:spPr/>
        <p:txBody>
          <a:bodyPr/>
          <a:lstStyle/>
          <a:p>
            <a:fld id="{AE086683-F536-42AB-ABBC-F4803DFE8DBC}" type="slidenum">
              <a:rPr lang="sv-SE" smtClean="0"/>
              <a:t>5</a:t>
            </a:fld>
            <a:endParaRPr lang="sv-SE"/>
          </a:p>
        </p:txBody>
      </p:sp>
    </p:spTree>
    <p:extLst>
      <p:ext uri="{BB962C8B-B14F-4D97-AF65-F5344CB8AC3E}">
        <p14:creationId xmlns:p14="http://schemas.microsoft.com/office/powerpoint/2010/main" val="3660960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tshållare för innehåll 5">
            <a:extLst>
              <a:ext uri="{FF2B5EF4-FFF2-40B4-BE49-F238E27FC236}">
                <a16:creationId xmlns:a16="http://schemas.microsoft.com/office/drawing/2014/main" id="{295C23B8-45B3-46ED-AA69-78C4F651243F}"/>
              </a:ext>
            </a:extLst>
          </p:cNvPr>
          <p:cNvSpPr>
            <a:spLocks noGrp="1"/>
          </p:cNvSpPr>
          <p:nvPr>
            <p:ph idx="1"/>
          </p:nvPr>
        </p:nvSpPr>
        <p:spPr/>
        <p:txBody>
          <a:bodyPr/>
          <a:lstStyle/>
          <a:p>
            <a:pPr marL="0" indent="0">
              <a:buNone/>
            </a:pPr>
            <a:r>
              <a:rPr lang="sv-SE" dirty="0"/>
              <a:t>UHR är</a:t>
            </a:r>
          </a:p>
          <a:p>
            <a:r>
              <a:rPr lang="sv-SE" dirty="0"/>
              <a:t>programkontor för Erasmus+ och Europass samt Sveriges ENIC-NARIC kontor och arbetet med erkännande av utländska kvalifikationer</a:t>
            </a:r>
          </a:p>
          <a:p>
            <a:r>
              <a:rPr lang="sv-SE" dirty="0"/>
              <a:t>representerat i SeQF-rådet som ska bistå </a:t>
            </a:r>
            <a:r>
              <a:rPr lang="sv-SE" dirty="0" err="1"/>
              <a:t>MyH</a:t>
            </a:r>
            <a:r>
              <a:rPr lang="sv-SE" dirty="0"/>
              <a:t> inför beslut om nivåplacering av kvalifikationer utanför de formella utbildningssystemen,</a:t>
            </a:r>
          </a:p>
          <a:p>
            <a:r>
              <a:rPr lang="sv-SE" dirty="0"/>
              <a:t>aktiva inom Myndighetssamverkan för kompetensförsörjning och livslångt lärande – arbetsgrupperna analys, EU-initiativ och vägledning  och</a:t>
            </a:r>
          </a:p>
          <a:p>
            <a:r>
              <a:rPr lang="sv-SE" dirty="0"/>
              <a:t>deltar i styrgruppen för ESF-projektet BOSS om validering och varit representerade i projektet kring utveckling av Sveriges kvalifikationsdatabas.</a:t>
            </a:r>
          </a:p>
          <a:p>
            <a:pPr marL="0" indent="0">
              <a:buNone/>
            </a:pPr>
            <a:r>
              <a:rPr lang="sv-SE" dirty="0"/>
              <a:t>Dessutom genomför UHR inom sitt uppdrag insatser direkt relaterade till många av kompetensagendans 12 åtgärder; t ex Europauniversiteten, Europass och stöd för yrkesutbildning, digital och grön kompetens och STEM via </a:t>
            </a:r>
            <a:r>
              <a:rPr lang="sv-SE" dirty="0" err="1"/>
              <a:t>Eramus</a:t>
            </a:r>
            <a:r>
              <a:rPr lang="sv-SE" dirty="0"/>
              <a:t>+</a:t>
            </a:r>
          </a:p>
          <a:p>
            <a:endParaRPr lang="sv-SE" dirty="0"/>
          </a:p>
        </p:txBody>
      </p:sp>
      <p:sp>
        <p:nvSpPr>
          <p:cNvPr id="3" name="Platshållare för datum 2">
            <a:extLst>
              <a:ext uri="{FF2B5EF4-FFF2-40B4-BE49-F238E27FC236}">
                <a16:creationId xmlns:a16="http://schemas.microsoft.com/office/drawing/2014/main" id="{29EAC61F-CB48-4EB7-920A-B96E005E6604}"/>
              </a:ext>
            </a:extLst>
          </p:cNvPr>
          <p:cNvSpPr>
            <a:spLocks noGrp="1"/>
          </p:cNvSpPr>
          <p:nvPr>
            <p:ph type="dt" sz="half" idx="10"/>
          </p:nvPr>
        </p:nvSpPr>
        <p:spPr/>
        <p:txBody>
          <a:bodyPr/>
          <a:lstStyle/>
          <a:p>
            <a:r>
              <a:rPr lang="sv-SE"/>
              <a:t>2023-06-05</a:t>
            </a:r>
          </a:p>
        </p:txBody>
      </p:sp>
      <p:sp>
        <p:nvSpPr>
          <p:cNvPr id="4" name="Platshållare för sidfot 3">
            <a:extLst>
              <a:ext uri="{FF2B5EF4-FFF2-40B4-BE49-F238E27FC236}">
                <a16:creationId xmlns:a16="http://schemas.microsoft.com/office/drawing/2014/main" id="{27C32EE0-5B79-4870-821F-EF9F82D1098C}"/>
              </a:ext>
            </a:extLst>
          </p:cNvPr>
          <p:cNvSpPr>
            <a:spLocks noGrp="1"/>
          </p:cNvSpPr>
          <p:nvPr>
            <p:ph type="ftr" sz="quarter" idx="11"/>
          </p:nvPr>
        </p:nvSpPr>
        <p:spPr/>
        <p:txBody>
          <a:bodyPr/>
          <a:lstStyle/>
          <a:p>
            <a:r>
              <a:rPr lang="sv-SE"/>
              <a:t>Universitets- och högskolerådet </a:t>
            </a:r>
          </a:p>
        </p:txBody>
      </p:sp>
      <p:sp>
        <p:nvSpPr>
          <p:cNvPr id="5" name="Platshållare för bildnummer 4">
            <a:extLst>
              <a:ext uri="{FF2B5EF4-FFF2-40B4-BE49-F238E27FC236}">
                <a16:creationId xmlns:a16="http://schemas.microsoft.com/office/drawing/2014/main" id="{BA3C4BCE-490E-4206-A09F-16204439355B}"/>
              </a:ext>
            </a:extLst>
          </p:cNvPr>
          <p:cNvSpPr>
            <a:spLocks noGrp="1"/>
          </p:cNvSpPr>
          <p:nvPr>
            <p:ph type="sldNum" sz="quarter" idx="12"/>
          </p:nvPr>
        </p:nvSpPr>
        <p:spPr/>
        <p:txBody>
          <a:bodyPr/>
          <a:lstStyle/>
          <a:p>
            <a:fld id="{AE086683-F536-42AB-ABBC-F4803DFE8DBC}" type="slidenum">
              <a:rPr lang="sv-SE" smtClean="0"/>
              <a:pPr/>
              <a:t>6</a:t>
            </a:fld>
            <a:endParaRPr lang="sv-SE"/>
          </a:p>
        </p:txBody>
      </p:sp>
      <p:sp>
        <p:nvSpPr>
          <p:cNvPr id="2" name="Rubrik 1">
            <a:extLst>
              <a:ext uri="{FF2B5EF4-FFF2-40B4-BE49-F238E27FC236}">
                <a16:creationId xmlns:a16="http://schemas.microsoft.com/office/drawing/2014/main" id="{4623C2CB-5005-47B6-9AC7-51A8FFD5EEE6}"/>
              </a:ext>
            </a:extLst>
          </p:cNvPr>
          <p:cNvSpPr>
            <a:spLocks noGrp="1"/>
          </p:cNvSpPr>
          <p:nvPr>
            <p:ph type="title"/>
          </p:nvPr>
        </p:nvSpPr>
        <p:spPr/>
        <p:txBody>
          <a:bodyPr/>
          <a:lstStyle/>
          <a:p>
            <a:r>
              <a:rPr lang="sv-SE" dirty="0"/>
              <a:t> UHR och kompetensförsörjning</a:t>
            </a:r>
            <a:endParaRPr lang="sv-SE" sz="1400" b="0" i="1" dirty="0">
              <a:solidFill>
                <a:srgbClr val="FF0000"/>
              </a:solidFill>
            </a:endParaRPr>
          </a:p>
        </p:txBody>
      </p:sp>
    </p:spTree>
    <p:extLst>
      <p:ext uri="{BB962C8B-B14F-4D97-AF65-F5344CB8AC3E}">
        <p14:creationId xmlns:p14="http://schemas.microsoft.com/office/powerpoint/2010/main" val="69255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A8AFBCDE-38B6-4A64-AF69-3D307C71DDB7}"/>
              </a:ext>
            </a:extLst>
          </p:cNvPr>
          <p:cNvSpPr>
            <a:spLocks noGrp="1"/>
          </p:cNvSpPr>
          <p:nvPr>
            <p:ph idx="1"/>
          </p:nvPr>
        </p:nvSpPr>
        <p:spPr/>
        <p:txBody>
          <a:bodyPr/>
          <a:lstStyle/>
          <a:p>
            <a:r>
              <a:rPr lang="sv-SE" dirty="0"/>
              <a:t>UHR bidrar till kompetensförsörjning och integration genom expertis och tjänster kring erkännande av utländsk utbildning </a:t>
            </a:r>
          </a:p>
          <a:p>
            <a:r>
              <a:rPr lang="sv-SE" dirty="0"/>
              <a:t>UHR deltar i samarbetsprojekt inom ENIC-NARIC nätverket på europeisk och nordisk nivå om erkännande av yrkeskvalifikationen för förbättrad mobilitet och kompetensförsörjning inom arbetsmarknaden. </a:t>
            </a:r>
          </a:p>
          <a:p>
            <a:r>
              <a:rPr lang="sv-SE" dirty="0"/>
              <a:t>Bedömningstjänsten på uhr.se – ett digitalt verktyg med samlad kunskap om utländsk utbildning för att underlätta anställning och matchning på den svenska arbetsmarknaden. </a:t>
            </a:r>
          </a:p>
          <a:p>
            <a:pPr marL="0" indent="0">
              <a:buNone/>
            </a:pPr>
            <a:endParaRPr lang="sv-SE" dirty="0"/>
          </a:p>
        </p:txBody>
      </p:sp>
      <p:sp>
        <p:nvSpPr>
          <p:cNvPr id="3" name="Platshållare för datum 2">
            <a:extLst>
              <a:ext uri="{FF2B5EF4-FFF2-40B4-BE49-F238E27FC236}">
                <a16:creationId xmlns:a16="http://schemas.microsoft.com/office/drawing/2014/main" id="{BCF2DB15-6FB0-42A2-AB67-1384AC174AAC}"/>
              </a:ext>
            </a:extLst>
          </p:cNvPr>
          <p:cNvSpPr>
            <a:spLocks noGrp="1"/>
          </p:cNvSpPr>
          <p:nvPr>
            <p:ph type="dt" sz="half" idx="10"/>
          </p:nvPr>
        </p:nvSpPr>
        <p:spPr/>
        <p:txBody>
          <a:bodyPr/>
          <a:lstStyle/>
          <a:p>
            <a:r>
              <a:rPr lang="sv-SE"/>
              <a:t>2023-06-05</a:t>
            </a:r>
          </a:p>
        </p:txBody>
      </p:sp>
      <p:sp>
        <p:nvSpPr>
          <p:cNvPr id="4" name="Platshållare för sidfot 3">
            <a:extLst>
              <a:ext uri="{FF2B5EF4-FFF2-40B4-BE49-F238E27FC236}">
                <a16:creationId xmlns:a16="http://schemas.microsoft.com/office/drawing/2014/main" id="{2E2C48E1-090E-475A-9FA5-BCCED8BED9E2}"/>
              </a:ext>
            </a:extLst>
          </p:cNvPr>
          <p:cNvSpPr>
            <a:spLocks noGrp="1"/>
          </p:cNvSpPr>
          <p:nvPr>
            <p:ph type="ftr" sz="quarter" idx="11"/>
          </p:nvPr>
        </p:nvSpPr>
        <p:spPr/>
        <p:txBody>
          <a:bodyPr/>
          <a:lstStyle/>
          <a:p>
            <a:r>
              <a:rPr lang="sv-SE"/>
              <a:t>Universitets- och högskolerådet </a:t>
            </a:r>
          </a:p>
        </p:txBody>
      </p:sp>
      <p:sp>
        <p:nvSpPr>
          <p:cNvPr id="5" name="Platshållare för bildnummer 4">
            <a:extLst>
              <a:ext uri="{FF2B5EF4-FFF2-40B4-BE49-F238E27FC236}">
                <a16:creationId xmlns:a16="http://schemas.microsoft.com/office/drawing/2014/main" id="{116DD17C-5D65-4FF7-A32C-045897216795}"/>
              </a:ext>
            </a:extLst>
          </p:cNvPr>
          <p:cNvSpPr>
            <a:spLocks noGrp="1"/>
          </p:cNvSpPr>
          <p:nvPr>
            <p:ph type="sldNum" sz="quarter" idx="12"/>
          </p:nvPr>
        </p:nvSpPr>
        <p:spPr/>
        <p:txBody>
          <a:bodyPr/>
          <a:lstStyle/>
          <a:p>
            <a:fld id="{AE086683-F536-42AB-ABBC-F4803DFE8DBC}" type="slidenum">
              <a:rPr lang="sv-SE" smtClean="0"/>
              <a:pPr/>
              <a:t>7</a:t>
            </a:fld>
            <a:endParaRPr lang="sv-SE"/>
          </a:p>
        </p:txBody>
      </p:sp>
      <p:sp>
        <p:nvSpPr>
          <p:cNvPr id="6" name="Rubrik 5">
            <a:extLst>
              <a:ext uri="{FF2B5EF4-FFF2-40B4-BE49-F238E27FC236}">
                <a16:creationId xmlns:a16="http://schemas.microsoft.com/office/drawing/2014/main" id="{1DCD4AE5-8050-4092-9CF3-C31B2FE58C8C}"/>
              </a:ext>
            </a:extLst>
          </p:cNvPr>
          <p:cNvSpPr>
            <a:spLocks noGrp="1"/>
          </p:cNvSpPr>
          <p:nvPr>
            <p:ph type="title"/>
          </p:nvPr>
        </p:nvSpPr>
        <p:spPr/>
        <p:txBody>
          <a:bodyPr/>
          <a:lstStyle/>
          <a:p>
            <a:r>
              <a:rPr lang="sv-SE" dirty="0"/>
              <a:t>Bedömning av utländsk utbildning</a:t>
            </a:r>
          </a:p>
        </p:txBody>
      </p:sp>
    </p:spTree>
    <p:extLst>
      <p:ext uri="{BB962C8B-B14F-4D97-AF65-F5344CB8AC3E}">
        <p14:creationId xmlns:p14="http://schemas.microsoft.com/office/powerpoint/2010/main" val="2732572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ECE0F1F8-7069-4EC6-9203-293658BF33E9}"/>
              </a:ext>
            </a:extLst>
          </p:cNvPr>
          <p:cNvSpPr>
            <a:spLocks noGrp="1"/>
          </p:cNvSpPr>
          <p:nvPr>
            <p:ph idx="1"/>
          </p:nvPr>
        </p:nvSpPr>
        <p:spPr/>
        <p:txBody>
          <a:bodyPr/>
          <a:lstStyle/>
          <a:p>
            <a:pPr marL="0" indent="0">
              <a:buNone/>
            </a:pPr>
            <a:r>
              <a:rPr lang="sv-SE" sz="2400" dirty="0"/>
              <a:t>Europass är EU:s gemensamma nav med tjänster för kompetens och kvalifikationer som främjar rörlighet och anställningsbarhet inom unionen.</a:t>
            </a:r>
          </a:p>
          <a:p>
            <a:pPr marL="0" indent="0">
              <a:buNone/>
            </a:pPr>
            <a:endParaRPr lang="sv-SE" sz="2400" dirty="0"/>
          </a:p>
          <a:p>
            <a:pPr marL="0" indent="0">
              <a:buNone/>
            </a:pPr>
            <a:r>
              <a:rPr lang="sv-SE" sz="2400" dirty="0"/>
              <a:t>Europass är en plattform som kopplar ihop individen, individens kompetenser, erfarenheter och intressen − med utbildning och arbetsmarknad i hela Europa. Europass är gratis och säkert – och här äger individen sin data. </a:t>
            </a:r>
          </a:p>
        </p:txBody>
      </p:sp>
      <p:sp>
        <p:nvSpPr>
          <p:cNvPr id="3" name="Platshållare för datum 2">
            <a:extLst>
              <a:ext uri="{FF2B5EF4-FFF2-40B4-BE49-F238E27FC236}">
                <a16:creationId xmlns:a16="http://schemas.microsoft.com/office/drawing/2014/main" id="{36EDBF0E-825D-45FD-9DA4-6C51298BCA4A}"/>
              </a:ext>
            </a:extLst>
          </p:cNvPr>
          <p:cNvSpPr>
            <a:spLocks noGrp="1"/>
          </p:cNvSpPr>
          <p:nvPr>
            <p:ph type="dt" sz="half" idx="10"/>
          </p:nvPr>
        </p:nvSpPr>
        <p:spPr/>
        <p:txBody>
          <a:bodyPr/>
          <a:lstStyle/>
          <a:p>
            <a:r>
              <a:rPr lang="sv-SE"/>
              <a:t>2023-06-05</a:t>
            </a:r>
          </a:p>
        </p:txBody>
      </p:sp>
      <p:sp>
        <p:nvSpPr>
          <p:cNvPr id="4" name="Platshållare för sidfot 3">
            <a:extLst>
              <a:ext uri="{FF2B5EF4-FFF2-40B4-BE49-F238E27FC236}">
                <a16:creationId xmlns:a16="http://schemas.microsoft.com/office/drawing/2014/main" id="{B651D47E-6357-462B-915B-E83F32FEF5D7}"/>
              </a:ext>
            </a:extLst>
          </p:cNvPr>
          <p:cNvSpPr>
            <a:spLocks noGrp="1"/>
          </p:cNvSpPr>
          <p:nvPr>
            <p:ph type="ftr" sz="quarter" idx="11"/>
          </p:nvPr>
        </p:nvSpPr>
        <p:spPr/>
        <p:txBody>
          <a:bodyPr/>
          <a:lstStyle/>
          <a:p>
            <a:r>
              <a:rPr lang="sv-SE"/>
              <a:t>Universitets- och högskolerådet </a:t>
            </a:r>
          </a:p>
        </p:txBody>
      </p:sp>
      <p:sp>
        <p:nvSpPr>
          <p:cNvPr id="5" name="Platshållare för bildnummer 4">
            <a:extLst>
              <a:ext uri="{FF2B5EF4-FFF2-40B4-BE49-F238E27FC236}">
                <a16:creationId xmlns:a16="http://schemas.microsoft.com/office/drawing/2014/main" id="{25E71F12-935B-446A-BCB0-C320A9FEBC9C}"/>
              </a:ext>
            </a:extLst>
          </p:cNvPr>
          <p:cNvSpPr>
            <a:spLocks noGrp="1"/>
          </p:cNvSpPr>
          <p:nvPr>
            <p:ph type="sldNum" sz="quarter" idx="12"/>
          </p:nvPr>
        </p:nvSpPr>
        <p:spPr/>
        <p:txBody>
          <a:bodyPr/>
          <a:lstStyle/>
          <a:p>
            <a:fld id="{AE086683-F536-42AB-ABBC-F4803DFE8DBC}" type="slidenum">
              <a:rPr lang="sv-SE" smtClean="0"/>
              <a:pPr/>
              <a:t>8</a:t>
            </a:fld>
            <a:endParaRPr lang="sv-SE"/>
          </a:p>
        </p:txBody>
      </p:sp>
      <p:sp>
        <p:nvSpPr>
          <p:cNvPr id="6" name="Rubrik 5">
            <a:extLst>
              <a:ext uri="{FF2B5EF4-FFF2-40B4-BE49-F238E27FC236}">
                <a16:creationId xmlns:a16="http://schemas.microsoft.com/office/drawing/2014/main" id="{B0DA60F4-2EED-4CA2-85E8-9A43992DD6C2}"/>
              </a:ext>
            </a:extLst>
          </p:cNvPr>
          <p:cNvSpPr>
            <a:spLocks noGrp="1"/>
          </p:cNvSpPr>
          <p:nvPr>
            <p:ph type="title"/>
          </p:nvPr>
        </p:nvSpPr>
        <p:spPr/>
        <p:txBody>
          <a:bodyPr/>
          <a:lstStyle/>
          <a:p>
            <a:r>
              <a:rPr lang="sv-SE" dirty="0"/>
              <a:t>Europass</a:t>
            </a:r>
          </a:p>
        </p:txBody>
      </p:sp>
    </p:spTree>
    <p:extLst>
      <p:ext uri="{BB962C8B-B14F-4D97-AF65-F5344CB8AC3E}">
        <p14:creationId xmlns:p14="http://schemas.microsoft.com/office/powerpoint/2010/main" val="2140457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01B1BF88-A20A-417C-9C3D-3306C7187362}"/>
              </a:ext>
            </a:extLst>
          </p:cNvPr>
          <p:cNvSpPr>
            <a:spLocks noGrp="1"/>
          </p:cNvSpPr>
          <p:nvPr>
            <p:ph idx="1"/>
          </p:nvPr>
        </p:nvSpPr>
        <p:spPr/>
        <p:txBody>
          <a:bodyPr/>
          <a:lstStyle/>
          <a:p>
            <a:r>
              <a:rPr lang="sv-SE" sz="2400" dirty="0"/>
              <a:t>Erasmus+ ska bidra till ett mer demokratiskt och resursstarkt Europa genom att öka kvaliteten inom utbildningsområdet. </a:t>
            </a:r>
          </a:p>
          <a:p>
            <a:r>
              <a:rPr lang="sv-SE" sz="2400" dirty="0"/>
              <a:t>Studenter, studerande, elever och personal på universitet och högskolor, yrkeshögskolor gymnasieutbildning och grund- och förskola samt all vuxenutbildning kan studera och praktisera utomlands.</a:t>
            </a:r>
          </a:p>
          <a:p>
            <a:r>
              <a:rPr lang="sv-SE" sz="2400" dirty="0"/>
              <a:t>2022 genomfördes 21 777 </a:t>
            </a:r>
            <a:r>
              <a:rPr lang="sv-SE" sz="2400" dirty="0" err="1"/>
              <a:t>mobiliteter</a:t>
            </a:r>
            <a:r>
              <a:rPr lang="sv-SE" sz="2400" dirty="0"/>
              <a:t> med deltagare från Sverige</a:t>
            </a:r>
          </a:p>
          <a:p>
            <a:r>
              <a:rPr lang="sv-SE" sz="2400" dirty="0"/>
              <a:t>Erasmus+ beräknas öka 2023 </a:t>
            </a:r>
          </a:p>
          <a:p>
            <a:r>
              <a:rPr lang="sv-SE" sz="2400" dirty="0"/>
              <a:t>Budget att fördela 2023 drygt 60 000 000 Euro</a:t>
            </a:r>
          </a:p>
          <a:p>
            <a:endParaRPr lang="sv-SE" dirty="0"/>
          </a:p>
          <a:p>
            <a:endParaRPr lang="sv-SE" dirty="0"/>
          </a:p>
        </p:txBody>
      </p:sp>
      <p:sp>
        <p:nvSpPr>
          <p:cNvPr id="3" name="Platshållare för datum 2">
            <a:extLst>
              <a:ext uri="{FF2B5EF4-FFF2-40B4-BE49-F238E27FC236}">
                <a16:creationId xmlns:a16="http://schemas.microsoft.com/office/drawing/2014/main" id="{26A62E51-4932-4E1C-A7B2-6F28356265AC}"/>
              </a:ext>
            </a:extLst>
          </p:cNvPr>
          <p:cNvSpPr>
            <a:spLocks noGrp="1"/>
          </p:cNvSpPr>
          <p:nvPr>
            <p:ph type="dt" sz="half" idx="10"/>
          </p:nvPr>
        </p:nvSpPr>
        <p:spPr/>
        <p:txBody>
          <a:bodyPr/>
          <a:lstStyle/>
          <a:p>
            <a:r>
              <a:rPr lang="sv-SE"/>
              <a:t>2023-06-05</a:t>
            </a:r>
          </a:p>
        </p:txBody>
      </p:sp>
      <p:sp>
        <p:nvSpPr>
          <p:cNvPr id="4" name="Platshållare för sidfot 3">
            <a:extLst>
              <a:ext uri="{FF2B5EF4-FFF2-40B4-BE49-F238E27FC236}">
                <a16:creationId xmlns:a16="http://schemas.microsoft.com/office/drawing/2014/main" id="{1971FEC0-7DD5-4581-B7C0-D9C390241337}"/>
              </a:ext>
            </a:extLst>
          </p:cNvPr>
          <p:cNvSpPr>
            <a:spLocks noGrp="1"/>
          </p:cNvSpPr>
          <p:nvPr>
            <p:ph type="ftr" sz="quarter" idx="11"/>
          </p:nvPr>
        </p:nvSpPr>
        <p:spPr/>
        <p:txBody>
          <a:bodyPr/>
          <a:lstStyle/>
          <a:p>
            <a:r>
              <a:rPr lang="sv-SE"/>
              <a:t>Universitets- och högskolerådet </a:t>
            </a:r>
          </a:p>
        </p:txBody>
      </p:sp>
      <p:sp>
        <p:nvSpPr>
          <p:cNvPr id="5" name="Platshållare för bildnummer 4">
            <a:extLst>
              <a:ext uri="{FF2B5EF4-FFF2-40B4-BE49-F238E27FC236}">
                <a16:creationId xmlns:a16="http://schemas.microsoft.com/office/drawing/2014/main" id="{74D74ACD-F1D3-42CB-9162-C2B616486CD2}"/>
              </a:ext>
            </a:extLst>
          </p:cNvPr>
          <p:cNvSpPr>
            <a:spLocks noGrp="1"/>
          </p:cNvSpPr>
          <p:nvPr>
            <p:ph type="sldNum" sz="quarter" idx="12"/>
          </p:nvPr>
        </p:nvSpPr>
        <p:spPr/>
        <p:txBody>
          <a:bodyPr/>
          <a:lstStyle/>
          <a:p>
            <a:fld id="{AE086683-F536-42AB-ABBC-F4803DFE8DBC}" type="slidenum">
              <a:rPr lang="sv-SE" smtClean="0"/>
              <a:pPr/>
              <a:t>9</a:t>
            </a:fld>
            <a:endParaRPr lang="sv-SE"/>
          </a:p>
        </p:txBody>
      </p:sp>
      <p:sp>
        <p:nvSpPr>
          <p:cNvPr id="6" name="Rubrik 5">
            <a:extLst>
              <a:ext uri="{FF2B5EF4-FFF2-40B4-BE49-F238E27FC236}">
                <a16:creationId xmlns:a16="http://schemas.microsoft.com/office/drawing/2014/main" id="{1D1FF769-3790-4CCE-BD17-3FB00DFCE608}"/>
              </a:ext>
            </a:extLst>
          </p:cNvPr>
          <p:cNvSpPr>
            <a:spLocks noGrp="1"/>
          </p:cNvSpPr>
          <p:nvPr>
            <p:ph type="title"/>
          </p:nvPr>
        </p:nvSpPr>
        <p:spPr/>
        <p:txBody>
          <a:bodyPr/>
          <a:lstStyle/>
          <a:p>
            <a:r>
              <a:rPr lang="sv-SE" dirty="0"/>
              <a:t>Erasmus+ </a:t>
            </a:r>
          </a:p>
        </p:txBody>
      </p:sp>
    </p:spTree>
    <p:extLst>
      <p:ext uri="{BB962C8B-B14F-4D97-AF65-F5344CB8AC3E}">
        <p14:creationId xmlns:p14="http://schemas.microsoft.com/office/powerpoint/2010/main" val="3476240542"/>
      </p:ext>
    </p:extLst>
  </p:cSld>
  <p:clrMapOvr>
    <a:masterClrMapping/>
  </p:clrMapOvr>
</p:sld>
</file>

<file path=ppt/theme/theme1.xml><?xml version="1.0" encoding="utf-8"?>
<a:theme xmlns:a="http://schemas.openxmlformats.org/drawingml/2006/main" name="UHR">
  <a:themeElements>
    <a:clrScheme name="UHR">
      <a:dk1>
        <a:sysClr val="windowText" lastClr="000000"/>
      </a:dk1>
      <a:lt1>
        <a:sysClr val="window" lastClr="FFFFFF"/>
      </a:lt1>
      <a:dk2>
        <a:srgbClr val="000000"/>
      </a:dk2>
      <a:lt2>
        <a:srgbClr val="F8F8F8"/>
      </a:lt2>
      <a:accent1>
        <a:srgbClr val="62269E"/>
      </a:accent1>
      <a:accent2>
        <a:srgbClr val="D8C9E7"/>
      </a:accent2>
      <a:accent3>
        <a:srgbClr val="B00060"/>
      </a:accent3>
      <a:accent4>
        <a:srgbClr val="EBBFD7"/>
      </a:accent4>
      <a:accent5>
        <a:srgbClr val="006E96"/>
      </a:accent5>
      <a:accent6>
        <a:srgbClr val="BFDBE5"/>
      </a:accent6>
      <a:hlink>
        <a:srgbClr val="006E96"/>
      </a:hlink>
      <a:folHlink>
        <a:srgbClr val="B00060"/>
      </a:folHlink>
    </a:clrScheme>
    <a:fontScheme name="UHR">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HR-ppt-sv-210304  -  Skrivskyddad" id="{4B111049-0853-A74E-BB93-8A1B383E3D75}" vid="{7FF673BE-6344-0542-9463-D8E058F20AE0}"/>
    </a:ext>
  </a:extLst>
</a:theme>
</file>

<file path=ppt/theme/theme2.xml><?xml version="1.0" encoding="utf-8"?>
<a:theme xmlns:a="http://schemas.openxmlformats.org/drawingml/2006/main" name="Office-tema">
  <a:themeElements>
    <a:clrScheme name="UHR">
      <a:dk1>
        <a:sysClr val="windowText" lastClr="000000"/>
      </a:dk1>
      <a:lt1>
        <a:sysClr val="window" lastClr="FFFFFF"/>
      </a:lt1>
      <a:dk2>
        <a:srgbClr val="000000"/>
      </a:dk2>
      <a:lt2>
        <a:srgbClr val="F8F8F8"/>
      </a:lt2>
      <a:accent1>
        <a:srgbClr val="62269E"/>
      </a:accent1>
      <a:accent2>
        <a:srgbClr val="D8C9E7"/>
      </a:accent2>
      <a:accent3>
        <a:srgbClr val="B00060"/>
      </a:accent3>
      <a:accent4>
        <a:srgbClr val="EBBFD7"/>
      </a:accent4>
      <a:accent5>
        <a:srgbClr val="006E96"/>
      </a:accent5>
      <a:accent6>
        <a:srgbClr val="BFDBE5"/>
      </a:accent6>
      <a:hlink>
        <a:srgbClr val="006E96"/>
      </a:hlink>
      <a:folHlink>
        <a:srgbClr val="B00060"/>
      </a:folHlink>
    </a:clrScheme>
    <a:fontScheme name="UHR">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UHR">
      <a:dk1>
        <a:sysClr val="windowText" lastClr="000000"/>
      </a:dk1>
      <a:lt1>
        <a:sysClr val="window" lastClr="FFFFFF"/>
      </a:lt1>
      <a:dk2>
        <a:srgbClr val="000000"/>
      </a:dk2>
      <a:lt2>
        <a:srgbClr val="F8F8F8"/>
      </a:lt2>
      <a:accent1>
        <a:srgbClr val="62269E"/>
      </a:accent1>
      <a:accent2>
        <a:srgbClr val="D8C9E7"/>
      </a:accent2>
      <a:accent3>
        <a:srgbClr val="B00060"/>
      </a:accent3>
      <a:accent4>
        <a:srgbClr val="EBBFD7"/>
      </a:accent4>
      <a:accent5>
        <a:srgbClr val="006E96"/>
      </a:accent5>
      <a:accent6>
        <a:srgbClr val="BFDBE5"/>
      </a:accent6>
      <a:hlink>
        <a:srgbClr val="006E96"/>
      </a:hlink>
      <a:folHlink>
        <a:srgbClr val="B00060"/>
      </a:folHlink>
    </a:clrScheme>
    <a:fontScheme name="UHR">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436DAD4A7BB8924CAE485E579DB82B7B" ma:contentTypeVersion="10" ma:contentTypeDescription="Skapa ett nytt dokument." ma:contentTypeScope="" ma:versionID="67cb05e728d68d613e944babd26a8e57">
  <xsd:schema xmlns:xsd="http://www.w3.org/2001/XMLSchema" xmlns:xs="http://www.w3.org/2001/XMLSchema" xmlns:p="http://schemas.microsoft.com/office/2006/metadata/properties" xmlns:ns3="05980b40-5207-43aa-8d5f-5d4ac34ead58" xmlns:ns4="e4e3c8d6-037b-4cdc-8b8b-e3d5bd5a205b" targetNamespace="http://schemas.microsoft.com/office/2006/metadata/properties" ma:root="true" ma:fieldsID="fdbc86fcde937b6133cbc87d43bc7d59" ns3:_="" ns4:_="">
    <xsd:import namespace="05980b40-5207-43aa-8d5f-5d4ac34ead58"/>
    <xsd:import namespace="e4e3c8d6-037b-4cdc-8b8b-e3d5bd5a205b"/>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DateTaken"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980b40-5207-43aa-8d5f-5d4ac34ead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_activity" ma:index="17"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4e3c8d6-037b-4cdc-8b8b-e3d5bd5a205b" elementFormDefault="qualified">
    <xsd:import namespace="http://schemas.microsoft.com/office/2006/documentManagement/types"/>
    <xsd:import namespace="http://schemas.microsoft.com/office/infopath/2007/PartnerControls"/>
    <xsd:element name="SharedWithUsers" ma:index="10"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at med information" ma:internalName="SharedWithDetails" ma:readOnly="true">
      <xsd:simpleType>
        <xsd:restriction base="dms:Note">
          <xsd:maxLength value="255"/>
        </xsd:restriction>
      </xsd:simpleType>
    </xsd:element>
    <xsd:element name="SharingHintHash" ma:index="12" nillable="true" ma:displayName="Delar tips,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e4e3c8d6-037b-4cdc-8b8b-e3d5bd5a205b">
      <UserInfo>
        <DisplayName/>
        <AccountId xsi:nil="true"/>
        <AccountType/>
      </UserInfo>
    </SharedWithUsers>
    <_activity xmlns="05980b40-5207-43aa-8d5f-5d4ac34ead58" xsi:nil="true"/>
  </documentManagement>
</p:properties>
</file>

<file path=customXml/itemProps1.xml><?xml version="1.0" encoding="utf-8"?>
<ds:datastoreItem xmlns:ds="http://schemas.openxmlformats.org/officeDocument/2006/customXml" ds:itemID="{9CEBAD6A-AFE5-46E0-9A90-AF4AB80FFBEE}">
  <ds:schemaRefs>
    <ds:schemaRef ds:uri="http://schemas.microsoft.com/sharepoint/v3/contenttype/forms"/>
  </ds:schemaRefs>
</ds:datastoreItem>
</file>

<file path=customXml/itemProps2.xml><?xml version="1.0" encoding="utf-8"?>
<ds:datastoreItem xmlns:ds="http://schemas.openxmlformats.org/officeDocument/2006/customXml" ds:itemID="{8A5C816E-9F12-42DC-91B7-CD36E010BD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980b40-5207-43aa-8d5f-5d4ac34ead58"/>
    <ds:schemaRef ds:uri="e4e3c8d6-037b-4cdc-8b8b-e3d5bd5a20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4ABDA6A-1F6C-4B42-8544-08E5AE6AC91F}">
  <ds:schemaRefs>
    <ds:schemaRef ds:uri="http://schemas.microsoft.com/office/2006/metadata/properties"/>
    <ds:schemaRef ds:uri="http://schemas.microsoft.com/office/infopath/2007/PartnerControls"/>
    <ds:schemaRef ds:uri="http://purl.org/dc/terms/"/>
    <ds:schemaRef ds:uri="e4e3c8d6-037b-4cdc-8b8b-e3d5bd5a205b"/>
    <ds:schemaRef ds:uri="http://schemas.microsoft.com/office/2006/documentManagement/types"/>
    <ds:schemaRef ds:uri="http://schemas.openxmlformats.org/package/2006/metadata/core-properties"/>
    <ds:schemaRef ds:uri="http://purl.org/dc/elements/1.1/"/>
    <ds:schemaRef ds:uri="05980b40-5207-43aa-8d5f-5d4ac34ead58"/>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UHR</Template>
  <TotalTime>639</TotalTime>
  <Words>2075</Words>
  <Application>Microsoft Macintosh PowerPoint</Application>
  <PresentationFormat>Bredbild</PresentationFormat>
  <Paragraphs>207</Paragraphs>
  <Slides>14</Slides>
  <Notes>14</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14</vt:i4>
      </vt:variant>
    </vt:vector>
  </HeadingPairs>
  <TitlesOfParts>
    <vt:vector size="18" baseType="lpstr">
      <vt:lpstr>Arial</vt:lpstr>
      <vt:lpstr>Calibri</vt:lpstr>
      <vt:lpstr>Times New Roman</vt:lpstr>
      <vt:lpstr>UHR</vt:lpstr>
      <vt:lpstr>Utbildning, utbyte, utveckling  – för alla som vill vidare </vt:lpstr>
      <vt:lpstr>UHR:s ansvarsområden</vt:lpstr>
      <vt:lpstr>UHR:s uppdrag och ansvarsområden</vt:lpstr>
      <vt:lpstr> Några aktuella regeringsuppdrag</vt:lpstr>
      <vt:lpstr>Aktuella uppdrag och aktiviteter</vt:lpstr>
      <vt:lpstr> UHR och kompetensförsörjning</vt:lpstr>
      <vt:lpstr>Bedömning av utländsk utbildning</vt:lpstr>
      <vt:lpstr>Europass</vt:lpstr>
      <vt:lpstr>Erasmus+ </vt:lpstr>
      <vt:lpstr>   Försöksverksamhet - grundläggande behörighetsprovet</vt:lpstr>
      <vt:lpstr>Erasmus+ och European Year of Skills </vt:lpstr>
      <vt:lpstr>Initiativ </vt:lpstr>
      <vt:lpstr>Möjligheter</vt:lpstr>
      <vt:lpstr>Tack!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 UHR:s gemensamma ppt-presentationer [Dold sida, visas inte vid utskrift – ta bort före visning!]</dc:title>
  <dc:creator>Lena Lindberg Ernstson;torkel@comhem.se</dc:creator>
  <cp:lastModifiedBy>Ebba Ossiannilsson</cp:lastModifiedBy>
  <cp:revision>25</cp:revision>
  <dcterms:created xsi:type="dcterms:W3CDTF">2021-03-04T14:52:32Z</dcterms:created>
  <dcterms:modified xsi:type="dcterms:W3CDTF">2023-10-01T17:06:35Z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0x010100436DAD4A7BB8924CAE485E579DB82B7B</vt:lpwstr>
  </property>
  <property fmtid="{D5CDD505-2E9C-101B-9397-08002B2CF9AE}" pid="3" name="Order">
    <vt:r8>5793000</vt:r8>
  </property>
  <property fmtid="{D5CDD505-2E9C-101B-9397-08002B2CF9AE}" pid="4" name="TriggerFlowInfo">
    <vt:lpwstr/>
  </property>
  <property fmtid="{D5CDD505-2E9C-101B-9397-08002B2CF9AE}" pid="5" name="ComplianceAssetId">
    <vt:lpwstr/>
  </property>
  <property fmtid="{D5CDD505-2E9C-101B-9397-08002B2CF9AE}" pid="6" name="_ExtendedDescription">
    <vt:lpwstr/>
  </property>
</Properties>
</file>