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730" r:id="rId2"/>
    <p:sldId id="733" r:id="rId3"/>
    <p:sldId id="731" r:id="rId4"/>
    <p:sldId id="729" r:id="rId5"/>
    <p:sldId id="274" r:id="rId6"/>
    <p:sldId id="734" r:id="rId7"/>
    <p:sldId id="738" r:id="rId8"/>
    <p:sldId id="735" r:id="rId9"/>
    <p:sldId id="742" r:id="rId10"/>
    <p:sldId id="737" r:id="rId11"/>
    <p:sldId id="736" r:id="rId12"/>
    <p:sldId id="739" r:id="rId13"/>
    <p:sldId id="268" r:id="rId14"/>
    <p:sldId id="261" r:id="rId15"/>
    <p:sldId id="260" r:id="rId16"/>
    <p:sldId id="258" r:id="rId17"/>
    <p:sldId id="740" r:id="rId18"/>
    <p:sldId id="741" r:id="rId19"/>
    <p:sldId id="269" r:id="rId20"/>
    <p:sldId id="266" r:id="rId21"/>
    <p:sldId id="727" r:id="rId22"/>
    <p:sldId id="725" r:id="rId23"/>
    <p:sldId id="726" r:id="rId24"/>
    <p:sldId id="649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90"/>
  </p:normalViewPr>
  <p:slideViewPr>
    <p:cSldViewPr snapToGrid="0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4C2F7-6496-744F-AF67-3FE90F6BC079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42EE7-1A3B-3F48-8406-3EA66DD339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402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61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219d2f63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13219d2f635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3219d2f635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34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219d2f63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13219d2f635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3219d2f635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219d2f63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13219d2f635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3219d2f635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31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AE02A-6864-5643-AE53-C9B9F0BF4866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435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56912-FFA9-3478-6B0B-64B9102F5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90135EB-A4F4-7BBD-B93E-B5CE02D05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3300EF4-6A1F-1949-8659-88AB3DEE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69C6E3-45C7-A3D6-0F41-306DD210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D3D806-1A9D-3A96-25FD-EBE2BFB5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015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3B5C2C-636E-AB6B-65D0-56711BAD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D21AF87-7B82-B818-356C-A7ACA6BB1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282D65-4342-41FD-BBD2-986BAC50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77B01-7E79-47C3-8308-E6DA83C9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B04DB83-3306-0E84-2A9C-07D88B9C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709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878DAD6-1954-8948-8D1E-73A3903DAE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52633C5-7323-B673-1A30-9D8C5B650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3FC55BB-2B0B-CCC8-8372-2A65CD29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73D441-4CEC-B588-853C-9585B6D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1733C5-79A7-6FA1-881F-A6FA9025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667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BC9357-1D0E-D74B-F8CA-33B0FB75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2DC69C-E3F4-203A-26F4-80BF87821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E9DF43-8955-98D7-8B3B-CA2E9393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88A449E-BBF2-28CC-EEF3-9C24F1B1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8CB9A9-BCD8-F2EE-1798-EAA19EF6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09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CFC218-AD3E-3F94-817C-7CF9CEB06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22F93B-E066-D0C0-1AF8-93596549B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19BCB7-4248-C5ED-03CA-B011CE0E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A0EE82-C70D-D197-69B4-51EEE73C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9A2E24-F166-642A-8B4D-35624AF7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768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578DE8-F0C5-B12C-5061-6C3A7CF2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15FCB4-E2BD-62A6-7DF1-5E751CF72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E05C663-86AB-8091-D153-5E1EC4AAD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99104E5-3BD1-8464-9F72-18D6AED8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24E3DC-5002-0FEE-6987-74A4BEE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D49C668-44AE-F251-A3BF-812B1084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25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D1CE61-5B11-8ACD-9E53-FFAB210F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D5627F-73B1-85A0-7758-9D8A9FFCF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1E44AC4-20F2-2718-1CB8-990BBE947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F9855B6-7D25-F66E-C44E-4586E472F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E98DF8D-A277-9B23-7363-3655C5B1C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797D215-C63D-92D3-0266-5D56E306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5F43B5E-26A9-7C71-5E73-ED9C921C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EF1F43C-E3D2-C670-55BA-B385B759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61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FFFF3C-13B7-176A-CAFD-D1EE8127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174079E-5B6F-E67B-66C5-72E63FAE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18D4EE3-819F-46C9-53D7-2B72DC00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AECEF3F-48C9-EA7A-0006-37E8D551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565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59399FE-E498-89F3-B0DF-5DFBE161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A6C4EDB-BBE4-3709-03BD-EC9C4B43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325786-7F1E-AD27-243C-805A77263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65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09E985-D946-F07D-A8DE-F296E491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C4C1A2-DA09-C24B-D55A-E93B782A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B57E84-93A7-23BC-A531-0ED60C2BC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85E2EC5-C51B-4FD4-99FF-8725702C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8C614B8-1677-F15F-65EB-CEC3DEDD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2930D46-63CD-E985-8449-04ABA380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800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AF690-81BE-E63B-45CC-FCF674F8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C877924-450C-DD7F-A247-4FFEAB0C5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121C18F-E32D-F569-E286-59195F8FA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537BA0A-CE1D-DC71-1542-C820FBF4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8EB61F-B7AC-CF60-C720-884970E8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501B76D-2751-F3AB-7AD6-3E7ECA18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642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8049C6A-4B67-813C-5DD4-FD33D670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5D937F3-F804-9567-8ECC-2840F620E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6C610-DA22-45B4-F221-82BB8B402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F9679-4675-C545-A7E5-1FACD244E123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ED842D7-2C87-0968-542F-3C9054182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905239-7DEA-6214-499E-A40DFD539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98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de.org/knowledge-hub/icde-oer-advocacy-committe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portal.unesco.org/en/ev.php-URL_ID=49556&amp;URL_DO=DO_TOPIC&amp;URL_SECTION=201.html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static1.squarespace.com/static/5b99664675f9eea7a3ecee82/t/60378d78b8239016e3d60156/1614253433702/Activity+Plan+2021-2024+Formatted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atic1.squarespace.com/static/5b99664675f9eea7a3ecee82/t/5fbd1c609eac5d50e5698a7e/1606229103541/ICDE+Strategy+2021-2024+web.pdf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hyperlink" Target="https://en.unesco.org/themes/building-knowledge-societies/oer/dynamic-coalitio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framework.org/?page_id=48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i4qulity.se" TargetMode="External"/><Relationship Id="rId13" Type="http://schemas.openxmlformats.org/officeDocument/2006/relationships/image" Target="../media/image4.png"/><Relationship Id="rId3" Type="http://schemas.openxmlformats.org/officeDocument/2006/relationships/image" Target="../media/image38.emf"/><Relationship Id="rId7" Type="http://schemas.openxmlformats.org/officeDocument/2006/relationships/hyperlink" Target="http://www.i4quality.se/" TargetMode="Externa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11" Type="http://schemas.openxmlformats.org/officeDocument/2006/relationships/image" Target="../media/image2.png"/><Relationship Id="rId5" Type="http://schemas.openxmlformats.org/officeDocument/2006/relationships/image" Target="../media/image40.tiff"/><Relationship Id="rId10" Type="http://schemas.openxmlformats.org/officeDocument/2006/relationships/image" Target="../media/image43.png"/><Relationship Id="rId4" Type="http://schemas.openxmlformats.org/officeDocument/2006/relationships/image" Target="../media/image39.tiff"/><Relationship Id="rId9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esco.se/wp-content/uploads/2022/09/Unescos-rekommendationer-om-opppna-larresurser-ny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4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5E36E58-6494-2048-3591-18C88852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"/>
            <a:ext cx="6029325" cy="1907646"/>
          </a:xfrm>
        </p:spPr>
        <p:txBody>
          <a:bodyPr>
            <a:normAutofit/>
          </a:bodyPr>
          <a:lstStyle/>
          <a:p>
            <a:r>
              <a:rPr lang="sv-SE" sz="3200" b="1" i="0" u="none" strike="noStrike" dirty="0">
                <a:effectLst/>
                <a:latin typeface="BauWebPro"/>
              </a:rPr>
              <a:t>Ett hållbart ekosystem för implementering av UNESCO:s OER rekommendation</a:t>
            </a:r>
            <a:br>
              <a:rPr lang="sv-SE" sz="3200" b="1" i="0" u="none" strike="noStrike" dirty="0">
                <a:effectLst/>
                <a:latin typeface="BauWebPro"/>
              </a:rPr>
            </a:br>
            <a:r>
              <a:rPr lang="sv-SE" sz="3200" b="1" i="0" u="none" strike="noStrike" dirty="0">
                <a:effectLst/>
                <a:latin typeface="BauWebPro"/>
              </a:rPr>
              <a:t>29 november 2022</a:t>
            </a:r>
            <a:endParaRPr lang="sv-SE" sz="3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5AEA18B-6A35-6783-2900-AFA201ED9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856" y="582083"/>
            <a:ext cx="4336412" cy="867282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8507F6-BADA-044E-A0FE-52D4BD30E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04" y="2122063"/>
            <a:ext cx="6514171" cy="4701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3000" b="0" i="0" u="none" strike="noStrike" dirty="0">
                <a:effectLst/>
              </a:rPr>
              <a:t>SVERD i samarbete med UHR välkomnar till ett </a:t>
            </a:r>
            <a:r>
              <a:rPr lang="sv-SE" sz="3000" b="0" i="0" u="none" strike="noStrike" dirty="0" err="1">
                <a:effectLst/>
              </a:rPr>
              <a:t>webbinarium</a:t>
            </a:r>
            <a:r>
              <a:rPr lang="sv-SE" sz="3000" b="0" i="0" u="none" strike="noStrike" dirty="0">
                <a:effectLst/>
              </a:rPr>
              <a:t> om öppna </a:t>
            </a:r>
            <a:r>
              <a:rPr lang="sv-SE" sz="3000" b="0" i="0" u="none" strike="noStrike" dirty="0" err="1">
                <a:effectLst/>
              </a:rPr>
              <a:t>lärresurser</a:t>
            </a:r>
            <a:r>
              <a:rPr lang="sv-SE" sz="3000" b="0" i="0" u="none" strike="noStrike" dirty="0">
                <a:effectLst/>
              </a:rPr>
              <a:t> - </a:t>
            </a:r>
            <a:r>
              <a:rPr lang="sv-SE" sz="3000" b="0" i="0" u="none" strike="noStrike" dirty="0" err="1">
                <a:effectLst/>
              </a:rPr>
              <a:t>Open</a:t>
            </a:r>
            <a:r>
              <a:rPr lang="sv-SE" sz="3000" b="0" i="0" u="none" strike="noStrike" dirty="0">
                <a:effectLst/>
              </a:rPr>
              <a:t> </a:t>
            </a:r>
            <a:r>
              <a:rPr lang="sv-SE" sz="3000" b="0" i="0" u="none" strike="noStrike" dirty="0" err="1">
                <a:effectLst/>
              </a:rPr>
              <a:t>Educational</a:t>
            </a:r>
            <a:r>
              <a:rPr lang="sv-SE" sz="3000" b="0" i="0" u="none" strike="noStrike" dirty="0">
                <a:effectLst/>
              </a:rPr>
              <a:t> Resources (OER)</a:t>
            </a:r>
          </a:p>
          <a:p>
            <a:endParaRPr lang="sv-SE" sz="30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>
                <a:ea typeface="Montserrat Medium"/>
                <a:cs typeface="Montserrat Medium"/>
                <a:sym typeface="Montserrat Medium"/>
              </a:rPr>
              <a:t>Professor, Dr. Ebba Ossiannilsson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>
                <a:ea typeface="Montserrat Medium"/>
                <a:cs typeface="Montserrat Medium"/>
                <a:sym typeface="Montserrat Medium"/>
              </a:rPr>
              <a:t>V </a:t>
            </a:r>
            <a:r>
              <a:rPr lang="nb-NO" sz="3000" dirty="0" err="1">
                <a:ea typeface="Montserrat Medium"/>
                <a:cs typeface="Montserrat Medium"/>
                <a:sym typeface="Montserrat Medium"/>
              </a:rPr>
              <a:t>Ordförande</a:t>
            </a:r>
            <a:r>
              <a:rPr lang="nb-NO" sz="3000" dirty="0">
                <a:ea typeface="Montserrat Medium"/>
                <a:cs typeface="Montserrat Medium"/>
                <a:sym typeface="Montserrat Medium"/>
              </a:rPr>
              <a:t>, SVERD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>
                <a:ea typeface="Montserrat Medium"/>
                <a:cs typeface="Montserrat Medium"/>
                <a:sym typeface="Montserrat Medium"/>
              </a:rPr>
              <a:t>Chair ICDE OER </a:t>
            </a:r>
            <a:r>
              <a:rPr lang="nb-NO" sz="3000" dirty="0" err="1">
                <a:ea typeface="Montserrat Medium"/>
                <a:cs typeface="Montserrat Medium"/>
                <a:sym typeface="Montserrat Medium"/>
              </a:rPr>
              <a:t>Advocacy</a:t>
            </a:r>
            <a:r>
              <a:rPr lang="nb-NO" sz="3000" dirty="0">
                <a:ea typeface="Montserrat Medium"/>
                <a:cs typeface="Montserrat Medium"/>
                <a:sym typeface="Montserrat Medium"/>
              </a:rPr>
              <a:t> Committee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b-NO" sz="3000" dirty="0">
              <a:sym typeface="Montserrat Medium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>
                <a:sym typeface="Montserrat Medium"/>
              </a:rPr>
              <a:t>Pedagogisk </a:t>
            </a:r>
            <a:r>
              <a:rPr lang="nb-NO" sz="3000" dirty="0" err="1">
                <a:sym typeface="Montserrat Medium"/>
              </a:rPr>
              <a:t>Utvecklare</a:t>
            </a:r>
            <a:r>
              <a:rPr lang="nb-NO" sz="3000" dirty="0">
                <a:sym typeface="Montserrat Medium"/>
              </a:rPr>
              <a:t>, Mats Brenner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 err="1">
                <a:sym typeface="Montserrat Medium"/>
              </a:rPr>
              <a:t>Ledamot</a:t>
            </a:r>
            <a:r>
              <a:rPr lang="nb-NO" sz="3000" dirty="0">
                <a:sym typeface="Montserrat Medium"/>
              </a:rPr>
              <a:t>, SVERD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>
                <a:sym typeface="Montserrat Medium"/>
              </a:rPr>
              <a:t>Karolinska </a:t>
            </a:r>
            <a:r>
              <a:rPr lang="nb-NO" sz="3000" dirty="0" err="1">
                <a:sym typeface="Montserrat Medium"/>
              </a:rPr>
              <a:t>institutet</a:t>
            </a:r>
            <a:endParaRPr lang="nb-NO" sz="3000" dirty="0"/>
          </a:p>
          <a:p>
            <a:endParaRPr lang="sv-SE" sz="2000" dirty="0"/>
          </a:p>
        </p:txBody>
      </p:sp>
      <p:pic>
        <p:nvPicPr>
          <p:cNvPr id="1026" name="Picture 2" descr="Startsida - Universitets- och högskolerådet (UHR)">
            <a:extLst>
              <a:ext uri="{FF2B5EF4-FFF2-40B4-BE49-F238E27FC236}">
                <a16:creationId xmlns:a16="http://schemas.microsoft.com/office/drawing/2014/main" id="{90845A76-4419-DBC6-CE58-9220B8CD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834" y="2143577"/>
            <a:ext cx="3508448" cy="8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tt pussel med en röd pusselbit">
            <a:extLst>
              <a:ext uri="{FF2B5EF4-FFF2-40B4-BE49-F238E27FC236}">
                <a16:creationId xmlns:a16="http://schemas.microsoft.com/office/drawing/2014/main" id="{C630FCD4-2944-DD7D-592A-9425D4BA5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91" r="30187"/>
          <a:stretch/>
        </p:blipFill>
        <p:spPr>
          <a:xfrm>
            <a:off x="9932719" y="3419454"/>
            <a:ext cx="938222" cy="1388013"/>
          </a:xfrm>
          <a:prstGeom prst="rect">
            <a:avLst/>
          </a:prstGeom>
        </p:spPr>
      </p:pic>
      <p:pic>
        <p:nvPicPr>
          <p:cNvPr id="1028" name="Picture 4" descr="Open educational resources - Wikipedia">
            <a:extLst>
              <a:ext uri="{FF2B5EF4-FFF2-40B4-BE49-F238E27FC236}">
                <a16:creationId xmlns:a16="http://schemas.microsoft.com/office/drawing/2014/main" id="{87EE9DB3-224B-893C-C2C4-F95B0361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3156" y="4968316"/>
            <a:ext cx="2085798" cy="13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899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xt, skärmbild, inomhus&#10;&#10;Automatiskt genererad beskrivning">
            <a:extLst>
              <a:ext uri="{FF2B5EF4-FFF2-40B4-BE49-F238E27FC236}">
                <a16:creationId xmlns:a16="http://schemas.microsoft.com/office/drawing/2014/main" id="{01F58D1B-B6AC-5F60-4C62-0B6724BC1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84412"/>
            <a:ext cx="10905066" cy="46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36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44ADCA6C-BF4C-9058-2408-A1C16555F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72225" cy="3260670"/>
          </a:xfrm>
          <a:prstGeom prst="rect">
            <a:avLst/>
          </a:prstGeom>
        </p:spPr>
      </p:pic>
      <p:pic>
        <p:nvPicPr>
          <p:cNvPr id="8" name="Bildobjekt 7" descr="En bild som visar text, dagstidning, skärmbild&#10;&#10;Automatiskt genererad beskrivning">
            <a:extLst>
              <a:ext uri="{FF2B5EF4-FFF2-40B4-BE49-F238E27FC236}">
                <a16:creationId xmlns:a16="http://schemas.microsoft.com/office/drawing/2014/main" id="{509F5E3C-748B-2ACE-D5E6-5B8C85B5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24" y="3179896"/>
            <a:ext cx="7396976" cy="346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6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568D680-8777-D74C-AF25-CDBED09C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729667"/>
            <a:ext cx="5426764" cy="208930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Open educational resources - Wikipedia">
            <a:extLst>
              <a:ext uri="{FF2B5EF4-FFF2-40B4-BE49-F238E27FC236}">
                <a16:creationId xmlns:a16="http://schemas.microsoft.com/office/drawing/2014/main" id="{E029C696-3949-B3DC-7C25-E7C691C8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1485" y="321734"/>
            <a:ext cx="4365692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78217E8E-97B0-31E9-F158-30E4C23F3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4672204"/>
            <a:ext cx="5426764" cy="678344"/>
          </a:xfrm>
          <a:prstGeom prst="rect">
            <a:avLst/>
          </a:prstGeom>
        </p:spPr>
      </p:pic>
      <p:pic>
        <p:nvPicPr>
          <p:cNvPr id="7" name="Bildobjekt 6" descr="En bild som visar text, inomhus, skärmbild, papper&#10;&#10;Automatiskt genererad beskrivning">
            <a:extLst>
              <a:ext uri="{FF2B5EF4-FFF2-40B4-BE49-F238E27FC236}">
                <a16:creationId xmlns:a16="http://schemas.microsoft.com/office/drawing/2014/main" id="{AB9DBC5A-92DC-2524-BD55-EBCBA2646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34" y="3995248"/>
            <a:ext cx="5112595" cy="20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63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0217897-E41C-4A72-D210-8124DDFBB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6824"/>
            <a:ext cx="11277600" cy="5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1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81FD9D00-80A4-730D-841B-1F783ACF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4554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53FF456-20EB-F48B-4041-1086407DC6AD}"/>
              </a:ext>
            </a:extLst>
          </p:cNvPr>
          <p:cNvSpPr/>
          <p:nvPr/>
        </p:nvSpPr>
        <p:spPr>
          <a:xfrm>
            <a:off x="1081528" y="6446937"/>
            <a:ext cx="5456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hlinkClick r:id="rId3"/>
              </a:rPr>
              <a:t>https</a:t>
            </a:r>
            <a:r>
              <a:rPr lang="sv-SE" dirty="0">
                <a:hlinkClick r:id="rId3"/>
              </a:rPr>
              <a:t>://</a:t>
            </a:r>
            <a:r>
              <a:rPr lang="sv-SE" dirty="0" err="1">
                <a:hlinkClick r:id="rId3"/>
              </a:rPr>
              <a:t>www.icde.org</a:t>
            </a:r>
            <a:r>
              <a:rPr lang="sv-SE" dirty="0">
                <a:hlinkClick r:id="rId3"/>
              </a:rPr>
              <a:t>/</a:t>
            </a:r>
            <a:r>
              <a:rPr lang="sv-SE" dirty="0" err="1">
                <a:hlinkClick r:id="rId3"/>
              </a:rPr>
              <a:t>knowledge-hub</a:t>
            </a:r>
            <a:r>
              <a:rPr lang="sv-SE" dirty="0">
                <a:hlinkClick r:id="rId3"/>
              </a:rPr>
              <a:t>/</a:t>
            </a:r>
            <a:r>
              <a:rPr lang="sv-SE" dirty="0" err="1">
                <a:hlinkClick r:id="rId3"/>
              </a:rPr>
              <a:t>icde-oer-advocacy-committee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8174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219d2f635_0_4"/>
          <p:cNvSpPr/>
          <p:nvPr/>
        </p:nvSpPr>
        <p:spPr>
          <a:xfrm>
            <a:off x="1" y="0"/>
            <a:ext cx="1828800" cy="6858000"/>
          </a:xfrm>
          <a:prstGeom prst="rect">
            <a:avLst/>
          </a:prstGeom>
          <a:solidFill>
            <a:srgbClr val="0F14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219d2f635_0_4"/>
          <p:cNvSpPr txBox="1"/>
          <p:nvPr/>
        </p:nvSpPr>
        <p:spPr>
          <a:xfrm>
            <a:off x="2267250" y="278025"/>
            <a:ext cx="9924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4200" b="1" dirty="0">
                <a:solidFill>
                  <a:srgbClr val="0F142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ICDE OER ADVOCACY COMMITTEE  </a:t>
            </a:r>
            <a:endParaRPr sz="800" dirty="0"/>
          </a:p>
        </p:txBody>
      </p:sp>
      <p:pic>
        <p:nvPicPr>
          <p:cNvPr id="114" name="Google Shape;114;g13219d2f635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146564" y="4813078"/>
            <a:ext cx="21590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13219d2f635_0_4"/>
          <p:cNvSpPr/>
          <p:nvPr/>
        </p:nvSpPr>
        <p:spPr>
          <a:xfrm>
            <a:off x="1" y="0"/>
            <a:ext cx="1828800" cy="6858000"/>
          </a:xfrm>
          <a:prstGeom prst="rect">
            <a:avLst/>
          </a:prstGeom>
          <a:solidFill>
            <a:srgbClr val="060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13219d2f635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319" y="5675586"/>
            <a:ext cx="782162" cy="7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13219d2f635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11549" y="1127591"/>
            <a:ext cx="783150" cy="7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A340C92-EDB4-75DE-B1B1-64030C1ECBAD}"/>
              </a:ext>
            </a:extLst>
          </p:cNvPr>
          <p:cNvSpPr/>
          <p:nvPr/>
        </p:nvSpPr>
        <p:spPr>
          <a:xfrm>
            <a:off x="2352119" y="1824223"/>
            <a:ext cx="805542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b="1" cap="all" dirty="0">
                <a:solidFill>
                  <a:srgbClr val="00004C"/>
                </a:solidFill>
                <a:latin typeface="proxima-nova"/>
              </a:rPr>
              <a:t>THE 2021-2022 OERAC DRAFT MANDATE</a:t>
            </a:r>
          </a:p>
          <a:p>
            <a:r>
              <a:rPr lang="sv-SE" sz="3200" dirty="0">
                <a:latin typeface="Arial" panose="020B0604020202020204" pitchFamily="34" charset="0"/>
              </a:rPr>
              <a:t>The 2021-2022 OERAC </a:t>
            </a:r>
            <a:r>
              <a:rPr lang="sv-SE" sz="3200" dirty="0" err="1">
                <a:latin typeface="Arial" panose="020B0604020202020204" pitchFamily="34" charset="0"/>
              </a:rPr>
              <a:t>mandate</a:t>
            </a:r>
            <a:r>
              <a:rPr lang="sv-SE" sz="3200" dirty="0">
                <a:latin typeface="Arial" panose="020B0604020202020204" pitchFamily="34" charset="0"/>
              </a:rPr>
              <a:t> is </a:t>
            </a:r>
            <a:r>
              <a:rPr lang="sv-SE" sz="3200" dirty="0" err="1">
                <a:latin typeface="Arial" panose="020B0604020202020204" pitchFamily="34" charset="0"/>
              </a:rPr>
              <a:t>based</a:t>
            </a:r>
            <a:r>
              <a:rPr lang="sv-SE" sz="3200" dirty="0">
                <a:latin typeface="Arial" panose="020B0604020202020204" pitchFamily="34" charset="0"/>
              </a:rPr>
              <a:t> on the </a:t>
            </a:r>
            <a:r>
              <a:rPr lang="sv-SE" sz="3200" dirty="0">
                <a:solidFill>
                  <a:srgbClr val="FF7A40"/>
                </a:solidFill>
                <a:latin typeface="Arial" panose="020B0604020202020204" pitchFamily="34" charset="0"/>
                <a:hlinkClick r:id="rId6"/>
              </a:rPr>
              <a:t>ICDE Strategic Plan 2021-2024</a:t>
            </a:r>
            <a:r>
              <a:rPr lang="sv-SE" sz="3200" dirty="0">
                <a:latin typeface="Arial" panose="020B0604020202020204" pitchFamily="34" charset="0"/>
              </a:rPr>
              <a:t> and </a:t>
            </a:r>
            <a:r>
              <a:rPr lang="sv-SE" sz="3200" dirty="0">
                <a:solidFill>
                  <a:srgbClr val="FF7A40"/>
                </a:solidFill>
                <a:latin typeface="Arial" panose="020B0604020202020204" pitchFamily="34" charset="0"/>
                <a:hlinkClick r:id="rId7"/>
              </a:rPr>
              <a:t>ICDE Activity Plan 2021-2022</a:t>
            </a:r>
            <a:r>
              <a:rPr lang="sv-SE" sz="3200" dirty="0">
                <a:latin typeface="Arial" panose="020B0604020202020204" pitchFamily="34" charset="0"/>
              </a:rPr>
              <a:t>, the </a:t>
            </a:r>
            <a:r>
              <a:rPr lang="sv-SE" sz="3200" dirty="0">
                <a:solidFill>
                  <a:srgbClr val="FF7A40"/>
                </a:solidFill>
                <a:latin typeface="Arial" panose="020B0604020202020204" pitchFamily="34" charset="0"/>
                <a:hlinkClick r:id="rId8"/>
              </a:rPr>
              <a:t>UNESCO Recommendation on OER from 2019</a:t>
            </a:r>
            <a:r>
              <a:rPr lang="sv-SE" sz="3200" dirty="0">
                <a:latin typeface="Arial" panose="020B0604020202020204" pitchFamily="34" charset="0"/>
              </a:rPr>
              <a:t> and </a:t>
            </a:r>
            <a:r>
              <a:rPr lang="sv-SE" sz="3200" dirty="0" err="1">
                <a:latin typeface="Arial" panose="020B0604020202020204" pitchFamily="34" charset="0"/>
              </a:rPr>
              <a:t>ICDEs</a:t>
            </a:r>
            <a:r>
              <a:rPr lang="sv-SE" sz="3200" dirty="0">
                <a:latin typeface="Arial" panose="020B0604020202020204" pitchFamily="34" charset="0"/>
              </a:rPr>
              <a:t> </a:t>
            </a:r>
            <a:r>
              <a:rPr lang="sv-SE" sz="3200" dirty="0" err="1">
                <a:latin typeface="Arial" panose="020B0604020202020204" pitchFamily="34" charset="0"/>
              </a:rPr>
              <a:t>role</a:t>
            </a:r>
            <a:r>
              <a:rPr lang="sv-SE" sz="3200" dirty="0">
                <a:latin typeface="Arial" panose="020B0604020202020204" pitchFamily="34" charset="0"/>
              </a:rPr>
              <a:t> as a partner in the </a:t>
            </a:r>
            <a:r>
              <a:rPr lang="sv-SE" sz="3200" dirty="0">
                <a:solidFill>
                  <a:srgbClr val="FF7A40"/>
                </a:solidFill>
                <a:latin typeface="Arial" panose="020B0604020202020204" pitchFamily="34" charset="0"/>
                <a:hlinkClick r:id="rId9"/>
              </a:rPr>
              <a:t>UNESCO OER Dynamic</a:t>
            </a:r>
            <a:r>
              <a:rPr lang="sv-SE" sz="3200" dirty="0">
                <a:latin typeface="Arial" panose="020B0604020202020204" pitchFamily="34" charset="0"/>
              </a:rPr>
              <a:t> </a:t>
            </a:r>
            <a:r>
              <a:rPr lang="sv-SE" sz="3200" dirty="0" err="1">
                <a:latin typeface="Arial" panose="020B0604020202020204" pitchFamily="34" charset="0"/>
              </a:rPr>
              <a:t>Coalition</a:t>
            </a:r>
            <a:r>
              <a:rPr lang="sv-SE" sz="3200" dirty="0">
                <a:latin typeface="Arial" panose="020B0604020202020204" pitchFamily="34" charset="0"/>
              </a:rPr>
              <a:t>. The </a:t>
            </a:r>
            <a:r>
              <a:rPr lang="sv-SE" sz="3200" dirty="0" err="1">
                <a:latin typeface="Arial" panose="020B0604020202020204" pitchFamily="34" charset="0"/>
              </a:rPr>
              <a:t>mandate</a:t>
            </a:r>
            <a:r>
              <a:rPr lang="sv-SE" sz="3200" dirty="0">
                <a:latin typeface="Arial" panose="020B0604020202020204" pitchFamily="34" charset="0"/>
              </a:rPr>
              <a:t> </a:t>
            </a:r>
            <a:r>
              <a:rPr lang="sv-SE" sz="3200" dirty="0" err="1">
                <a:latin typeface="Arial" panose="020B0604020202020204" pitchFamily="34" charset="0"/>
              </a:rPr>
              <a:t>also</a:t>
            </a:r>
            <a:r>
              <a:rPr lang="sv-SE" sz="3200" dirty="0">
                <a:latin typeface="Arial" panose="020B0604020202020204" pitchFamily="34" charset="0"/>
              </a:rPr>
              <a:t> </a:t>
            </a:r>
            <a:r>
              <a:rPr lang="sv-SE" sz="3200" dirty="0" err="1">
                <a:latin typeface="Arial" panose="020B0604020202020204" pitchFamily="34" charset="0"/>
              </a:rPr>
              <a:t>builds</a:t>
            </a:r>
            <a:r>
              <a:rPr lang="sv-SE" sz="3200" dirty="0">
                <a:latin typeface="Arial" panose="020B0604020202020204" pitchFamily="34" charset="0"/>
              </a:rPr>
              <a:t> on </a:t>
            </a:r>
            <a:r>
              <a:rPr lang="sv-SE" sz="3200" dirty="0" err="1">
                <a:latin typeface="Arial" panose="020B0604020202020204" pitchFamily="34" charset="0"/>
              </a:rPr>
              <a:t>recommendations</a:t>
            </a:r>
            <a:r>
              <a:rPr lang="sv-SE" sz="3200" dirty="0">
                <a:latin typeface="Arial" panose="020B0604020202020204" pitchFamily="34" charset="0"/>
              </a:rPr>
              <a:t> from the Final </a:t>
            </a:r>
            <a:r>
              <a:rPr lang="sv-SE" sz="3200" dirty="0" err="1">
                <a:latin typeface="Arial" panose="020B0604020202020204" pitchFamily="34" charset="0"/>
              </a:rPr>
              <a:t>report</a:t>
            </a:r>
            <a:r>
              <a:rPr lang="sv-SE" sz="3200" dirty="0">
                <a:latin typeface="Arial" panose="020B0604020202020204" pitchFamily="34" charset="0"/>
              </a:rPr>
              <a:t> from the OERAC for 2020. </a:t>
            </a:r>
          </a:p>
        </p:txBody>
      </p:sp>
    </p:spTree>
    <p:extLst>
      <p:ext uri="{BB962C8B-B14F-4D97-AF65-F5344CB8AC3E}">
        <p14:creationId xmlns:p14="http://schemas.microsoft.com/office/powerpoint/2010/main" val="3229785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219d2f635_0_4"/>
          <p:cNvSpPr/>
          <p:nvPr/>
        </p:nvSpPr>
        <p:spPr>
          <a:xfrm>
            <a:off x="1" y="0"/>
            <a:ext cx="1828800" cy="6858000"/>
          </a:xfrm>
          <a:prstGeom prst="rect">
            <a:avLst/>
          </a:prstGeom>
          <a:solidFill>
            <a:srgbClr val="0F14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3219d2f635_0_4"/>
          <p:cNvSpPr txBox="1"/>
          <p:nvPr/>
        </p:nvSpPr>
        <p:spPr>
          <a:xfrm>
            <a:off x="2267250" y="278025"/>
            <a:ext cx="9924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4200" b="1">
                <a:solidFill>
                  <a:srgbClr val="0F142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ICDE OER ADVOCACY COMMITTEE AMBASSADORS </a:t>
            </a:r>
            <a:endParaRPr sz="800"/>
          </a:p>
        </p:txBody>
      </p:sp>
      <p:pic>
        <p:nvPicPr>
          <p:cNvPr id="114" name="Google Shape;114;g13219d2f635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146564" y="4813078"/>
            <a:ext cx="21590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3219d2f635_0_4"/>
          <p:cNvSpPr txBox="1"/>
          <p:nvPr/>
        </p:nvSpPr>
        <p:spPr>
          <a:xfrm>
            <a:off x="1922050" y="2340700"/>
            <a:ext cx="10136400" cy="4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Ebba Ossiannilsson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Professor, Dr Consultant, VP, Swedish Association of Distance Education (SADE), ICDE Board, Chair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Jane-Frances Obiageli Agbu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</a:t>
            </a:r>
            <a:r>
              <a:rPr lang="no-NO" sz="130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Associate Professor, National Open University of Nigeria, Nigeria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Cengiz Hakan Aydin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Professor, Anadolu University, Turkey 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Melinda de la Pena Bandalaria</a:t>
            </a:r>
            <a:r>
              <a:rPr lang="no-NO" sz="130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no-NO" sz="130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Chancellor, Professor, University of the Philippines Open University, Philippines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Daniel Burgos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 Vice-rector for International Research, Universidad Internacional de La Rioja, Spain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Xiangyang Zhang</a:t>
            </a:r>
            <a:r>
              <a:rPr lang="no-NO" sz="130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 Emeritus Professor, Open University of Jiangsu, China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Rosa Leonor Ulloa Cazarez</a:t>
            </a:r>
            <a:r>
              <a:rPr lang="no-NO" sz="130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no-NO" sz="130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Professor, Universidad de Guadalajara, Mexico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Mpine Makoe</a:t>
            </a:r>
            <a:r>
              <a:rPr lang="no-NO" sz="130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no-NO" sz="130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Professor, University of South Africa (UNISA), South Africa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Cristine Gusmao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Associate Professor, Federal University of Pernambuco, Brazil   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Yi Yang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Professor, Franklin University, USA   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Constance Blomgren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Associate Professor, Athabasca University, Canada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no-NO" sz="1500" b="1">
                <a:solidFill>
                  <a:srgbClr val="00AAC9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Trish Chaplin-Cheyne</a:t>
            </a:r>
            <a:r>
              <a:rPr lang="no-NO" sz="13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Director Learning and Teaching Development, Otago Polytechnic, New Zealand</a:t>
            </a:r>
            <a:endParaRPr sz="23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g13219d2f635_0_4"/>
          <p:cNvSpPr/>
          <p:nvPr/>
        </p:nvSpPr>
        <p:spPr>
          <a:xfrm>
            <a:off x="1" y="0"/>
            <a:ext cx="1828800" cy="6858000"/>
          </a:xfrm>
          <a:prstGeom prst="rect">
            <a:avLst/>
          </a:prstGeom>
          <a:solidFill>
            <a:srgbClr val="060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13219d2f635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319" y="5675586"/>
            <a:ext cx="782162" cy="7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13219d2f635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11549" y="1127591"/>
            <a:ext cx="783150" cy="7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OpenEdu Framework">
            <a:extLst>
              <a:ext uri="{FF2B5EF4-FFF2-40B4-BE49-F238E27FC236}">
                <a16:creationId xmlns:a16="http://schemas.microsoft.com/office/drawing/2014/main" id="{7F816F4C-CBD6-4017-F42B-50599BFEF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r="-1" b="14934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262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9522DB7-4103-9DA7-E2BE-72AE644C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703213"/>
            <a:ext cx="5372100" cy="34515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>
            <a:hlinkClick r:id="rId3"/>
            <a:extLst>
              <a:ext uri="{FF2B5EF4-FFF2-40B4-BE49-F238E27FC236}">
                <a16:creationId xmlns:a16="http://schemas.microsoft.com/office/drawing/2014/main" id="{B136C666-3B9D-ABC1-53E8-BF2C299FE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6" y="1474899"/>
            <a:ext cx="5372099" cy="39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51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237B613-96E4-B5BA-DF0F-9A33ADCCA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095256"/>
            <a:ext cx="5129784" cy="26674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1DA876-68E2-2B9A-C022-D25C64C3E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108081"/>
            <a:ext cx="5129784" cy="26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1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objekt 12" descr="En bild som visar text&#10;&#10;Automatiskt genererad beskrivning">
            <a:extLst>
              <a:ext uri="{FF2B5EF4-FFF2-40B4-BE49-F238E27FC236}">
                <a16:creationId xmlns:a16="http://schemas.microsoft.com/office/drawing/2014/main" id="{1F0271EB-760F-6D42-DF58-ECC42CF3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1467609"/>
            <a:ext cx="3122143" cy="82736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86063BC1-B258-58C6-4E6F-0E01A2A7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676" y="1506659"/>
            <a:ext cx="3252903" cy="75629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7730979-BE7A-F633-5A06-A80C736E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518" y="602256"/>
            <a:ext cx="3252903" cy="65058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A95C776-C0A2-6375-DEC4-9D4E8241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49" y="4510506"/>
            <a:ext cx="3104943" cy="94700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33E136B1-9CAE-FED1-064A-56CF30F34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433" y="4729710"/>
            <a:ext cx="3217333" cy="579119"/>
          </a:xfrm>
          <a:prstGeom prst="rect">
            <a:avLst/>
          </a:prstGeom>
        </p:spPr>
      </p:pic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11224D86-1B45-83C9-6E2E-BE4809F6D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18" y="4670367"/>
            <a:ext cx="3252903" cy="634315"/>
          </a:xfrm>
          <a:prstGeom prst="rect">
            <a:avLst/>
          </a:prstGeom>
        </p:spPr>
      </p:pic>
      <p:pic>
        <p:nvPicPr>
          <p:cNvPr id="29" name="Picture 2" descr="Startsida - Universitets- och högskolerådet (UHR)">
            <a:extLst>
              <a:ext uri="{FF2B5EF4-FFF2-40B4-BE49-F238E27FC236}">
                <a16:creationId xmlns:a16="http://schemas.microsoft.com/office/drawing/2014/main" id="{79186F42-4069-3D75-FD6C-7B73496D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834" y="2143577"/>
            <a:ext cx="3508448" cy="8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21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219d2f635_0_4"/>
          <p:cNvSpPr/>
          <p:nvPr/>
        </p:nvSpPr>
        <p:spPr>
          <a:xfrm>
            <a:off x="1" y="0"/>
            <a:ext cx="1828800" cy="6858000"/>
          </a:xfrm>
          <a:prstGeom prst="rect">
            <a:avLst/>
          </a:prstGeom>
          <a:solidFill>
            <a:srgbClr val="0F14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g13219d2f635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146564" y="4813078"/>
            <a:ext cx="21590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13219d2f635_0_4"/>
          <p:cNvSpPr/>
          <p:nvPr/>
        </p:nvSpPr>
        <p:spPr>
          <a:xfrm>
            <a:off x="1" y="0"/>
            <a:ext cx="1828800" cy="6858000"/>
          </a:xfrm>
          <a:prstGeom prst="rect">
            <a:avLst/>
          </a:prstGeom>
          <a:solidFill>
            <a:srgbClr val="060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13219d2f635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319" y="5675586"/>
            <a:ext cx="782162" cy="79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1D7D6A6-FE8B-330F-E58B-7DAE5CC10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40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FB47885F-795F-8F48-88B5-DEFC94602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1824940"/>
            <a:ext cx="5806545" cy="2946820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67C0F8E-13CC-83D8-D811-CAF1F4A59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33" y="4529138"/>
            <a:ext cx="6312091" cy="2114550"/>
          </a:xfrm>
          <a:prstGeom prst="rect">
            <a:avLst/>
          </a:prstGeom>
        </p:spPr>
      </p:pic>
      <p:pic>
        <p:nvPicPr>
          <p:cNvPr id="1026" name="Picture 2" descr="ICDE – Digital Learning Dispatches">
            <a:extLst>
              <a:ext uri="{FF2B5EF4-FFF2-40B4-BE49-F238E27FC236}">
                <a16:creationId xmlns:a16="http://schemas.microsoft.com/office/drawing/2014/main" id="{F9135017-499A-E6C6-E588-03BAA55C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29076"/>
            <a:ext cx="5072062" cy="425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57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4E17E14-E8BA-241E-8C13-6D46FE5E2C06}"/>
              </a:ext>
            </a:extLst>
          </p:cNvPr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0" i="0" u="none" strike="noStrike" dirty="0" err="1">
                <a:effectLst/>
              </a:rPr>
              <a:t>Öppet</a:t>
            </a:r>
            <a:r>
              <a:rPr lang="en-US" sz="4000" b="0" i="0" u="none" strike="noStrike" dirty="0">
                <a:effectLst/>
              </a:rPr>
              <a:t>, </a:t>
            </a:r>
            <a:r>
              <a:rPr lang="en-US" sz="4000" b="0" i="0" u="none" strike="noStrike" dirty="0" err="1">
                <a:effectLst/>
              </a:rPr>
              <a:t>flexibelt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lärande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och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distansutbildning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är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en</a:t>
            </a:r>
            <a:r>
              <a:rPr lang="en-US" sz="4000" b="0" i="0" u="none" strike="noStrike" dirty="0">
                <a:effectLst/>
              </a:rPr>
              <a:t> strategi </a:t>
            </a:r>
            <a:r>
              <a:rPr lang="en-US" sz="4000" b="0" i="0" u="none" strike="noStrike" dirty="0" err="1">
                <a:effectLst/>
              </a:rPr>
              <a:t>som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möjliggör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ekonomisk</a:t>
            </a:r>
            <a:r>
              <a:rPr lang="en-US" sz="4000" b="0" i="0" u="none" strike="noStrike" dirty="0">
                <a:effectLst/>
              </a:rPr>
              <a:t>, social, </a:t>
            </a:r>
            <a:r>
              <a:rPr lang="en-US" sz="4000" b="0" i="0" u="none" strike="noStrike" dirty="0" err="1">
                <a:effectLst/>
              </a:rPr>
              <a:t>politisk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och</a:t>
            </a:r>
            <a:r>
              <a:rPr lang="en-US" sz="4000" b="0" i="0" u="none" strike="noStrike" dirty="0">
                <a:effectLst/>
              </a:rPr>
              <a:t> digital </a:t>
            </a:r>
            <a:r>
              <a:rPr lang="en-US" sz="4000" b="0" i="0" u="none" strike="noStrike" dirty="0" err="1">
                <a:effectLst/>
              </a:rPr>
              <a:t>rättvisa</a:t>
            </a:r>
            <a:r>
              <a:rPr lang="en-US" sz="4000" b="0" i="0" u="none" strike="noStrike" dirty="0">
                <a:effectLst/>
              </a:rPr>
              <a:t> för </a:t>
            </a:r>
            <a:r>
              <a:rPr lang="en-US" sz="4000" b="0" i="0" u="none" strike="noStrike" dirty="0" err="1">
                <a:effectLst/>
              </a:rPr>
              <a:t>att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möjliggöra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personligt</a:t>
            </a:r>
            <a:r>
              <a:rPr lang="en-US" sz="4000" b="0" i="0" u="none" strike="noStrike" dirty="0">
                <a:effectLst/>
              </a:rPr>
              <a:t>, </a:t>
            </a:r>
            <a:r>
              <a:rPr lang="en-US" sz="4000" b="0" i="0" u="none" strike="noStrike" dirty="0" err="1">
                <a:effectLst/>
              </a:rPr>
              <a:t>kollaborativt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livslångt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lärande</a:t>
            </a:r>
            <a:r>
              <a:rPr lang="en-US" sz="4000" b="0" i="0" u="none" strike="noStrike" dirty="0">
                <a:effectLst/>
              </a:rPr>
              <a:t> under </a:t>
            </a:r>
            <a:r>
              <a:rPr lang="en-US" sz="4000" b="0" i="0" u="none" strike="noStrike" dirty="0" err="1">
                <a:effectLst/>
              </a:rPr>
              <a:t>hela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livslängden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som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fokuserar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på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hälsa</a:t>
            </a:r>
            <a:r>
              <a:rPr lang="en-US" sz="4000" b="0" i="0" u="none" strike="noStrike" dirty="0">
                <a:effectLst/>
              </a:rPr>
              <a:t>, </a:t>
            </a:r>
            <a:r>
              <a:rPr lang="en-US" sz="4000" b="0" i="0" u="none" strike="noStrike" dirty="0" err="1">
                <a:effectLst/>
              </a:rPr>
              <a:t>välbefinnande</a:t>
            </a:r>
            <a:r>
              <a:rPr lang="en-US" sz="4000" b="0" i="0" u="none" strike="noStrike" dirty="0">
                <a:effectLst/>
              </a:rPr>
              <a:t>, </a:t>
            </a:r>
            <a:r>
              <a:rPr lang="en-US" sz="4000" b="0" i="0" u="none" strike="noStrike" dirty="0" err="1">
                <a:effectLst/>
              </a:rPr>
              <a:t>inkludering</a:t>
            </a:r>
            <a:r>
              <a:rPr lang="en-US" sz="4000" b="0" i="0" u="none" strike="noStrike" dirty="0">
                <a:effectLst/>
              </a:rPr>
              <a:t>, </a:t>
            </a:r>
            <a:r>
              <a:rPr lang="en-US" sz="4000" b="0" i="0" u="none" strike="noStrike" dirty="0" err="1">
                <a:effectLst/>
              </a:rPr>
              <a:t>jämlikhet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och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en</a:t>
            </a:r>
            <a:r>
              <a:rPr lang="en-US" sz="4000" b="0" i="0" u="none" strike="noStrike" dirty="0">
                <a:effectLst/>
              </a:rPr>
              <a:t> smart </a:t>
            </a:r>
            <a:r>
              <a:rPr lang="en-US" sz="4000" b="0" i="0" u="none" strike="noStrike" dirty="0" err="1">
                <a:effectLst/>
              </a:rPr>
              <a:t>framtid</a:t>
            </a:r>
            <a:r>
              <a:rPr lang="en-US" sz="4000" b="0" i="0" u="none" strike="noStrike" dirty="0">
                <a:effectLst/>
              </a:rPr>
              <a:t> för </a:t>
            </a:r>
            <a:r>
              <a:rPr lang="en-US" sz="4000" b="0" i="0" u="none" strike="noStrike" dirty="0" err="1">
                <a:effectLst/>
              </a:rPr>
              <a:t>individer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och</a:t>
            </a:r>
            <a:r>
              <a:rPr lang="en-US" sz="4000" b="0" i="0" u="none" strike="noStrike" dirty="0">
                <a:effectLst/>
              </a:rPr>
              <a:t> </a:t>
            </a:r>
            <a:r>
              <a:rPr lang="en-US" sz="4000" b="0" i="0" u="none" strike="noStrike" dirty="0" err="1">
                <a:effectLst/>
              </a:rPr>
              <a:t>planeten</a:t>
            </a:r>
            <a:r>
              <a:rPr lang="en-US" sz="4000" b="0" i="0" u="none" strike="noStrike" dirty="0">
                <a:effectLst/>
              </a:rPr>
              <a:t> .</a:t>
            </a:r>
            <a:endParaRPr lang="en-US" sz="40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284B628-5130-7C71-D0E9-275FA78949F2}"/>
              </a:ext>
            </a:extLst>
          </p:cNvPr>
          <p:cNvSpPr txBox="1"/>
          <p:nvPr/>
        </p:nvSpPr>
        <p:spPr>
          <a:xfrm>
            <a:off x="-3057" y="2351311"/>
            <a:ext cx="3353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Vägen framåt…</a:t>
            </a:r>
          </a:p>
        </p:txBody>
      </p:sp>
    </p:spTree>
    <p:extLst>
      <p:ext uri="{BB962C8B-B14F-4D97-AF65-F5344CB8AC3E}">
        <p14:creationId xmlns:p14="http://schemas.microsoft.com/office/powerpoint/2010/main" val="588015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9C3A1FD-53A5-94C4-F0AC-7B1E73D21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2" b="6382"/>
          <a:stretch/>
        </p:blipFill>
        <p:spPr>
          <a:xfrm>
            <a:off x="811806" y="457200"/>
            <a:ext cx="105683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7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4" y="1084730"/>
            <a:ext cx="4222276" cy="329865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24CC91D-8C0E-DE43-BDD5-D1EAF0F4B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469" y="230832"/>
            <a:ext cx="3696671" cy="243980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B73FB0D-2FE3-9546-9672-7E5E723D9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770" y="241983"/>
            <a:ext cx="3696671" cy="2439803"/>
          </a:xfrm>
          <a:prstGeom prst="rect">
            <a:avLst/>
          </a:prstGeom>
        </p:spPr>
      </p:pic>
      <p:pic>
        <p:nvPicPr>
          <p:cNvPr id="11" name="Platshållare för innehåll 7">
            <a:extLst>
              <a:ext uri="{FF2B5EF4-FFF2-40B4-BE49-F238E27FC236}">
                <a16:creationId xmlns:a16="http://schemas.microsoft.com/office/drawing/2014/main" id="{158F2D39-2CC3-164F-87A2-EAC505E1B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926" y="2630700"/>
            <a:ext cx="3488330" cy="195999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846154" y="241983"/>
            <a:ext cx="1940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v-SE" sz="2400" dirty="0"/>
              <a:t>My Footprints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1BBF878-748E-6E41-B5D4-863281EE0BBD}"/>
              </a:ext>
            </a:extLst>
          </p:cNvPr>
          <p:cNvSpPr/>
          <p:nvPr/>
        </p:nvSpPr>
        <p:spPr>
          <a:xfrm>
            <a:off x="119114" y="1084730"/>
            <a:ext cx="26319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sz="1400" b="1" dirty="0">
                <a:solidFill>
                  <a:schemeClr val="bg1"/>
                </a:solidFill>
                <a:highlight>
                  <a:srgbClr val="0000FF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www.i4quality.se</a:t>
            </a:r>
            <a:endParaRPr lang="sv-SE" sz="1400" b="1" dirty="0">
              <a:solidFill>
                <a:schemeClr val="bg1"/>
              </a:solidFill>
              <a:highlight>
                <a:srgbClr val="0000FF"/>
              </a:highlight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600"/>
              </a:spcAft>
            </a:pPr>
            <a:r>
              <a:rPr lang="sv-SE" sz="1400" b="1" dirty="0">
                <a:solidFill>
                  <a:schemeClr val="bg1"/>
                </a:solidFill>
                <a:highlight>
                  <a:srgbClr val="0000FF"/>
                </a:highlight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Ebba.Ossiannilsson@gmail.com</a:t>
            </a:r>
            <a:endParaRPr lang="sv-SE" sz="1400" b="1" dirty="0">
              <a:solidFill>
                <a:schemeClr val="bg1"/>
              </a:solidFill>
              <a:highlight>
                <a:srgbClr val="0000FF"/>
              </a:highlight>
            </a:endParaRPr>
          </a:p>
          <a:p>
            <a:pPr>
              <a:spcAft>
                <a:spcPts val="600"/>
              </a:spcAft>
            </a:pPr>
            <a:r>
              <a:rPr lang="sv-SE" sz="1400" b="1" dirty="0">
                <a:solidFill>
                  <a:schemeClr val="bg1"/>
                </a:solidFill>
                <a:highlight>
                  <a:srgbClr val="0000FF"/>
                </a:highligh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info@i4quality.se</a:t>
            </a:r>
            <a:endParaRPr lang="sv-SE" sz="14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27FFBC8-3095-1E44-84B8-14F41804AC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93678"/>
            <a:ext cx="2400300" cy="8382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5838C08-0453-7343-97CF-53E804926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0883" y="2649219"/>
            <a:ext cx="3696671" cy="18957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72BC47D-114F-F649-B2D7-9A67720E18F8}"/>
              </a:ext>
            </a:extLst>
          </p:cNvPr>
          <p:cNvSpPr txBox="1"/>
          <p:nvPr/>
        </p:nvSpPr>
        <p:spPr>
          <a:xfrm>
            <a:off x="18908" y="5054425"/>
            <a:ext cx="2832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/>
              <a:t>THANK YOU!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284EC1C-F012-0149-8699-A2833C470E67}"/>
              </a:ext>
            </a:extLst>
          </p:cNvPr>
          <p:cNvSpPr txBox="1"/>
          <p:nvPr/>
        </p:nvSpPr>
        <p:spPr>
          <a:xfrm>
            <a:off x="119114" y="4531205"/>
            <a:ext cx="6162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CARING IS SHARING, SHARING IS CARING</a:t>
            </a:r>
          </a:p>
        </p:txBody>
      </p:sp>
      <p:pic>
        <p:nvPicPr>
          <p:cNvPr id="6" name="Picture 2" descr="Startsida - Universitets- och högskolerådet (UHR)">
            <a:extLst>
              <a:ext uri="{FF2B5EF4-FFF2-40B4-BE49-F238E27FC236}">
                <a16:creationId xmlns:a16="http://schemas.microsoft.com/office/drawing/2014/main" id="{9B0D39D0-C3EA-F7C6-3BCE-586439A5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6926" y="5563902"/>
            <a:ext cx="3508448" cy="8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7C0F4EA-0246-37D9-7054-19FC22D8F9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9303" y="4641788"/>
            <a:ext cx="4126372" cy="825274"/>
          </a:xfrm>
          <a:prstGeom prst="rect">
            <a:avLst/>
          </a:prstGeom>
        </p:spPr>
      </p:pic>
      <p:pic>
        <p:nvPicPr>
          <p:cNvPr id="14" name="Picture 4" descr="Open educational resources - Wikipedia">
            <a:extLst>
              <a:ext uri="{FF2B5EF4-FFF2-40B4-BE49-F238E27FC236}">
                <a16:creationId xmlns:a16="http://schemas.microsoft.com/office/drawing/2014/main" id="{E3B3EA1F-91BF-A94D-AD78-1176A936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2612" y="5290226"/>
            <a:ext cx="2316691" cy="154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8C912B1-9D0A-4BAD-EEAF-18D04AE9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854B5A-F1DE-C68D-28B8-7A0F87A54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57313"/>
            <a:ext cx="6779941" cy="53292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UNESCO:s OER-rekommendation presenteras</a:t>
            </a:r>
          </a:p>
          <a:p>
            <a:pPr marL="0" indent="0">
              <a:buNone/>
            </a:pPr>
            <a:endParaRPr lang="sv-SE" sz="2400" b="0" i="0" u="none" strike="noStrike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ICDE OER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Advocacy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Committee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, dess globala arbete och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advocacy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campaign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presenteras, samt </a:t>
            </a:r>
          </a:p>
          <a:p>
            <a:pPr marL="0" indent="0">
              <a:buNone/>
            </a:pP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Information om The CARE (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Contribute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,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Attribute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, Release,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Empower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)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Framework</a:t>
            </a:r>
            <a:endParaRPr lang="sv-SE" sz="2400" b="0" i="0" u="none" strike="noStrike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sv-SE" sz="2400" b="0" i="0" u="none" strike="noStrike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Om Mötesplats OER (som även hade konferens 25/11 2022)</a:t>
            </a:r>
          </a:p>
          <a:p>
            <a:pPr marL="0" indent="0">
              <a:buNone/>
            </a:pPr>
            <a:endParaRPr lang="sv-SE" sz="2400" b="0" i="0" u="none" strike="noStrike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Regeringsuppdrag från Utbildningsdepartementet om öppna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lärresurser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och allmänhetens delaktighet i forskningsprocessen</a:t>
            </a:r>
          </a:p>
          <a:p>
            <a:pPr marL="0" indent="0">
              <a:buNone/>
            </a:pPr>
            <a:endParaRPr lang="sv-SE" sz="2400" b="1" i="0" u="none" strike="noStrike" dirty="0">
              <a:effectLst/>
              <a:latin typeface="BauWebPro"/>
            </a:endParaRPr>
          </a:p>
          <a:p>
            <a:pPr marL="0" indent="0">
              <a:buNone/>
            </a:pPr>
            <a:r>
              <a:rPr lang="sv-SE" sz="2400" b="1" i="0" u="none" strike="noStrike" dirty="0">
                <a:effectLst/>
                <a:latin typeface="BauWebPro"/>
              </a:rPr>
              <a:t>Medverkande:</a:t>
            </a:r>
            <a:br>
              <a:rPr lang="sv-SE" sz="2400" b="0" i="0" u="none" strike="noStrike" dirty="0">
                <a:effectLst/>
                <a:latin typeface="Calibri" panose="020F0502020204030204" pitchFamily="34" charset="0"/>
              </a:rPr>
            </a:b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Ebba Ossiannilsson Svenska Riksorganisationen för öppen flexibel distansutbildning (SVERD) International Council for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Open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and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Distance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Education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(ICDE) OER Ambassador och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Chair</a:t>
            </a:r>
            <a:endParaRPr lang="sv-SE" sz="2400" b="0" i="0" u="none" strike="noStrike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Josefine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Hellroth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Larsson,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Wikimedia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 och Mötesplats OER</a:t>
            </a:r>
          </a:p>
          <a:p>
            <a:pPr marL="0" indent="0">
              <a:buNone/>
            </a:pP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Erik </a:t>
            </a:r>
            <a:r>
              <a:rPr lang="sv-SE" sz="2400" b="0" i="0" u="none" strike="noStrike" dirty="0" err="1">
                <a:effectLst/>
                <a:latin typeface="Calibri" panose="020F0502020204030204" pitchFamily="34" charset="0"/>
              </a:rPr>
              <a:t>Stattin</a:t>
            </a:r>
            <a:r>
              <a:rPr lang="sv-SE" sz="2400" b="0" i="0" u="none" strike="noStrike" dirty="0">
                <a:effectLst/>
                <a:latin typeface="Calibri" panose="020F0502020204030204" pitchFamily="34" charset="0"/>
              </a:rPr>
              <a:t>, Kungliga biblioteket (KB)</a:t>
            </a:r>
          </a:p>
          <a:p>
            <a:endParaRPr lang="sv-SE" sz="11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B98EA21-C854-5C79-0E63-2FDF66B7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96" y="814816"/>
            <a:ext cx="4126372" cy="825274"/>
          </a:xfrm>
          <a:prstGeom prst="rect">
            <a:avLst/>
          </a:prstGeom>
        </p:spPr>
      </p:pic>
      <p:pic>
        <p:nvPicPr>
          <p:cNvPr id="9" name="Picture 2" descr="Startsida - Universitets- och högskolerådet (UHR)">
            <a:extLst>
              <a:ext uri="{FF2B5EF4-FFF2-40B4-BE49-F238E27FC236}">
                <a16:creationId xmlns:a16="http://schemas.microsoft.com/office/drawing/2014/main" id="{8110B092-BEF4-99CA-3756-66E72AC6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525" y="2960116"/>
            <a:ext cx="3097743" cy="74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pen educational resources - Wikipedia">
            <a:extLst>
              <a:ext uri="{FF2B5EF4-FFF2-40B4-BE49-F238E27FC236}">
                <a16:creationId xmlns:a16="http://schemas.microsoft.com/office/drawing/2014/main" id="{79B240E7-80E6-3E05-6BEF-D41502A3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3574" y="4686998"/>
            <a:ext cx="2316691" cy="154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42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5F24660-5BE6-59E6-5635-53556E7D1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590" y="457200"/>
            <a:ext cx="85828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94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al 4: Ensure inclusive and equitable quality education and promote  lifelong learning opportunities for all - Project - ISGLOBAL">
            <a:extLst>
              <a:ext uri="{FF2B5EF4-FFF2-40B4-BE49-F238E27FC236}">
                <a16:creationId xmlns:a16="http://schemas.microsoft.com/office/drawing/2014/main" id="{0A21F411-F40E-E505-0080-F49FD38F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6" y="1580356"/>
            <a:ext cx="3384781" cy="160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192DDAD7-92B1-E997-605C-65F961B5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475456"/>
            <a:ext cx="8890000" cy="11049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ED814B7-CED7-067F-A1DD-DBD2956A8CD6}"/>
              </a:ext>
            </a:extLst>
          </p:cNvPr>
          <p:cNvSpPr/>
          <p:nvPr/>
        </p:nvSpPr>
        <p:spPr>
          <a:xfrm>
            <a:off x="249383" y="3184763"/>
            <a:ext cx="46313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b="1" dirty="0">
                <a:latin typeface="Verdana" panose="020B0604030504040204" pitchFamily="34" charset="0"/>
              </a:rPr>
              <a:t>PREAMBLE</a:t>
            </a:r>
            <a:r>
              <a:rPr lang="sv-SE" sz="1400" dirty="0">
                <a:latin typeface="Verdana" panose="020B0604030504040204" pitchFamily="34" charset="0"/>
              </a:rPr>
              <a:t> </a:t>
            </a:r>
            <a:br>
              <a:rPr lang="sv-SE" sz="1400" dirty="0"/>
            </a:br>
            <a:br>
              <a:rPr lang="sv-SE" sz="1400" dirty="0"/>
            </a:br>
            <a:r>
              <a:rPr lang="sv-SE" sz="1400" dirty="0">
                <a:latin typeface="Verdana" panose="020B0604030504040204" pitchFamily="34" charset="0"/>
              </a:rPr>
              <a:t>The General Conference </a:t>
            </a:r>
            <a:r>
              <a:rPr lang="sv-SE" sz="1400" dirty="0" err="1">
                <a:latin typeface="Verdana" panose="020B0604030504040204" pitchFamily="34" charset="0"/>
              </a:rPr>
              <a:t>of</a:t>
            </a:r>
            <a:r>
              <a:rPr lang="sv-SE" sz="1400" dirty="0">
                <a:latin typeface="Verdana" panose="020B0604030504040204" pitchFamily="34" charset="0"/>
              </a:rPr>
              <a:t> the United Nations </a:t>
            </a:r>
            <a:r>
              <a:rPr lang="sv-SE" sz="1400" dirty="0" err="1">
                <a:latin typeface="Verdana" panose="020B0604030504040204" pitchFamily="34" charset="0"/>
              </a:rPr>
              <a:t>Educational</a:t>
            </a:r>
            <a:r>
              <a:rPr lang="sv-SE" sz="1400" dirty="0">
                <a:latin typeface="Verdana" panose="020B0604030504040204" pitchFamily="34" charset="0"/>
              </a:rPr>
              <a:t>, </a:t>
            </a:r>
            <a:r>
              <a:rPr lang="sv-SE" sz="1400" dirty="0" err="1">
                <a:latin typeface="Verdana" panose="020B0604030504040204" pitchFamily="34" charset="0"/>
              </a:rPr>
              <a:t>Scientific</a:t>
            </a:r>
            <a:r>
              <a:rPr lang="sv-SE" sz="1400" dirty="0">
                <a:latin typeface="Verdana" panose="020B0604030504040204" pitchFamily="34" charset="0"/>
              </a:rPr>
              <a:t> and </a:t>
            </a:r>
            <a:r>
              <a:rPr lang="sv-SE" sz="1400" dirty="0" err="1">
                <a:latin typeface="Verdana" panose="020B0604030504040204" pitchFamily="34" charset="0"/>
              </a:rPr>
              <a:t>Cultural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Organization</a:t>
            </a:r>
            <a:r>
              <a:rPr lang="sv-SE" sz="1400" dirty="0">
                <a:latin typeface="Verdana" panose="020B0604030504040204" pitchFamily="34" charset="0"/>
              </a:rPr>
              <a:t> (UNESCO), meeting in Paris from 12 to 27 November 2019, at </a:t>
            </a:r>
            <a:r>
              <a:rPr lang="sv-SE" sz="1400" dirty="0" err="1">
                <a:latin typeface="Verdana" panose="020B0604030504040204" pitchFamily="34" charset="0"/>
              </a:rPr>
              <a:t>its</a:t>
            </a:r>
            <a:r>
              <a:rPr lang="sv-SE" sz="1400" dirty="0">
                <a:latin typeface="Verdana" panose="020B0604030504040204" pitchFamily="34" charset="0"/>
              </a:rPr>
              <a:t> 40th session </a:t>
            </a:r>
            <a:r>
              <a:rPr lang="sv-SE" sz="1400" b="1" dirty="0">
                <a:latin typeface="Verdana" panose="020B0604030504040204" pitchFamily="34" charset="0"/>
              </a:rPr>
              <a:t>(25th Nov 2019)</a:t>
            </a:r>
            <a:br>
              <a:rPr lang="sv-SE" sz="1400" dirty="0"/>
            </a:br>
            <a:br>
              <a:rPr lang="sv-SE" sz="1400" dirty="0"/>
            </a:br>
            <a:r>
              <a:rPr lang="sv-SE" sz="1400" i="1" dirty="0" err="1">
                <a:latin typeface="Verdana" panose="020B0604030504040204" pitchFamily="34" charset="0"/>
              </a:rPr>
              <a:t>Recalling</a:t>
            </a:r>
            <a:r>
              <a:rPr lang="sv-SE" sz="1400" dirty="0">
                <a:latin typeface="Verdana" panose="020B0604030504040204" pitchFamily="34" charset="0"/>
              </a:rPr>
              <a:t> </a:t>
            </a:r>
            <a:r>
              <a:rPr lang="sv-SE" sz="1400" dirty="0" err="1">
                <a:latin typeface="Verdana" panose="020B0604030504040204" pitchFamily="34" charset="0"/>
              </a:rPr>
              <a:t>that</a:t>
            </a:r>
            <a:r>
              <a:rPr lang="sv-SE" sz="1400" dirty="0">
                <a:latin typeface="Verdana" panose="020B0604030504040204" pitchFamily="34" charset="0"/>
              </a:rPr>
              <a:t> the </a:t>
            </a:r>
            <a:r>
              <a:rPr lang="sv-SE" sz="1400" dirty="0" err="1">
                <a:latin typeface="Verdana" panose="020B0604030504040204" pitchFamily="34" charset="0"/>
              </a:rPr>
              <a:t>Preamble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of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UNESCO’s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Constitution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affirms</a:t>
            </a:r>
            <a:r>
              <a:rPr lang="sv-SE" sz="1400" dirty="0">
                <a:latin typeface="Verdana" panose="020B0604030504040204" pitchFamily="34" charset="0"/>
              </a:rPr>
              <a:t>, “</a:t>
            </a:r>
            <a:r>
              <a:rPr lang="sv-SE" sz="1400" dirty="0" err="1">
                <a:latin typeface="Verdana" panose="020B0604030504040204" pitchFamily="34" charset="0"/>
              </a:rPr>
              <a:t>that</a:t>
            </a:r>
            <a:r>
              <a:rPr lang="sv-SE" sz="1400" dirty="0">
                <a:latin typeface="Verdana" panose="020B0604030504040204" pitchFamily="34" charset="0"/>
              </a:rPr>
              <a:t> the </a:t>
            </a:r>
            <a:r>
              <a:rPr lang="sv-SE" sz="1400" dirty="0" err="1">
                <a:latin typeface="Verdana" panose="020B0604030504040204" pitchFamily="34" charset="0"/>
              </a:rPr>
              <a:t>wide</a:t>
            </a:r>
            <a:r>
              <a:rPr lang="sv-SE" sz="1400" dirty="0">
                <a:latin typeface="Verdana" panose="020B0604030504040204" pitchFamily="34" charset="0"/>
              </a:rPr>
              <a:t> diffusion </a:t>
            </a:r>
            <a:r>
              <a:rPr lang="sv-SE" sz="1400" dirty="0" err="1">
                <a:latin typeface="Verdana" panose="020B0604030504040204" pitchFamily="34" charset="0"/>
              </a:rPr>
              <a:t>of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culture</a:t>
            </a:r>
            <a:r>
              <a:rPr lang="sv-SE" sz="1400" dirty="0">
                <a:latin typeface="Verdana" panose="020B0604030504040204" pitchFamily="34" charset="0"/>
              </a:rPr>
              <a:t>, and the </a:t>
            </a:r>
            <a:r>
              <a:rPr lang="sv-SE" sz="1400" dirty="0" err="1">
                <a:latin typeface="Verdana" panose="020B0604030504040204" pitchFamily="34" charset="0"/>
              </a:rPr>
              <a:t>education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of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humanity</a:t>
            </a:r>
            <a:r>
              <a:rPr lang="sv-SE" sz="1400" dirty="0">
                <a:latin typeface="Verdana" panose="020B0604030504040204" pitchFamily="34" charset="0"/>
              </a:rPr>
              <a:t> for </a:t>
            </a:r>
            <a:r>
              <a:rPr lang="sv-SE" sz="1400" dirty="0" err="1">
                <a:latin typeface="Verdana" panose="020B0604030504040204" pitchFamily="34" charset="0"/>
              </a:rPr>
              <a:t>justice</a:t>
            </a:r>
            <a:r>
              <a:rPr lang="sv-SE" sz="1400" dirty="0">
                <a:latin typeface="Verdana" panose="020B0604030504040204" pitchFamily="34" charset="0"/>
              </a:rPr>
              <a:t> and </a:t>
            </a:r>
            <a:r>
              <a:rPr lang="sv-SE" sz="1400" dirty="0" err="1">
                <a:latin typeface="Verdana" panose="020B0604030504040204" pitchFamily="34" charset="0"/>
              </a:rPr>
              <a:t>liberty</a:t>
            </a:r>
            <a:r>
              <a:rPr lang="sv-SE" sz="1400" dirty="0">
                <a:latin typeface="Verdana" panose="020B0604030504040204" pitchFamily="34" charset="0"/>
              </a:rPr>
              <a:t> and </a:t>
            </a:r>
            <a:r>
              <a:rPr lang="sv-SE" sz="1400" dirty="0" err="1">
                <a:latin typeface="Verdana" panose="020B0604030504040204" pitchFamily="34" charset="0"/>
              </a:rPr>
              <a:t>peace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are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indispensable</a:t>
            </a:r>
            <a:r>
              <a:rPr lang="sv-SE" sz="1400" dirty="0">
                <a:latin typeface="Verdana" panose="020B0604030504040204" pitchFamily="34" charset="0"/>
              </a:rPr>
              <a:t> to the </a:t>
            </a:r>
            <a:r>
              <a:rPr lang="sv-SE" sz="1400" dirty="0" err="1">
                <a:latin typeface="Verdana" panose="020B0604030504040204" pitchFamily="34" charset="0"/>
              </a:rPr>
              <a:t>dignity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of</a:t>
            </a:r>
            <a:r>
              <a:rPr lang="sv-SE" sz="1400" dirty="0">
                <a:latin typeface="Verdana" panose="020B0604030504040204" pitchFamily="34" charset="0"/>
              </a:rPr>
              <a:t> man and </a:t>
            </a:r>
            <a:r>
              <a:rPr lang="sv-SE" sz="1400" dirty="0" err="1">
                <a:latin typeface="Verdana" panose="020B0604030504040204" pitchFamily="34" charset="0"/>
              </a:rPr>
              <a:t>constitute</a:t>
            </a:r>
            <a:r>
              <a:rPr lang="sv-SE" sz="1400" dirty="0">
                <a:latin typeface="Verdana" panose="020B0604030504040204" pitchFamily="34" charset="0"/>
              </a:rPr>
              <a:t> a </a:t>
            </a:r>
            <a:r>
              <a:rPr lang="sv-SE" sz="1400" dirty="0" err="1">
                <a:latin typeface="Verdana" panose="020B0604030504040204" pitchFamily="34" charset="0"/>
              </a:rPr>
              <a:t>sacred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duty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which</a:t>
            </a:r>
            <a:r>
              <a:rPr lang="sv-SE" sz="1400" dirty="0">
                <a:latin typeface="Verdana" panose="020B0604030504040204" pitchFamily="34" charset="0"/>
              </a:rPr>
              <a:t> all the nations must </a:t>
            </a:r>
            <a:r>
              <a:rPr lang="sv-SE" sz="1400" dirty="0" err="1">
                <a:latin typeface="Verdana" panose="020B0604030504040204" pitchFamily="34" charset="0"/>
              </a:rPr>
              <a:t>fulfil</a:t>
            </a:r>
            <a:r>
              <a:rPr lang="sv-SE" sz="1400" dirty="0">
                <a:latin typeface="Verdana" panose="020B0604030504040204" pitchFamily="34" charset="0"/>
              </a:rPr>
              <a:t> in a spirit </a:t>
            </a:r>
            <a:r>
              <a:rPr lang="sv-SE" sz="1400" dirty="0" err="1">
                <a:latin typeface="Verdana" panose="020B0604030504040204" pitchFamily="34" charset="0"/>
              </a:rPr>
              <a:t>of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mutual</a:t>
            </a:r>
            <a:r>
              <a:rPr lang="sv-SE" sz="1400" dirty="0">
                <a:latin typeface="Verdana" panose="020B0604030504040204" pitchFamily="34" charset="0"/>
              </a:rPr>
              <a:t> </a:t>
            </a:r>
            <a:r>
              <a:rPr lang="sv-SE" sz="1400" dirty="0" err="1">
                <a:latin typeface="Verdana" panose="020B0604030504040204" pitchFamily="34" charset="0"/>
              </a:rPr>
              <a:t>assistance</a:t>
            </a:r>
            <a:r>
              <a:rPr lang="sv-SE" sz="1400" dirty="0">
                <a:latin typeface="Verdana" panose="020B0604030504040204" pitchFamily="34" charset="0"/>
              </a:rPr>
              <a:t> and </a:t>
            </a:r>
            <a:r>
              <a:rPr lang="sv-SE" sz="1400" dirty="0" err="1">
                <a:latin typeface="Verdana" panose="020B0604030504040204" pitchFamily="34" charset="0"/>
              </a:rPr>
              <a:t>concern</a:t>
            </a:r>
            <a:r>
              <a:rPr lang="sv-SE" sz="1400" dirty="0">
                <a:latin typeface="Verdana" panose="020B0604030504040204" pitchFamily="34" charset="0"/>
              </a:rPr>
              <a:t>”, </a:t>
            </a:r>
            <a:br>
              <a:rPr lang="sv-SE" sz="1400" dirty="0"/>
            </a:br>
            <a:endParaRPr lang="sv-SE" sz="1400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CDB417E-8B3D-2AF3-E05A-8049273A3715}"/>
              </a:ext>
            </a:extLst>
          </p:cNvPr>
          <p:cNvSpPr/>
          <p:nvPr/>
        </p:nvSpPr>
        <p:spPr>
          <a:xfrm>
            <a:off x="5209700" y="1799768"/>
            <a:ext cx="6096000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400" i="1" dirty="0" err="1"/>
              <a:t>Building</a:t>
            </a:r>
            <a:r>
              <a:rPr lang="sv-SE" sz="2400" i="1" dirty="0"/>
              <a:t> on</a:t>
            </a:r>
            <a:r>
              <a:rPr lang="sv-SE" sz="2400" dirty="0"/>
              <a:t> the Ljubljana OER Action Plan 2017 to mainstream OER to </a:t>
            </a:r>
            <a:r>
              <a:rPr lang="sv-SE" sz="2400" dirty="0" err="1"/>
              <a:t>help</a:t>
            </a:r>
            <a:r>
              <a:rPr lang="sv-SE" sz="2400" dirty="0"/>
              <a:t> all </a:t>
            </a:r>
            <a:r>
              <a:rPr lang="sv-SE" sz="2400" dirty="0" err="1"/>
              <a:t>Member</a:t>
            </a:r>
            <a:r>
              <a:rPr lang="sv-SE" sz="2400" dirty="0"/>
              <a:t> States to </a:t>
            </a:r>
            <a:r>
              <a:rPr lang="sv-SE" sz="2400" dirty="0" err="1"/>
              <a:t>create</a:t>
            </a:r>
            <a:r>
              <a:rPr lang="sv-SE" sz="2400" dirty="0"/>
              <a:t> </a:t>
            </a:r>
            <a:r>
              <a:rPr lang="sv-SE" sz="2400" dirty="0" err="1"/>
              <a:t>inclusive</a:t>
            </a:r>
            <a:r>
              <a:rPr lang="sv-SE" sz="2400" dirty="0"/>
              <a:t> </a:t>
            </a:r>
            <a:r>
              <a:rPr lang="sv-SE" sz="2400" dirty="0" err="1"/>
              <a:t>knowledge</a:t>
            </a:r>
            <a:r>
              <a:rPr lang="sv-SE" sz="2400" dirty="0"/>
              <a:t> </a:t>
            </a:r>
            <a:r>
              <a:rPr lang="sv-SE" sz="2400" dirty="0" err="1"/>
              <a:t>societies</a:t>
            </a:r>
            <a:r>
              <a:rPr lang="sv-SE" sz="2400" dirty="0"/>
              <a:t> and </a:t>
            </a:r>
            <a:r>
              <a:rPr lang="sv-SE" sz="2400" dirty="0" err="1"/>
              <a:t>achieve</a:t>
            </a:r>
            <a:r>
              <a:rPr lang="sv-SE" sz="2400" dirty="0"/>
              <a:t> the 2030 Agenda for </a:t>
            </a:r>
            <a:r>
              <a:rPr lang="sv-SE" sz="2400" dirty="0" err="1"/>
              <a:t>Sustainable</a:t>
            </a:r>
            <a:r>
              <a:rPr lang="sv-SE" sz="2400" dirty="0"/>
              <a:t> </a:t>
            </a:r>
            <a:r>
              <a:rPr lang="sv-SE" sz="2400" dirty="0" err="1"/>
              <a:t>Development</a:t>
            </a:r>
            <a:r>
              <a:rPr lang="sv-SE" sz="2400" dirty="0"/>
              <a:t>, </a:t>
            </a:r>
            <a:r>
              <a:rPr lang="sv-SE" sz="2400" dirty="0" err="1"/>
              <a:t>namely</a:t>
            </a:r>
            <a:r>
              <a:rPr lang="sv-SE" sz="2400" dirty="0"/>
              <a:t> </a:t>
            </a:r>
            <a:r>
              <a:rPr lang="sv-SE" sz="2400" b="1" dirty="0"/>
              <a:t>SDG 4 </a:t>
            </a:r>
            <a:r>
              <a:rPr lang="sv-SE" sz="2400" dirty="0"/>
              <a:t>(</a:t>
            </a:r>
            <a:r>
              <a:rPr lang="sv-SE" sz="2400" dirty="0" err="1"/>
              <a:t>Quality</a:t>
            </a:r>
            <a:r>
              <a:rPr lang="sv-SE" sz="2400" dirty="0"/>
              <a:t> </a:t>
            </a:r>
            <a:r>
              <a:rPr lang="sv-SE" sz="2400" dirty="0" err="1"/>
              <a:t>education</a:t>
            </a:r>
            <a:r>
              <a:rPr lang="sv-SE" sz="2400" dirty="0"/>
              <a:t>), </a:t>
            </a:r>
            <a:r>
              <a:rPr lang="sv-SE" sz="2400" b="1" dirty="0"/>
              <a:t>SDG 5</a:t>
            </a:r>
            <a:r>
              <a:rPr lang="sv-SE" sz="2400" dirty="0"/>
              <a:t> (Gender </a:t>
            </a:r>
            <a:r>
              <a:rPr lang="sv-SE" sz="2400" dirty="0" err="1"/>
              <a:t>equality</a:t>
            </a:r>
            <a:r>
              <a:rPr lang="sv-SE" sz="2400" dirty="0"/>
              <a:t>), </a:t>
            </a:r>
            <a:r>
              <a:rPr lang="sv-SE" sz="2400" b="1" dirty="0"/>
              <a:t>SDG 9 </a:t>
            </a:r>
            <a:r>
              <a:rPr lang="sv-SE" sz="2400" dirty="0"/>
              <a:t>(Industry, innovation and </a:t>
            </a:r>
            <a:r>
              <a:rPr lang="sv-SE" sz="2400" dirty="0" err="1"/>
              <a:t>infrastructure</a:t>
            </a:r>
            <a:r>
              <a:rPr lang="sv-SE" sz="2400" dirty="0"/>
              <a:t>), </a:t>
            </a:r>
            <a:r>
              <a:rPr lang="sv-SE" sz="2400" b="1" dirty="0"/>
              <a:t>SDG 10 </a:t>
            </a:r>
            <a:r>
              <a:rPr lang="sv-SE" sz="2400" dirty="0"/>
              <a:t>(</a:t>
            </a:r>
            <a:r>
              <a:rPr lang="sv-SE" sz="2400" dirty="0" err="1"/>
              <a:t>Reduced</a:t>
            </a:r>
            <a:r>
              <a:rPr lang="sv-SE" sz="2400" dirty="0"/>
              <a:t> </a:t>
            </a:r>
            <a:r>
              <a:rPr lang="sv-SE" sz="2400" dirty="0" err="1"/>
              <a:t>inequalities</a:t>
            </a:r>
            <a:r>
              <a:rPr lang="sv-SE" sz="2400" dirty="0"/>
              <a:t> </a:t>
            </a:r>
            <a:r>
              <a:rPr lang="sv-SE" sz="2400" dirty="0" err="1"/>
              <a:t>within</a:t>
            </a:r>
            <a:r>
              <a:rPr lang="sv-SE" sz="2400" dirty="0"/>
              <a:t> and </a:t>
            </a:r>
            <a:r>
              <a:rPr lang="sv-SE" sz="2400" dirty="0" err="1"/>
              <a:t>across</a:t>
            </a:r>
            <a:r>
              <a:rPr lang="sv-SE" sz="2400" dirty="0"/>
              <a:t> </a:t>
            </a:r>
            <a:r>
              <a:rPr lang="sv-SE" sz="2400" dirty="0" err="1"/>
              <a:t>countries</a:t>
            </a:r>
            <a:r>
              <a:rPr lang="sv-SE" sz="2400" dirty="0"/>
              <a:t>), </a:t>
            </a:r>
            <a:r>
              <a:rPr lang="sv-SE" sz="2400" b="1" dirty="0"/>
              <a:t>SDG 16 </a:t>
            </a:r>
            <a:r>
              <a:rPr lang="sv-SE" sz="2400" dirty="0"/>
              <a:t>(Peace, </a:t>
            </a:r>
            <a:r>
              <a:rPr lang="sv-SE" sz="2400" dirty="0" err="1"/>
              <a:t>justice</a:t>
            </a:r>
            <a:r>
              <a:rPr lang="sv-SE" sz="2400" dirty="0"/>
              <a:t> and strong institutions) and </a:t>
            </a:r>
            <a:r>
              <a:rPr lang="sv-SE" sz="2400" b="1" dirty="0"/>
              <a:t>SDG 17</a:t>
            </a:r>
            <a:r>
              <a:rPr lang="sv-SE" sz="2400" dirty="0"/>
              <a:t> (Partnerships for the </a:t>
            </a:r>
            <a:r>
              <a:rPr lang="sv-SE" sz="2400" dirty="0" err="1"/>
              <a:t>goals</a:t>
            </a:r>
            <a:r>
              <a:rPr lang="sv-SE" sz="2400" dirty="0"/>
              <a:t>).</a:t>
            </a:r>
            <a:br>
              <a:rPr lang="sv-SE" sz="1200" dirty="0"/>
            </a:b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61746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12201140-2996-DAA3-F0F7-19C4FAB6A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75" y="100581"/>
            <a:ext cx="5291666" cy="187854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6F5D86B-2A27-8B2D-B254-0AF5BADAC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99" y="2661708"/>
            <a:ext cx="9971034" cy="2891599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C0E82177-E06B-6C60-2498-16BE96520687}"/>
              </a:ext>
            </a:extLst>
          </p:cNvPr>
          <p:cNvSpPr txBox="1"/>
          <p:nvPr/>
        </p:nvSpPr>
        <p:spPr>
          <a:xfrm>
            <a:off x="253175" y="6388087"/>
            <a:ext cx="11745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>
                <a:hlinkClick r:id="rId4"/>
              </a:rPr>
              <a:t>https</a:t>
            </a:r>
            <a:r>
              <a:rPr lang="sv-SE" dirty="0">
                <a:hlinkClick r:id="rId4"/>
              </a:rPr>
              <a:t>://</a:t>
            </a:r>
            <a:r>
              <a:rPr lang="sv-SE" dirty="0" err="1">
                <a:hlinkClick r:id="rId4"/>
              </a:rPr>
              <a:t>unesco.se</a:t>
            </a:r>
            <a:r>
              <a:rPr lang="sv-SE" dirty="0">
                <a:hlinkClick r:id="rId4"/>
              </a:rPr>
              <a:t>/</a:t>
            </a:r>
            <a:r>
              <a:rPr lang="sv-SE" dirty="0" err="1">
                <a:hlinkClick r:id="rId4"/>
              </a:rPr>
              <a:t>wp-content</a:t>
            </a:r>
            <a:r>
              <a:rPr lang="sv-SE" dirty="0">
                <a:hlinkClick r:id="rId4"/>
              </a:rPr>
              <a:t>/</a:t>
            </a:r>
            <a:r>
              <a:rPr lang="sv-SE" dirty="0" err="1">
                <a:hlinkClick r:id="rId4"/>
              </a:rPr>
              <a:t>uploads</a:t>
            </a:r>
            <a:r>
              <a:rPr lang="sv-SE" dirty="0">
                <a:hlinkClick r:id="rId4"/>
              </a:rPr>
              <a:t>/2022/09/</a:t>
            </a:r>
            <a:r>
              <a:rPr lang="sv-SE" dirty="0" err="1">
                <a:hlinkClick r:id="rId4"/>
              </a:rPr>
              <a:t>Unescos-rekommendationer-om-opppna-larresurser-ny.pdf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022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inomhus, skärmbild&#10;&#10;Automatiskt genererad beskrivning">
            <a:extLst>
              <a:ext uri="{FF2B5EF4-FFF2-40B4-BE49-F238E27FC236}">
                <a16:creationId xmlns:a16="http://schemas.microsoft.com/office/drawing/2014/main" id="{8A245403-BAFF-67C3-29B6-D73AD160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55" y="1524551"/>
            <a:ext cx="10416483" cy="5061987"/>
          </a:xfrm>
          <a:prstGeom prst="rect">
            <a:avLst/>
          </a:prstGeom>
        </p:spPr>
      </p:pic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A6B7BF2F-7987-D4F6-A4BA-BD52E5941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271462"/>
            <a:ext cx="8890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6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CA159AB1-E3FA-8C7D-8551-0F857AB3D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3" y="457200"/>
            <a:ext cx="106135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14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Freeform: Shape 7188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2" name="Picture 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8219A150-41D8-AF9F-23FF-2CF812D5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9949" y="1112293"/>
            <a:ext cx="2851331" cy="46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91" name="Group 7190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7192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3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6094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6414</TotalTime>
  <Words>679</Words>
  <Application>Microsoft Macintosh PowerPoint</Application>
  <PresentationFormat>Bredbild</PresentationFormat>
  <Paragraphs>56</Paragraphs>
  <Slides>24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33" baseType="lpstr">
      <vt:lpstr>Arial</vt:lpstr>
      <vt:lpstr>BauWebPro</vt:lpstr>
      <vt:lpstr>Calibri</vt:lpstr>
      <vt:lpstr>Calibri Light</vt:lpstr>
      <vt:lpstr>Montserrat Black</vt:lpstr>
      <vt:lpstr>Open Sans</vt:lpstr>
      <vt:lpstr>proxima-nova</vt:lpstr>
      <vt:lpstr>Verdana</vt:lpstr>
      <vt:lpstr>Office-tema</vt:lpstr>
      <vt:lpstr>Ett hållbart ekosystem för implementering av UNESCO:s OER rekommendation 29 november 2022</vt:lpstr>
      <vt:lpstr>PowerPoint-presentation</vt:lpstr>
      <vt:lpstr>AGENDA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Ebba Ossiannilsson</dc:creator>
  <cp:lastModifiedBy>Ebba Ossiannilsson</cp:lastModifiedBy>
  <cp:revision>17</cp:revision>
  <dcterms:created xsi:type="dcterms:W3CDTF">2022-11-24T19:26:26Z</dcterms:created>
  <dcterms:modified xsi:type="dcterms:W3CDTF">2022-12-09T20:16:44Z</dcterms:modified>
</cp:coreProperties>
</file>