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730" r:id="rId2"/>
    <p:sldId id="756" r:id="rId3"/>
    <p:sldId id="733" r:id="rId4"/>
    <p:sldId id="731" r:id="rId5"/>
    <p:sldId id="650" r:id="rId6"/>
    <p:sldId id="753" r:id="rId7"/>
    <p:sldId id="758" r:id="rId8"/>
    <p:sldId id="757" r:id="rId9"/>
    <p:sldId id="750" r:id="rId10"/>
    <p:sldId id="693" r:id="rId11"/>
    <p:sldId id="694" r:id="rId12"/>
    <p:sldId id="770" r:id="rId13"/>
    <p:sldId id="305" r:id="rId14"/>
    <p:sldId id="257" r:id="rId15"/>
    <p:sldId id="769" r:id="rId16"/>
    <p:sldId id="749" r:id="rId17"/>
    <p:sldId id="743" r:id="rId18"/>
    <p:sldId id="366" r:id="rId19"/>
    <p:sldId id="367" r:id="rId20"/>
    <p:sldId id="379" r:id="rId21"/>
    <p:sldId id="405" r:id="rId22"/>
    <p:sldId id="744" r:id="rId23"/>
    <p:sldId id="740" r:id="rId24"/>
    <p:sldId id="748" r:id="rId25"/>
    <p:sldId id="760" r:id="rId26"/>
    <p:sldId id="754" r:id="rId27"/>
    <p:sldId id="762" r:id="rId28"/>
    <p:sldId id="768" r:id="rId29"/>
    <p:sldId id="755" r:id="rId30"/>
    <p:sldId id="700" r:id="rId31"/>
    <p:sldId id="771" r:id="rId32"/>
    <p:sldId id="649" r:id="rId3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90"/>
  </p:normalViewPr>
  <p:slideViewPr>
    <p:cSldViewPr snapToGrid="0">
      <p:cViewPr varScale="1">
        <p:scale>
          <a:sx n="109" d="100"/>
          <a:sy n="109" d="100"/>
        </p:scale>
        <p:origin x="680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96F195-FD7B-40D3-9846-00F921E9C43D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E898CAE-7BA8-4FE3-A465-3A4012C09426}">
      <dgm:prSet/>
      <dgm:spPr/>
      <dgm:t>
        <a:bodyPr/>
        <a:lstStyle/>
        <a:p>
          <a:r>
            <a:rPr lang="en-US"/>
            <a:t>Meta</a:t>
          </a:r>
        </a:p>
      </dgm:t>
    </dgm:pt>
    <dgm:pt modelId="{5C17AFDE-0C32-47FD-8167-1E08C9D780AA}" type="parTrans" cxnId="{61578640-0927-466C-A7F7-9C12EAEB1D69}">
      <dgm:prSet/>
      <dgm:spPr/>
      <dgm:t>
        <a:bodyPr/>
        <a:lstStyle/>
        <a:p>
          <a:endParaRPr lang="en-US"/>
        </a:p>
      </dgm:t>
    </dgm:pt>
    <dgm:pt modelId="{6CBFEC7E-416B-474C-A9F4-7A5CBDC4D072}" type="sibTrans" cxnId="{61578640-0927-466C-A7F7-9C12EAEB1D69}">
      <dgm:prSet/>
      <dgm:spPr/>
      <dgm:t>
        <a:bodyPr/>
        <a:lstStyle/>
        <a:p>
          <a:endParaRPr lang="en-US"/>
        </a:p>
      </dgm:t>
    </dgm:pt>
    <dgm:pt modelId="{FBF77490-B585-4A11-9A31-AB57ED223388}">
      <dgm:prSet/>
      <dgm:spPr/>
      <dgm:t>
        <a:bodyPr/>
        <a:lstStyle/>
        <a:p>
          <a:r>
            <a:rPr lang="en-US"/>
            <a:t>Macro </a:t>
          </a:r>
        </a:p>
      </dgm:t>
    </dgm:pt>
    <dgm:pt modelId="{09726B16-7BD7-4ED9-A5C8-FEB7A6E132BE}" type="parTrans" cxnId="{0FD29728-FAE5-4DDD-BD06-FC7C414F479E}">
      <dgm:prSet/>
      <dgm:spPr/>
      <dgm:t>
        <a:bodyPr/>
        <a:lstStyle/>
        <a:p>
          <a:endParaRPr lang="en-US"/>
        </a:p>
      </dgm:t>
    </dgm:pt>
    <dgm:pt modelId="{873E5B6A-B664-4B89-80CC-1889E98CCD8A}" type="sibTrans" cxnId="{0FD29728-FAE5-4DDD-BD06-FC7C414F479E}">
      <dgm:prSet/>
      <dgm:spPr/>
      <dgm:t>
        <a:bodyPr/>
        <a:lstStyle/>
        <a:p>
          <a:endParaRPr lang="en-US"/>
        </a:p>
      </dgm:t>
    </dgm:pt>
    <dgm:pt modelId="{B6E5F528-A12C-46B0-AE0A-B2CB9160C4BD}">
      <dgm:prSet/>
      <dgm:spPr/>
      <dgm:t>
        <a:bodyPr/>
        <a:lstStyle/>
        <a:p>
          <a:r>
            <a:rPr lang="en-US"/>
            <a:t>Meso</a:t>
          </a:r>
        </a:p>
      </dgm:t>
    </dgm:pt>
    <dgm:pt modelId="{B19472F1-EB67-4376-9373-4B63F3DAAAAE}" type="parTrans" cxnId="{7E4581F4-BFC6-42CC-A291-86CE0A69056B}">
      <dgm:prSet/>
      <dgm:spPr/>
      <dgm:t>
        <a:bodyPr/>
        <a:lstStyle/>
        <a:p>
          <a:endParaRPr lang="en-US"/>
        </a:p>
      </dgm:t>
    </dgm:pt>
    <dgm:pt modelId="{3DA77164-CB89-4183-88D0-D7D577E52890}" type="sibTrans" cxnId="{7E4581F4-BFC6-42CC-A291-86CE0A69056B}">
      <dgm:prSet/>
      <dgm:spPr/>
      <dgm:t>
        <a:bodyPr/>
        <a:lstStyle/>
        <a:p>
          <a:endParaRPr lang="en-US"/>
        </a:p>
      </dgm:t>
    </dgm:pt>
    <dgm:pt modelId="{FF1B054F-78E8-4A2C-BB10-034F81ED1127}">
      <dgm:prSet/>
      <dgm:spPr/>
      <dgm:t>
        <a:bodyPr/>
        <a:lstStyle/>
        <a:p>
          <a:r>
            <a:rPr lang="en-US"/>
            <a:t>Micro</a:t>
          </a:r>
        </a:p>
      </dgm:t>
    </dgm:pt>
    <dgm:pt modelId="{CEF89322-04F3-4EDD-AA15-767226EB8F8F}" type="parTrans" cxnId="{F16ECEE5-4867-40DA-A841-C32025F6D661}">
      <dgm:prSet/>
      <dgm:spPr/>
      <dgm:t>
        <a:bodyPr/>
        <a:lstStyle/>
        <a:p>
          <a:endParaRPr lang="en-US"/>
        </a:p>
      </dgm:t>
    </dgm:pt>
    <dgm:pt modelId="{79BDBE57-E944-472B-9C08-7DE3B01702F6}" type="sibTrans" cxnId="{F16ECEE5-4867-40DA-A841-C32025F6D661}">
      <dgm:prSet/>
      <dgm:spPr/>
      <dgm:t>
        <a:bodyPr/>
        <a:lstStyle/>
        <a:p>
          <a:endParaRPr lang="en-US"/>
        </a:p>
      </dgm:t>
    </dgm:pt>
    <dgm:pt modelId="{5A1633CA-0DE3-4082-A1C1-893359044146}">
      <dgm:prSet/>
      <dgm:spPr/>
      <dgm:t>
        <a:bodyPr/>
        <a:lstStyle/>
        <a:p>
          <a:r>
            <a:rPr lang="en-US"/>
            <a:t>nano</a:t>
          </a:r>
        </a:p>
      </dgm:t>
    </dgm:pt>
    <dgm:pt modelId="{36C12AE5-0E79-4579-A239-977716E7A6E9}" type="parTrans" cxnId="{461B13F3-5A72-498C-ADE0-7EA5C8C346B6}">
      <dgm:prSet/>
      <dgm:spPr/>
      <dgm:t>
        <a:bodyPr/>
        <a:lstStyle/>
        <a:p>
          <a:endParaRPr lang="en-US"/>
        </a:p>
      </dgm:t>
    </dgm:pt>
    <dgm:pt modelId="{793F3410-251B-4070-BA81-146AF645EC47}" type="sibTrans" cxnId="{461B13F3-5A72-498C-ADE0-7EA5C8C346B6}">
      <dgm:prSet/>
      <dgm:spPr/>
      <dgm:t>
        <a:bodyPr/>
        <a:lstStyle/>
        <a:p>
          <a:endParaRPr lang="en-US"/>
        </a:p>
      </dgm:t>
    </dgm:pt>
    <dgm:pt modelId="{6BE535E0-D6A8-CE4B-A932-0E74EBA74FA0}" type="pres">
      <dgm:prSet presAssocID="{6396F195-FD7B-40D3-9846-00F921E9C43D}" presName="diagram" presStyleCnt="0">
        <dgm:presLayoutVars>
          <dgm:dir/>
          <dgm:resizeHandles val="exact"/>
        </dgm:presLayoutVars>
      </dgm:prSet>
      <dgm:spPr/>
    </dgm:pt>
    <dgm:pt modelId="{0EA0F0DF-8FB9-2A4F-9D1A-295ABF2B6219}" type="pres">
      <dgm:prSet presAssocID="{EE898CAE-7BA8-4FE3-A465-3A4012C09426}" presName="arrow" presStyleLbl="node1" presStyleIdx="0" presStyleCnt="5">
        <dgm:presLayoutVars>
          <dgm:bulletEnabled val="1"/>
        </dgm:presLayoutVars>
      </dgm:prSet>
      <dgm:spPr/>
    </dgm:pt>
    <dgm:pt modelId="{5C756419-6A48-4B43-822A-B4B30DE153BC}" type="pres">
      <dgm:prSet presAssocID="{FBF77490-B585-4A11-9A31-AB57ED223388}" presName="arrow" presStyleLbl="node1" presStyleIdx="1" presStyleCnt="5">
        <dgm:presLayoutVars>
          <dgm:bulletEnabled val="1"/>
        </dgm:presLayoutVars>
      </dgm:prSet>
      <dgm:spPr/>
    </dgm:pt>
    <dgm:pt modelId="{434F1F29-E5FB-FA4B-8C51-9635A867B0D6}" type="pres">
      <dgm:prSet presAssocID="{B6E5F528-A12C-46B0-AE0A-B2CB9160C4BD}" presName="arrow" presStyleLbl="node1" presStyleIdx="2" presStyleCnt="5">
        <dgm:presLayoutVars>
          <dgm:bulletEnabled val="1"/>
        </dgm:presLayoutVars>
      </dgm:prSet>
      <dgm:spPr/>
    </dgm:pt>
    <dgm:pt modelId="{7F8B00C8-074D-C84B-A2CA-3F36B2137DC8}" type="pres">
      <dgm:prSet presAssocID="{FF1B054F-78E8-4A2C-BB10-034F81ED1127}" presName="arrow" presStyleLbl="node1" presStyleIdx="3" presStyleCnt="5">
        <dgm:presLayoutVars>
          <dgm:bulletEnabled val="1"/>
        </dgm:presLayoutVars>
      </dgm:prSet>
      <dgm:spPr/>
    </dgm:pt>
    <dgm:pt modelId="{44C47544-4836-1D4C-8230-4F738B9D6428}" type="pres">
      <dgm:prSet presAssocID="{5A1633CA-0DE3-4082-A1C1-893359044146}" presName="arrow" presStyleLbl="node1" presStyleIdx="4" presStyleCnt="5">
        <dgm:presLayoutVars>
          <dgm:bulletEnabled val="1"/>
        </dgm:presLayoutVars>
      </dgm:prSet>
      <dgm:spPr/>
    </dgm:pt>
  </dgm:ptLst>
  <dgm:cxnLst>
    <dgm:cxn modelId="{018B8111-B7EB-5247-95BC-4AE9011E337E}" type="presOf" srcId="{FBF77490-B585-4A11-9A31-AB57ED223388}" destId="{5C756419-6A48-4B43-822A-B4B30DE153BC}" srcOrd="0" destOrd="0" presId="urn:microsoft.com/office/officeart/2005/8/layout/arrow5"/>
    <dgm:cxn modelId="{0FD29728-FAE5-4DDD-BD06-FC7C414F479E}" srcId="{6396F195-FD7B-40D3-9846-00F921E9C43D}" destId="{FBF77490-B585-4A11-9A31-AB57ED223388}" srcOrd="1" destOrd="0" parTransId="{09726B16-7BD7-4ED9-A5C8-FEB7A6E132BE}" sibTransId="{873E5B6A-B664-4B89-80CC-1889E98CCD8A}"/>
    <dgm:cxn modelId="{61578640-0927-466C-A7F7-9C12EAEB1D69}" srcId="{6396F195-FD7B-40D3-9846-00F921E9C43D}" destId="{EE898CAE-7BA8-4FE3-A465-3A4012C09426}" srcOrd="0" destOrd="0" parTransId="{5C17AFDE-0C32-47FD-8167-1E08C9D780AA}" sibTransId="{6CBFEC7E-416B-474C-A9F4-7A5CBDC4D072}"/>
    <dgm:cxn modelId="{56123B42-C921-E248-BB1A-3C68BF758B52}" type="presOf" srcId="{EE898CAE-7BA8-4FE3-A465-3A4012C09426}" destId="{0EA0F0DF-8FB9-2A4F-9D1A-295ABF2B6219}" srcOrd="0" destOrd="0" presId="urn:microsoft.com/office/officeart/2005/8/layout/arrow5"/>
    <dgm:cxn modelId="{0D854145-8C54-264A-AC01-6C2D951C7A8F}" type="presOf" srcId="{B6E5F528-A12C-46B0-AE0A-B2CB9160C4BD}" destId="{434F1F29-E5FB-FA4B-8C51-9635A867B0D6}" srcOrd="0" destOrd="0" presId="urn:microsoft.com/office/officeart/2005/8/layout/arrow5"/>
    <dgm:cxn modelId="{2C91FD6E-9A7C-974F-94D9-B049F09EBE53}" type="presOf" srcId="{5A1633CA-0DE3-4082-A1C1-893359044146}" destId="{44C47544-4836-1D4C-8230-4F738B9D6428}" srcOrd="0" destOrd="0" presId="urn:microsoft.com/office/officeart/2005/8/layout/arrow5"/>
    <dgm:cxn modelId="{100E5176-0E68-E24C-B3CF-3079B7FE6DED}" type="presOf" srcId="{FF1B054F-78E8-4A2C-BB10-034F81ED1127}" destId="{7F8B00C8-074D-C84B-A2CA-3F36B2137DC8}" srcOrd="0" destOrd="0" presId="urn:microsoft.com/office/officeart/2005/8/layout/arrow5"/>
    <dgm:cxn modelId="{34FE5ED1-A67A-7641-AD1F-D12CE2EF5030}" type="presOf" srcId="{6396F195-FD7B-40D3-9846-00F921E9C43D}" destId="{6BE535E0-D6A8-CE4B-A932-0E74EBA74FA0}" srcOrd="0" destOrd="0" presId="urn:microsoft.com/office/officeart/2005/8/layout/arrow5"/>
    <dgm:cxn modelId="{F16ECEE5-4867-40DA-A841-C32025F6D661}" srcId="{6396F195-FD7B-40D3-9846-00F921E9C43D}" destId="{FF1B054F-78E8-4A2C-BB10-034F81ED1127}" srcOrd="3" destOrd="0" parTransId="{CEF89322-04F3-4EDD-AA15-767226EB8F8F}" sibTransId="{79BDBE57-E944-472B-9C08-7DE3B01702F6}"/>
    <dgm:cxn modelId="{461B13F3-5A72-498C-ADE0-7EA5C8C346B6}" srcId="{6396F195-FD7B-40D3-9846-00F921E9C43D}" destId="{5A1633CA-0DE3-4082-A1C1-893359044146}" srcOrd="4" destOrd="0" parTransId="{36C12AE5-0E79-4579-A239-977716E7A6E9}" sibTransId="{793F3410-251B-4070-BA81-146AF645EC47}"/>
    <dgm:cxn modelId="{7E4581F4-BFC6-42CC-A291-86CE0A69056B}" srcId="{6396F195-FD7B-40D3-9846-00F921E9C43D}" destId="{B6E5F528-A12C-46B0-AE0A-B2CB9160C4BD}" srcOrd="2" destOrd="0" parTransId="{B19472F1-EB67-4376-9373-4B63F3DAAAAE}" sibTransId="{3DA77164-CB89-4183-88D0-D7D577E52890}"/>
    <dgm:cxn modelId="{ABFA91F1-F88D-4A4F-833C-CE4A75F48064}" type="presParOf" srcId="{6BE535E0-D6A8-CE4B-A932-0E74EBA74FA0}" destId="{0EA0F0DF-8FB9-2A4F-9D1A-295ABF2B6219}" srcOrd="0" destOrd="0" presId="urn:microsoft.com/office/officeart/2005/8/layout/arrow5"/>
    <dgm:cxn modelId="{728D7BE8-1C06-044A-8885-C0BCEAC60E1A}" type="presParOf" srcId="{6BE535E0-D6A8-CE4B-A932-0E74EBA74FA0}" destId="{5C756419-6A48-4B43-822A-B4B30DE153BC}" srcOrd="1" destOrd="0" presId="urn:microsoft.com/office/officeart/2005/8/layout/arrow5"/>
    <dgm:cxn modelId="{386F8FB4-3ADB-2D4F-8D74-37C960AE07AA}" type="presParOf" srcId="{6BE535E0-D6A8-CE4B-A932-0E74EBA74FA0}" destId="{434F1F29-E5FB-FA4B-8C51-9635A867B0D6}" srcOrd="2" destOrd="0" presId="urn:microsoft.com/office/officeart/2005/8/layout/arrow5"/>
    <dgm:cxn modelId="{6AA59634-0474-C64D-BAA7-1CA38D3819F1}" type="presParOf" srcId="{6BE535E0-D6A8-CE4B-A932-0E74EBA74FA0}" destId="{7F8B00C8-074D-C84B-A2CA-3F36B2137DC8}" srcOrd="3" destOrd="0" presId="urn:microsoft.com/office/officeart/2005/8/layout/arrow5"/>
    <dgm:cxn modelId="{ED96AEF7-F157-9E46-AF19-2F09FA689875}" type="presParOf" srcId="{6BE535E0-D6A8-CE4B-A932-0E74EBA74FA0}" destId="{44C47544-4836-1D4C-8230-4F738B9D6428}" srcOrd="4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D365FF-FB25-4FEE-8542-AA4891CF8A7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F27FC37-C9DE-4902-9472-4E68D9503891}">
      <dgm:prSet/>
      <dgm:spPr/>
      <dgm:t>
        <a:bodyPr/>
        <a:lstStyle/>
        <a:p>
          <a:r>
            <a:rPr lang="en-US"/>
            <a:t>People</a:t>
          </a:r>
        </a:p>
      </dgm:t>
    </dgm:pt>
    <dgm:pt modelId="{DE2F12BA-FDD6-409D-AE2F-E81CC96EFBCE}" type="parTrans" cxnId="{58CF7476-1372-4BAF-9426-188BF8DCF066}">
      <dgm:prSet/>
      <dgm:spPr/>
      <dgm:t>
        <a:bodyPr/>
        <a:lstStyle/>
        <a:p>
          <a:endParaRPr lang="en-US"/>
        </a:p>
      </dgm:t>
    </dgm:pt>
    <dgm:pt modelId="{46546E6E-A720-4833-8584-E442F3712441}" type="sibTrans" cxnId="{58CF7476-1372-4BAF-9426-188BF8DCF066}">
      <dgm:prSet/>
      <dgm:spPr/>
      <dgm:t>
        <a:bodyPr/>
        <a:lstStyle/>
        <a:p>
          <a:endParaRPr lang="en-US"/>
        </a:p>
      </dgm:t>
    </dgm:pt>
    <dgm:pt modelId="{80E8D796-2971-4C13-A1A6-81B2EB02DBF4}">
      <dgm:prSet/>
      <dgm:spPr/>
      <dgm:t>
        <a:bodyPr/>
        <a:lstStyle/>
        <a:p>
          <a:r>
            <a:rPr lang="en-US"/>
            <a:t>Processes</a:t>
          </a:r>
        </a:p>
      </dgm:t>
    </dgm:pt>
    <dgm:pt modelId="{E50F389F-D972-4E0D-9423-AAA59F29C91F}" type="parTrans" cxnId="{9EE15360-874C-4417-9A93-F49AF59B44BA}">
      <dgm:prSet/>
      <dgm:spPr/>
      <dgm:t>
        <a:bodyPr/>
        <a:lstStyle/>
        <a:p>
          <a:endParaRPr lang="en-US"/>
        </a:p>
      </dgm:t>
    </dgm:pt>
    <dgm:pt modelId="{2E7C1AE7-DAA7-4697-845F-FD04D3A6C669}" type="sibTrans" cxnId="{9EE15360-874C-4417-9A93-F49AF59B44BA}">
      <dgm:prSet/>
      <dgm:spPr/>
      <dgm:t>
        <a:bodyPr/>
        <a:lstStyle/>
        <a:p>
          <a:endParaRPr lang="en-US"/>
        </a:p>
      </dgm:t>
    </dgm:pt>
    <dgm:pt modelId="{144FAE7D-C8E6-4B74-8384-2180FF831FED}">
      <dgm:prSet/>
      <dgm:spPr/>
      <dgm:t>
        <a:bodyPr/>
        <a:lstStyle/>
        <a:p>
          <a:r>
            <a:rPr lang="en-US"/>
            <a:t>Products</a:t>
          </a:r>
        </a:p>
      </dgm:t>
    </dgm:pt>
    <dgm:pt modelId="{FCE81C55-7ECB-43EE-9A99-B56D94A0F22E}" type="parTrans" cxnId="{C30C2886-3487-4EA9-806C-AA3C486507C7}">
      <dgm:prSet/>
      <dgm:spPr/>
      <dgm:t>
        <a:bodyPr/>
        <a:lstStyle/>
        <a:p>
          <a:endParaRPr lang="en-US"/>
        </a:p>
      </dgm:t>
    </dgm:pt>
    <dgm:pt modelId="{2E58E8CB-5671-46F4-8532-F2207A2676AF}" type="sibTrans" cxnId="{C30C2886-3487-4EA9-806C-AA3C486507C7}">
      <dgm:prSet/>
      <dgm:spPr/>
      <dgm:t>
        <a:bodyPr/>
        <a:lstStyle/>
        <a:p>
          <a:endParaRPr lang="en-US"/>
        </a:p>
      </dgm:t>
    </dgm:pt>
    <dgm:pt modelId="{786A66DD-75C2-C247-8D37-CB600C4AC7C0}" type="pres">
      <dgm:prSet presAssocID="{BFD365FF-FB25-4FEE-8542-AA4891CF8A7D}" presName="linear" presStyleCnt="0">
        <dgm:presLayoutVars>
          <dgm:animLvl val="lvl"/>
          <dgm:resizeHandles val="exact"/>
        </dgm:presLayoutVars>
      </dgm:prSet>
      <dgm:spPr/>
    </dgm:pt>
    <dgm:pt modelId="{E2240D3E-EEE4-B140-9754-8E905CE53C41}" type="pres">
      <dgm:prSet presAssocID="{7F27FC37-C9DE-4902-9472-4E68D950389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0D86DEC-6567-E945-B44A-613F03FD0BFE}" type="pres">
      <dgm:prSet presAssocID="{46546E6E-A720-4833-8584-E442F3712441}" presName="spacer" presStyleCnt="0"/>
      <dgm:spPr/>
    </dgm:pt>
    <dgm:pt modelId="{561604AD-DADD-A44F-BC50-EBE62F111336}" type="pres">
      <dgm:prSet presAssocID="{80E8D796-2971-4C13-A1A6-81B2EB02DBF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805B3B0-DA4F-2846-9F92-AC34F2E3B5F1}" type="pres">
      <dgm:prSet presAssocID="{2E7C1AE7-DAA7-4697-845F-FD04D3A6C669}" presName="spacer" presStyleCnt="0"/>
      <dgm:spPr/>
    </dgm:pt>
    <dgm:pt modelId="{9919A37C-B966-3746-A783-5D5257A55AD5}" type="pres">
      <dgm:prSet presAssocID="{144FAE7D-C8E6-4B74-8384-2180FF831FE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DA70A0D-4BA5-F64A-A018-C909F762EA07}" type="presOf" srcId="{7F27FC37-C9DE-4902-9472-4E68D9503891}" destId="{E2240D3E-EEE4-B140-9754-8E905CE53C41}" srcOrd="0" destOrd="0" presId="urn:microsoft.com/office/officeart/2005/8/layout/vList2"/>
    <dgm:cxn modelId="{0C225154-2ED4-F64B-8621-1ACDD65C5033}" type="presOf" srcId="{144FAE7D-C8E6-4B74-8384-2180FF831FED}" destId="{9919A37C-B966-3746-A783-5D5257A55AD5}" srcOrd="0" destOrd="0" presId="urn:microsoft.com/office/officeart/2005/8/layout/vList2"/>
    <dgm:cxn modelId="{9EE15360-874C-4417-9A93-F49AF59B44BA}" srcId="{BFD365FF-FB25-4FEE-8542-AA4891CF8A7D}" destId="{80E8D796-2971-4C13-A1A6-81B2EB02DBF4}" srcOrd="1" destOrd="0" parTransId="{E50F389F-D972-4E0D-9423-AAA59F29C91F}" sibTransId="{2E7C1AE7-DAA7-4697-845F-FD04D3A6C669}"/>
    <dgm:cxn modelId="{58CF7476-1372-4BAF-9426-188BF8DCF066}" srcId="{BFD365FF-FB25-4FEE-8542-AA4891CF8A7D}" destId="{7F27FC37-C9DE-4902-9472-4E68D9503891}" srcOrd="0" destOrd="0" parTransId="{DE2F12BA-FDD6-409D-AE2F-E81CC96EFBCE}" sibTransId="{46546E6E-A720-4833-8584-E442F3712441}"/>
    <dgm:cxn modelId="{C30C2886-3487-4EA9-806C-AA3C486507C7}" srcId="{BFD365FF-FB25-4FEE-8542-AA4891CF8A7D}" destId="{144FAE7D-C8E6-4B74-8384-2180FF831FED}" srcOrd="2" destOrd="0" parTransId="{FCE81C55-7ECB-43EE-9A99-B56D94A0F22E}" sibTransId="{2E58E8CB-5671-46F4-8532-F2207A2676AF}"/>
    <dgm:cxn modelId="{34E6CB8E-BAD7-2149-9950-142A9FAB3096}" type="presOf" srcId="{80E8D796-2971-4C13-A1A6-81B2EB02DBF4}" destId="{561604AD-DADD-A44F-BC50-EBE62F111336}" srcOrd="0" destOrd="0" presId="urn:microsoft.com/office/officeart/2005/8/layout/vList2"/>
    <dgm:cxn modelId="{D5A18EA4-9C0B-2C40-B9E9-EAA2F4DEB5BA}" type="presOf" srcId="{BFD365FF-FB25-4FEE-8542-AA4891CF8A7D}" destId="{786A66DD-75C2-C247-8D37-CB600C4AC7C0}" srcOrd="0" destOrd="0" presId="urn:microsoft.com/office/officeart/2005/8/layout/vList2"/>
    <dgm:cxn modelId="{EE5BAC46-D532-C64E-A67D-815554BE79EB}" type="presParOf" srcId="{786A66DD-75C2-C247-8D37-CB600C4AC7C0}" destId="{E2240D3E-EEE4-B140-9754-8E905CE53C41}" srcOrd="0" destOrd="0" presId="urn:microsoft.com/office/officeart/2005/8/layout/vList2"/>
    <dgm:cxn modelId="{1A374A2B-A3CD-5744-AB09-611A8362CE5D}" type="presParOf" srcId="{786A66DD-75C2-C247-8D37-CB600C4AC7C0}" destId="{60D86DEC-6567-E945-B44A-613F03FD0BFE}" srcOrd="1" destOrd="0" presId="urn:microsoft.com/office/officeart/2005/8/layout/vList2"/>
    <dgm:cxn modelId="{5018F043-CD2C-F44E-8977-E31BF235F6C3}" type="presParOf" srcId="{786A66DD-75C2-C247-8D37-CB600C4AC7C0}" destId="{561604AD-DADD-A44F-BC50-EBE62F111336}" srcOrd="2" destOrd="0" presId="urn:microsoft.com/office/officeart/2005/8/layout/vList2"/>
    <dgm:cxn modelId="{FD728737-5A50-9C49-9472-A68EC097561B}" type="presParOf" srcId="{786A66DD-75C2-C247-8D37-CB600C4AC7C0}" destId="{A805B3B0-DA4F-2846-9F92-AC34F2E3B5F1}" srcOrd="3" destOrd="0" presId="urn:microsoft.com/office/officeart/2005/8/layout/vList2"/>
    <dgm:cxn modelId="{FD485077-55A7-184D-AC63-F9F9C01DD167}" type="presParOf" srcId="{786A66DD-75C2-C247-8D37-CB600C4AC7C0}" destId="{9919A37C-B966-3746-A783-5D5257A55AD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0F0DF-8FB9-2A4F-9D1A-295ABF2B6219}">
      <dsp:nvSpPr>
        <dsp:cNvPr id="0" name=""/>
        <dsp:cNvSpPr/>
      </dsp:nvSpPr>
      <dsp:spPr>
        <a:xfrm>
          <a:off x="1753344" y="890"/>
          <a:ext cx="1674911" cy="167491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Meta</a:t>
          </a:r>
        </a:p>
      </dsp:txBody>
      <dsp:txXfrm>
        <a:off x="2172072" y="890"/>
        <a:ext cx="837455" cy="1381802"/>
      </dsp:txXfrm>
    </dsp:sp>
    <dsp:sp modelId="{5C756419-6A48-4B43-822A-B4B30DE153BC}">
      <dsp:nvSpPr>
        <dsp:cNvPr id="0" name=""/>
        <dsp:cNvSpPr/>
      </dsp:nvSpPr>
      <dsp:spPr>
        <a:xfrm rot="4320000">
          <a:off x="3159488" y="1022514"/>
          <a:ext cx="1674911" cy="167491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Macro </a:t>
          </a:r>
        </a:p>
      </dsp:txBody>
      <dsp:txXfrm rot="-5400000">
        <a:off x="3445425" y="1395954"/>
        <a:ext cx="1381802" cy="837455"/>
      </dsp:txXfrm>
    </dsp:sp>
    <dsp:sp modelId="{434F1F29-E5FB-FA4B-8C51-9635A867B0D6}">
      <dsp:nvSpPr>
        <dsp:cNvPr id="0" name=""/>
        <dsp:cNvSpPr/>
      </dsp:nvSpPr>
      <dsp:spPr>
        <a:xfrm rot="8640000">
          <a:off x="2622388" y="2675535"/>
          <a:ext cx="1674911" cy="167491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Meso</a:t>
          </a:r>
        </a:p>
      </dsp:txBody>
      <dsp:txXfrm rot="10800000">
        <a:off x="3127259" y="2940655"/>
        <a:ext cx="837455" cy="1381802"/>
      </dsp:txXfrm>
    </dsp:sp>
    <dsp:sp modelId="{7F8B00C8-074D-C84B-A2CA-3F36B2137DC8}">
      <dsp:nvSpPr>
        <dsp:cNvPr id="0" name=""/>
        <dsp:cNvSpPr/>
      </dsp:nvSpPr>
      <dsp:spPr>
        <a:xfrm rot="12960000">
          <a:off x="884299" y="2675535"/>
          <a:ext cx="1674911" cy="167491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Micro</a:t>
          </a:r>
        </a:p>
      </dsp:txBody>
      <dsp:txXfrm rot="10800000">
        <a:off x="1216884" y="2940655"/>
        <a:ext cx="837455" cy="1381802"/>
      </dsp:txXfrm>
    </dsp:sp>
    <dsp:sp modelId="{44C47544-4836-1D4C-8230-4F738B9D6428}">
      <dsp:nvSpPr>
        <dsp:cNvPr id="0" name=""/>
        <dsp:cNvSpPr/>
      </dsp:nvSpPr>
      <dsp:spPr>
        <a:xfrm rot="17280000">
          <a:off x="347200" y="1022514"/>
          <a:ext cx="1674911" cy="167491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nano</a:t>
          </a:r>
        </a:p>
      </dsp:txBody>
      <dsp:txXfrm rot="5400000">
        <a:off x="354373" y="1395954"/>
        <a:ext cx="1381802" cy="8374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40D3E-EEE4-B140-9754-8E905CE53C41}">
      <dsp:nvSpPr>
        <dsp:cNvPr id="0" name=""/>
        <dsp:cNvSpPr/>
      </dsp:nvSpPr>
      <dsp:spPr>
        <a:xfrm>
          <a:off x="0" y="38506"/>
          <a:ext cx="5181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People</a:t>
          </a:r>
        </a:p>
      </dsp:txBody>
      <dsp:txXfrm>
        <a:off x="64397" y="102903"/>
        <a:ext cx="5052806" cy="1190381"/>
      </dsp:txXfrm>
    </dsp:sp>
    <dsp:sp modelId="{561604AD-DADD-A44F-BC50-EBE62F111336}">
      <dsp:nvSpPr>
        <dsp:cNvPr id="0" name=""/>
        <dsp:cNvSpPr/>
      </dsp:nvSpPr>
      <dsp:spPr>
        <a:xfrm>
          <a:off x="0" y="1516081"/>
          <a:ext cx="5181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Processes</a:t>
          </a:r>
        </a:p>
      </dsp:txBody>
      <dsp:txXfrm>
        <a:off x="64397" y="1580478"/>
        <a:ext cx="5052806" cy="1190381"/>
      </dsp:txXfrm>
    </dsp:sp>
    <dsp:sp modelId="{9919A37C-B966-3746-A783-5D5257A55AD5}">
      <dsp:nvSpPr>
        <dsp:cNvPr id="0" name=""/>
        <dsp:cNvSpPr/>
      </dsp:nvSpPr>
      <dsp:spPr>
        <a:xfrm>
          <a:off x="0" y="2993656"/>
          <a:ext cx="5181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Products</a:t>
          </a:r>
        </a:p>
      </dsp:txBody>
      <dsp:txXfrm>
        <a:off x="64397" y="3058053"/>
        <a:ext cx="5052806" cy="1190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4C2F7-6496-744F-AF67-3FE90F6BC079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42EE7-1A3B-3F48-8406-3EA66DD339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402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86ACC2-7D69-4981-8B10-2D4E32D6C9EC}" type="slidenum">
              <a:rPr lang="en-GB"/>
              <a:pPr/>
              <a:t>13</a:t>
            </a:fld>
            <a:endParaRPr lang="en-GB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99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42EE7-1A3B-3F48-8406-3EA66DD33969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702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AE02A-6864-5643-AE53-C9B9F0BF4866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435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56912-FFA9-3478-6B0B-64B9102F5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90135EB-A4F4-7BBD-B93E-B5CE02D05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3300EF4-6A1F-1949-8659-88AB3DEE5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E69C6E3-45C7-A3D6-0F41-306DD210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D3D806-1A9D-3A96-25FD-EBE2BFB5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015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3B5C2C-636E-AB6B-65D0-56711BAD9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D21AF87-7B82-B818-356C-A7ACA6BB1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282D65-4342-41FD-BBD2-986BAC50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77B01-7E79-47C3-8308-E6DA83C9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B04DB83-3306-0E84-2A9C-07D88B9C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709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878DAD6-1954-8948-8D1E-73A3903DAE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52633C5-7323-B673-1A30-9D8C5B650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3FC55BB-2B0B-CCC8-8372-2A65CD29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73D441-4CEC-B588-853C-9585B6DD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C1733C5-79A7-6FA1-881F-A6FA9025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6677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úmero de diapositiva"/>
          <p:cNvSpPr txBox="1">
            <a:spLocks/>
          </p:cNvSpPr>
          <p:nvPr userDrawn="1"/>
        </p:nvSpPr>
        <p:spPr>
          <a:xfrm>
            <a:off x="11230073" y="6311391"/>
            <a:ext cx="167915" cy="1810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tr-TR" sz="825" smtClean="0"/>
              <a:pPr/>
              <a:t>‹#›</a:t>
            </a:fld>
            <a:endParaRPr lang="es-ES_tradnl" sz="825" dirty="0"/>
          </a:p>
        </p:txBody>
      </p:sp>
      <p:sp>
        <p:nvSpPr>
          <p:cNvPr id="7" name="Línea"/>
          <p:cNvSpPr/>
          <p:nvPr userDrawn="1"/>
        </p:nvSpPr>
        <p:spPr>
          <a:xfrm>
            <a:off x="11217100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9256327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BC9357-1D0E-D74B-F8CA-33B0FB75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92DC69C-E3F4-203A-26F4-80BF87821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EE9DF43-8955-98D7-8B3B-CA2E9393F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88A449E-BBF2-28CC-EEF3-9C24F1B1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B8CB9A9-BCD8-F2EE-1798-EAA19EF6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09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CFC218-AD3E-3F94-817C-7CF9CEB06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22F93B-E066-D0C0-1AF8-93596549B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819BCB7-4248-C5ED-03CA-B011CE0E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A0EE82-C70D-D197-69B4-51EEE73C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9A2E24-F166-642A-8B4D-35624AF7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768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578DE8-F0C5-B12C-5061-6C3A7CF2D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15FCB4-E2BD-62A6-7DF1-5E751CF72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E05C663-86AB-8091-D153-5E1EC4AAD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99104E5-3BD1-8464-9F72-18D6AED8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424E3DC-5002-0FEE-6987-74A4BEE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D49C668-44AE-F251-A3BF-812B1084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225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D1CE61-5B11-8ACD-9E53-FFAB210F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D5627F-73B1-85A0-7758-9D8A9FFCF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1E44AC4-20F2-2718-1CB8-990BBE947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F9855B6-7D25-F66E-C44E-4586E472F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E98DF8D-A277-9B23-7363-3655C5B1C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797D215-C63D-92D3-0266-5D56E306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5F43B5E-26A9-7C71-5E73-ED9C921C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EF1F43C-E3D2-C670-55BA-B385B759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761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FFFF3C-13B7-176A-CAFD-D1EE8127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174079E-5B6F-E67B-66C5-72E63FAE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18D4EE3-819F-46C9-53D7-2B72DC004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AECEF3F-48C9-EA7A-0006-37E8D551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565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59399FE-E498-89F3-B0DF-5DFBE161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A6C4EDB-BBE4-3709-03BD-EC9C4B43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6325786-7F1E-AD27-243C-805A77263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065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09E985-D946-F07D-A8DE-F296E491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5C4C1A2-DA09-C24B-D55A-E93B782A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EB57E84-93A7-23BC-A531-0ED60C2BC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85E2EC5-C51B-4FD4-99FF-8725702CB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8C614B8-1677-F15F-65EB-CEC3DEDD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2930D46-63CD-E985-8449-04ABA380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800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1AF690-81BE-E63B-45CC-FCF674F8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C877924-450C-DD7F-A247-4FFEAB0C5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121C18F-E32D-F569-E286-59195F8FA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537BA0A-CE1D-DC71-1542-C820FBF4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98EB61F-B7AC-CF60-C720-884970E8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501B76D-2751-F3AB-7AD6-3E7ECA184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642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8049C6A-4B67-813C-5DD4-FD33D670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5D937F3-F804-9567-8ECC-2840F620E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6C610-DA22-45B4-F221-82BB8B402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F9679-4675-C545-A7E5-1FACD244E123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ED842D7-2C87-0968-542F-3C9054182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905239-7DEA-6214-499E-A40DFD539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2B28C-0D68-054A-B9BD-FECB9ED499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985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1.squarespace.com/static/5b99664675f9eea7a3ecee82/t/5c818701e79c70ddf3b196d7/1551992586765/icdequalitymodelsappendices2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1.squarespace.com/static/5b99664675f9eea7a3ecee82/t/5c818701e79c70ddf3b196d7/1551992586765/icdequalitymodelsappendices2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8.tiff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hyperlink" Target="https://static1.squarespace.com/static/5b99664675f9eea7a3ecee82/t/5c818701e79c70ddf3b196d7/1551992586765/icdequalitymodelsappendices2.pdf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1.squarespace.com/static/5b99664675f9eea7a3ecee82/t/5c818701e79c70ddf3b196d7/1551992586765/icdequalitymodelsappendices2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tatic1.squarespace.com/static/5b99664675f9eea7a3ecee82/t/5bb8e80f652deaada670aee8/1538844696866/icdequalitymodels22.pdf" TargetMode="External"/><Relationship Id="rId4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enqa.eu/wp-content/uploads/Considerations-for-QA-of-e-learning-provision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787/f622f257-en" TargetMode="Externa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oasis.col.org/items/2d37644b-4134-4f91-807d-e48ab8d26557" TargetMode="External"/><Relationship Id="rId13" Type="http://schemas.openxmlformats.org/officeDocument/2006/relationships/hyperlink" Target="https://eua.eu/101-projects/772-digi-he.html" TargetMode="External"/><Relationship Id="rId3" Type="http://schemas.openxmlformats.org/officeDocument/2006/relationships/hyperlink" Target="https://benchmarking.hbmsu.ac.ae/" TargetMode="External"/><Relationship Id="rId7" Type="http://schemas.openxmlformats.org/officeDocument/2006/relationships/hyperlink" Target="https://www.qualitymatters.org/" TargetMode="External"/><Relationship Id="rId12" Type="http://schemas.openxmlformats.org/officeDocument/2006/relationships/hyperlink" Target="https://www.oecd-ilibrary.org/education/digital-higher-education_f622f257-en" TargetMode="External"/><Relationship Id="rId2" Type="http://schemas.openxmlformats.org/officeDocument/2006/relationships/hyperlink" Target="https://www.inqaahe.org/international-standards-and-guidelines-quality-assurance-higher-education-isgs" TargetMode="External"/><Relationship Id="rId16" Type="http://schemas.openxmlformats.org/officeDocument/2006/relationships/hyperlink" Target="https://www.scb.se/contentassets/1246847372054480a0d5b503ded815ea/uf0549_2010a01_br_a40br120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qa.eu/projects/supporting-quality-in-e-learning-european-networks-sequent/" TargetMode="External"/><Relationship Id="rId11" Type="http://schemas.openxmlformats.org/officeDocument/2006/relationships/hyperlink" Target="https://www.icde.org/knowledge-hub/global-overview" TargetMode="External"/><Relationship Id="rId5" Type="http://schemas.openxmlformats.org/officeDocument/2006/relationships/hyperlink" Target="https://www.enqa.eu/wp-content/uploads/Considerations-for-QA-of-e-learning-provision.pdf" TargetMode="External"/><Relationship Id="rId15" Type="http://schemas.openxmlformats.org/officeDocument/2006/relationships/hyperlink" Target="https://www.diva-portal.org/smash/get/diva2:283764/FULLTEXT01.pdf" TargetMode="External"/><Relationship Id="rId10" Type="http://schemas.openxmlformats.org/officeDocument/2006/relationships/hyperlink" Target="http://jultika.oulu.fi/files/isbn9789526200415.pdf" TargetMode="External"/><Relationship Id="rId4" Type="http://schemas.openxmlformats.org/officeDocument/2006/relationships/hyperlink" Target="ENQA%20Concideratkons%20%20https:/www.enqa.eu/wp-content/uploads/Considerations-for-QA-of-e-learning-provision.pdf" TargetMode="External"/><Relationship Id="rId9" Type="http://schemas.openxmlformats.org/officeDocument/2006/relationships/hyperlink" Target="https://www.qqi.ie/what-we-do/quality-assurance-of-education-and-training" TargetMode="External"/><Relationship Id="rId14" Type="http://schemas.openxmlformats.org/officeDocument/2006/relationships/hyperlink" Target="https://www.digitaled.com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i4qulity.se" TargetMode="External"/><Relationship Id="rId3" Type="http://schemas.openxmlformats.org/officeDocument/2006/relationships/image" Target="../media/image57.emf"/><Relationship Id="rId7" Type="http://schemas.openxmlformats.org/officeDocument/2006/relationships/hyperlink" Target="http://www.i4quality.se/" TargetMode="External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tiff"/><Relationship Id="rId11" Type="http://schemas.openxmlformats.org/officeDocument/2006/relationships/image" Target="../media/image2.png"/><Relationship Id="rId5" Type="http://schemas.openxmlformats.org/officeDocument/2006/relationships/image" Target="../media/image59.tiff"/><Relationship Id="rId10" Type="http://schemas.openxmlformats.org/officeDocument/2006/relationships/image" Target="../media/image14.png"/><Relationship Id="rId4" Type="http://schemas.openxmlformats.org/officeDocument/2006/relationships/image" Target="../media/image58.tiff"/><Relationship Id="rId9" Type="http://schemas.openxmlformats.org/officeDocument/2006/relationships/image" Target="../media/image6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hyperlink" Target="https://en.unesco.org/futuresofeducation/" TargetMode="External"/><Relationship Id="rId2" Type="http://schemas.openxmlformats.org/officeDocument/2006/relationships/hyperlink" Target="https://www.un.org/sustainabledevelopment/sustainable-development-goal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39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4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5E36E58-6494-2048-3591-18C88852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61901"/>
            <a:ext cx="6029325" cy="2923702"/>
          </a:xfrm>
        </p:spPr>
        <p:txBody>
          <a:bodyPr>
            <a:normAutofit/>
          </a:bodyPr>
          <a:lstStyle/>
          <a:p>
            <a:pPr algn="l"/>
            <a:r>
              <a:rPr lang="sv-SE" sz="4000" b="1" i="0" u="none" strike="noStrike" dirty="0">
                <a:effectLst/>
                <a:latin typeface="BauWebPro"/>
              </a:rPr>
              <a:t>Kultur och kvalitet för distansutbildning och nätbaserat </a:t>
            </a:r>
            <a:r>
              <a:rPr lang="sv-SE" sz="4000" b="1" i="0" u="none" strike="noStrike" dirty="0" err="1">
                <a:effectLst/>
                <a:latin typeface="BauWebPro"/>
              </a:rPr>
              <a:t>lärande</a:t>
            </a:r>
            <a:r>
              <a:rPr lang="sv-SE" sz="1200" b="1" i="0" u="none" strike="noStrike" dirty="0" err="1">
                <a:solidFill>
                  <a:srgbClr val="000000"/>
                </a:solidFill>
                <a:effectLst/>
                <a:latin typeface="BauWebPro"/>
              </a:rPr>
              <a:t>e</a:t>
            </a:r>
            <a:br>
              <a:rPr lang="sv-SE" sz="1200" b="1" i="0" u="none" strike="noStrike" dirty="0">
                <a:solidFill>
                  <a:srgbClr val="000000"/>
                </a:solidFill>
                <a:effectLst/>
                <a:latin typeface="BauWebPro"/>
              </a:rPr>
            </a:br>
            <a:r>
              <a:rPr lang="sv-SE" sz="3200" b="1" i="0" u="none" strike="noStrike" dirty="0">
                <a:effectLst/>
                <a:latin typeface="BauWebPro"/>
              </a:rPr>
              <a:t>9 december 2022</a:t>
            </a:r>
            <a:endParaRPr lang="sv-SE" sz="3200" b="1" i="0" u="none" strike="noStrike" dirty="0">
              <a:solidFill>
                <a:srgbClr val="000000"/>
              </a:solidFill>
              <a:effectLst/>
              <a:latin typeface="BauWebPro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5AEA18B-6A35-6783-2900-AFA201ED9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856" y="582083"/>
            <a:ext cx="4336412" cy="867282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8507F6-BADA-044E-A0FE-52D4BD30E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04" y="2985603"/>
            <a:ext cx="6514171" cy="3575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000" b="0" i="0" u="none" strike="noStrike" dirty="0">
                <a:effectLst/>
              </a:rPr>
              <a:t>SVERD i samarbete med UHR välkomnar </a:t>
            </a:r>
            <a:r>
              <a:rPr lang="sv-SE" sz="3000" b="0" i="0" u="none" strike="noStrike">
                <a:effectLst/>
              </a:rPr>
              <a:t>till detta </a:t>
            </a:r>
            <a:r>
              <a:rPr lang="sv-SE" sz="3000" b="0" i="0" u="none" strike="noStrike" dirty="0" err="1">
                <a:effectLst/>
              </a:rPr>
              <a:t>webbinarium</a:t>
            </a:r>
            <a:endParaRPr lang="sv-SE" sz="3000" b="0" i="0" u="none" strike="noStrike" dirty="0">
              <a:effectLst/>
            </a:endParaRPr>
          </a:p>
          <a:p>
            <a:pPr marL="0" indent="0">
              <a:buNone/>
            </a:pPr>
            <a:endParaRPr lang="sv-SE" sz="30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000" dirty="0">
                <a:ea typeface="Montserrat Medium"/>
                <a:cs typeface="Montserrat Medium"/>
                <a:sym typeface="Montserrat Medium"/>
              </a:rPr>
              <a:t>Professor, Dr. Ebba Ossiannilsson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000" dirty="0">
                <a:ea typeface="Montserrat Medium"/>
                <a:cs typeface="Montserrat Medium"/>
                <a:sym typeface="Montserrat Medium"/>
              </a:rPr>
              <a:t>V </a:t>
            </a:r>
            <a:r>
              <a:rPr lang="nb-NO" sz="3000" dirty="0" err="1">
                <a:ea typeface="Montserrat Medium"/>
                <a:cs typeface="Montserrat Medium"/>
                <a:sym typeface="Montserrat Medium"/>
              </a:rPr>
              <a:t>Ordförande</a:t>
            </a:r>
            <a:r>
              <a:rPr lang="nb-NO" sz="3000" dirty="0">
                <a:ea typeface="Montserrat Medium"/>
                <a:cs typeface="Montserrat Medium"/>
                <a:sym typeface="Montserrat Medium"/>
              </a:rPr>
              <a:t>, SVERD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000" dirty="0">
                <a:ea typeface="Montserrat Medium"/>
                <a:cs typeface="Montserrat Medium"/>
                <a:sym typeface="Montserrat Medium"/>
              </a:rPr>
              <a:t>ICDE, ICDE Chair ICDE OER </a:t>
            </a:r>
            <a:r>
              <a:rPr lang="nb-NO" sz="3000" dirty="0" err="1">
                <a:ea typeface="Montserrat Medium"/>
                <a:cs typeface="Montserrat Medium"/>
                <a:sym typeface="Montserrat Medium"/>
              </a:rPr>
              <a:t>Advocacy</a:t>
            </a:r>
            <a:r>
              <a:rPr lang="nb-NO" sz="3000" dirty="0">
                <a:ea typeface="Montserrat Medium"/>
                <a:cs typeface="Montserrat Medium"/>
                <a:sym typeface="Montserrat Medium"/>
              </a:rPr>
              <a:t> Committee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b-NO" sz="3000" dirty="0">
              <a:sym typeface="Montserrat Medium"/>
            </a:endParaRPr>
          </a:p>
          <a:p>
            <a:endParaRPr lang="sv-SE" sz="2000" dirty="0"/>
          </a:p>
        </p:txBody>
      </p:sp>
      <p:pic>
        <p:nvPicPr>
          <p:cNvPr id="1026" name="Picture 2" descr="Startsida - Universitets- och högskolerådet (UHR)">
            <a:extLst>
              <a:ext uri="{FF2B5EF4-FFF2-40B4-BE49-F238E27FC236}">
                <a16:creationId xmlns:a16="http://schemas.microsoft.com/office/drawing/2014/main" id="{90845A76-4419-DBC6-CE58-9220B8CD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834" y="2143577"/>
            <a:ext cx="3508448" cy="84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itt pussel med en röd pusselbit">
            <a:extLst>
              <a:ext uri="{FF2B5EF4-FFF2-40B4-BE49-F238E27FC236}">
                <a16:creationId xmlns:a16="http://schemas.microsoft.com/office/drawing/2014/main" id="{C630FCD4-2944-DD7D-592A-9425D4BA5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91" r="30187"/>
          <a:stretch/>
        </p:blipFill>
        <p:spPr>
          <a:xfrm>
            <a:off x="9702062" y="2997975"/>
            <a:ext cx="2412423" cy="35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99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6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About - E-xcellencelabel">
            <a:extLst>
              <a:ext uri="{FF2B5EF4-FFF2-40B4-BE49-F238E27FC236}">
                <a16:creationId xmlns:a16="http://schemas.microsoft.com/office/drawing/2014/main" id="{A4135766-CA92-8247-B74D-EBFEA6D29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831" y="643467"/>
            <a:ext cx="2845578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objekt 1" descr="En bild som visar text&#10;&#10;Automatiskt genererad beskrivning">
            <a:extLst>
              <a:ext uri="{FF2B5EF4-FFF2-40B4-BE49-F238E27FC236}">
                <a16:creationId xmlns:a16="http://schemas.microsoft.com/office/drawing/2014/main" id="{A8CD4410-D16C-EE86-144F-E5610811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518" y="982128"/>
            <a:ext cx="3252903" cy="1805360"/>
          </a:xfrm>
          <a:prstGeom prst="rect">
            <a:avLst/>
          </a:prstGeom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EADTU | LinkedIn">
            <a:extLst>
              <a:ext uri="{FF2B5EF4-FFF2-40B4-BE49-F238E27FC236}">
                <a16:creationId xmlns:a16="http://schemas.microsoft.com/office/drawing/2014/main" id="{F32DE73E-0EBD-1040-B012-2026B69D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205" y="3748194"/>
            <a:ext cx="2471631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Rectangle 206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xcellence Manual, EADTU. | Download Scientific Diagram">
            <a:extLst>
              <a:ext uri="{FF2B5EF4-FFF2-40B4-BE49-F238E27FC236}">
                <a16:creationId xmlns:a16="http://schemas.microsoft.com/office/drawing/2014/main" id="{7BE973CD-71EA-0C43-B826-664C353A007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1216601"/>
            <a:ext cx="3252903" cy="44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Rectangle 207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Home - OpenupEd">
            <a:extLst>
              <a:ext uri="{FF2B5EF4-FFF2-40B4-BE49-F238E27FC236}">
                <a16:creationId xmlns:a16="http://schemas.microsoft.com/office/drawing/2014/main" id="{DBED6CD3-5825-C145-878B-2E23CB52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4621573"/>
            <a:ext cx="3252903" cy="73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01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30784FE-1768-694A-897F-ED85F5EDA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57" y="1657351"/>
            <a:ext cx="4286881" cy="9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ADTU | LinkedIn">
            <a:extLst>
              <a:ext uri="{FF2B5EF4-FFF2-40B4-BE49-F238E27FC236}">
                <a16:creationId xmlns:a16="http://schemas.microsoft.com/office/drawing/2014/main" id="{56952A74-4354-DE4C-8A0A-3FB2416AF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138FA9B-92D4-7C4B-BC4A-3DF0D1E9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740" y="1"/>
            <a:ext cx="6100246" cy="33147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5DFE772-5734-E448-8712-84CE3A2CB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6100"/>
            <a:ext cx="6231597" cy="37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1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02FCF852-2067-4F50-54E4-3437A45F1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765" y="1112293"/>
            <a:ext cx="3343700" cy="46334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1242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 bwMode="auto">
          <a:xfrm>
            <a:off x="-309" y="0"/>
            <a:ext cx="12044672" cy="4953663"/>
          </a:xfrm>
          <a:prstGeom prst="rect">
            <a:avLst/>
          </a:prstGeom>
        </p:spPr>
        <p:txBody>
          <a:bodyPr vert="horz" lIns="109728" tIns="109728" rIns="109728" bIns="91440" numCol="1" rtlCol="0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3600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Approaches</a:t>
            </a:r>
          </a:p>
          <a:p>
            <a:pPr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endParaRPr lang="en-US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8575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•"/>
            </a:pPr>
            <a:endParaRPr lang="en-US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endParaRPr lang="en-US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</a:pPr>
            <a:endParaRPr lang="en-US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Vänster 1">
            <a:extLst>
              <a:ext uri="{FF2B5EF4-FFF2-40B4-BE49-F238E27FC236}">
                <a16:creationId xmlns:a16="http://schemas.microsoft.com/office/drawing/2014/main" id="{92DA47DE-A2AD-F34E-BFFF-9CC6BC9D98E9}"/>
              </a:ext>
            </a:extLst>
          </p:cNvPr>
          <p:cNvSpPr/>
          <p:nvPr/>
        </p:nvSpPr>
        <p:spPr>
          <a:xfrm>
            <a:off x="2212892" y="2610238"/>
            <a:ext cx="3890582" cy="13225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Höger 4">
            <a:extLst>
              <a:ext uri="{FF2B5EF4-FFF2-40B4-BE49-F238E27FC236}">
                <a16:creationId xmlns:a16="http://schemas.microsoft.com/office/drawing/2014/main" id="{F58A2B32-35EB-9F4F-893D-334D046B7EE9}"/>
              </a:ext>
            </a:extLst>
          </p:cNvPr>
          <p:cNvSpPr/>
          <p:nvPr/>
        </p:nvSpPr>
        <p:spPr>
          <a:xfrm>
            <a:off x="6463512" y="2610238"/>
            <a:ext cx="3830210" cy="1314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8E4F0A4-6CFB-314E-92F9-811A5AFBA06B}"/>
              </a:ext>
            </a:extLst>
          </p:cNvPr>
          <p:cNvSpPr txBox="1"/>
          <p:nvPr/>
        </p:nvSpPr>
        <p:spPr>
          <a:xfrm>
            <a:off x="2212891" y="3967850"/>
            <a:ext cx="2757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3600" dirty="0" err="1"/>
              <a:t>Normbased</a:t>
            </a:r>
            <a:endParaRPr lang="sv-SE" sz="360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63D5E1D-F39A-864F-8EFE-34D4B7726558}"/>
              </a:ext>
            </a:extLst>
          </p:cNvPr>
          <p:cNvSpPr txBox="1"/>
          <p:nvPr/>
        </p:nvSpPr>
        <p:spPr>
          <a:xfrm>
            <a:off x="7185180" y="3947981"/>
            <a:ext cx="3207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3600" dirty="0" err="1"/>
              <a:t>Processbased</a:t>
            </a:r>
            <a:endParaRPr lang="sv-SE" sz="360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BBFB10A-FECD-7843-A417-7ED5985FAAA1}"/>
              </a:ext>
            </a:extLst>
          </p:cNvPr>
          <p:cNvSpPr txBox="1"/>
          <p:nvPr/>
        </p:nvSpPr>
        <p:spPr>
          <a:xfrm>
            <a:off x="2627762" y="5041606"/>
            <a:ext cx="7625357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dirty="0"/>
              <a:t>Ossiannilsson, E., Williams, K., </a:t>
            </a:r>
            <a:r>
              <a:rPr lang="sv-SE" dirty="0" err="1"/>
              <a:t>Camilleri</a:t>
            </a:r>
            <a:r>
              <a:rPr lang="sv-SE" dirty="0"/>
              <a:t>, A., &amp; Brown, M. (2015). </a:t>
            </a:r>
            <a:endParaRPr lang="sv-SE"/>
          </a:p>
          <a:p>
            <a:pPr>
              <a:spcAft>
                <a:spcPts val="600"/>
              </a:spcAft>
            </a:pPr>
            <a:r>
              <a:rPr lang="sv-SE" i="1" dirty="0" err="1"/>
              <a:t>Quality</a:t>
            </a:r>
            <a:r>
              <a:rPr lang="sv-SE" i="1" dirty="0"/>
              <a:t> </a:t>
            </a:r>
            <a:r>
              <a:rPr lang="sv-SE" i="1" dirty="0" err="1"/>
              <a:t>models</a:t>
            </a:r>
            <a:r>
              <a:rPr lang="sv-SE" i="1" dirty="0"/>
              <a:t> in online and </a:t>
            </a:r>
            <a:r>
              <a:rPr lang="sv-SE" i="1" dirty="0" err="1"/>
              <a:t>open</a:t>
            </a:r>
            <a:r>
              <a:rPr lang="sv-SE" i="1" dirty="0"/>
              <a:t> </a:t>
            </a:r>
            <a:r>
              <a:rPr lang="sv-SE" i="1" dirty="0" err="1"/>
              <a:t>education</a:t>
            </a:r>
            <a:r>
              <a:rPr lang="sv-SE" i="1" dirty="0"/>
              <a:t> </a:t>
            </a:r>
            <a:r>
              <a:rPr lang="sv-SE" i="1" dirty="0" err="1"/>
              <a:t>around</a:t>
            </a:r>
            <a:r>
              <a:rPr lang="sv-SE" i="1" dirty="0"/>
              <a:t> the </a:t>
            </a:r>
            <a:r>
              <a:rPr lang="sv-SE" i="1" dirty="0" err="1"/>
              <a:t>globe</a:t>
            </a:r>
            <a:r>
              <a:rPr lang="sv-SE" i="1" dirty="0"/>
              <a:t>: </a:t>
            </a:r>
            <a:endParaRPr lang="sv-SE" i="1"/>
          </a:p>
          <a:p>
            <a:pPr>
              <a:spcAft>
                <a:spcPts val="600"/>
              </a:spcAft>
            </a:pPr>
            <a:r>
              <a:rPr lang="sv-SE" i="1" dirty="0"/>
              <a:t>State </a:t>
            </a:r>
            <a:r>
              <a:rPr lang="sv-SE" i="1" dirty="0" err="1"/>
              <a:t>of</a:t>
            </a:r>
            <a:r>
              <a:rPr lang="sv-SE" i="1" dirty="0"/>
              <a:t> the art and </a:t>
            </a:r>
            <a:r>
              <a:rPr lang="sv-SE" i="1" dirty="0" err="1"/>
              <a:t>recommendations</a:t>
            </a:r>
            <a:r>
              <a:rPr lang="sv-SE" i="1" dirty="0"/>
              <a:t>. </a:t>
            </a:r>
            <a:r>
              <a:rPr lang="sv-SE" dirty="0"/>
              <a:t>Oslo: ICDE </a:t>
            </a:r>
            <a:endParaRPr lang="sv-SE"/>
          </a:p>
          <a:p>
            <a:pPr>
              <a:spcAft>
                <a:spcPts val="600"/>
              </a:spcAft>
            </a:pPr>
            <a:endParaRPr lang="sv-SE"/>
          </a:p>
        </p:txBody>
      </p:sp>
      <p:pic>
        <p:nvPicPr>
          <p:cNvPr id="23" name="Bildobjekt 22">
            <a:hlinkClick r:id="rId3"/>
            <a:extLst>
              <a:ext uri="{FF2B5EF4-FFF2-40B4-BE49-F238E27FC236}">
                <a16:creationId xmlns:a16="http://schemas.microsoft.com/office/drawing/2014/main" id="{430C3C13-921E-C744-AE53-F74528031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887" y="89172"/>
            <a:ext cx="1856384" cy="262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09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E0E6B4-5B14-184C-BBBE-B736321DF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662" y="365125"/>
            <a:ext cx="5251938" cy="1325563"/>
          </a:xfrm>
        </p:spPr>
        <p:txBody>
          <a:bodyPr/>
          <a:lstStyle/>
          <a:p>
            <a:r>
              <a:rPr lang="sv-SE" dirty="0" err="1"/>
              <a:t>Quality</a:t>
            </a:r>
            <a:r>
              <a:rPr lang="sv-SE" dirty="0"/>
              <a:t> an </a:t>
            </a:r>
            <a:r>
              <a:rPr lang="sv-SE" dirty="0" err="1"/>
              <a:t>ecosystem</a:t>
            </a:r>
            <a:endParaRPr lang="sv-SE" dirty="0"/>
          </a:p>
        </p:txBody>
      </p:sp>
      <p:pic>
        <p:nvPicPr>
          <p:cNvPr id="5" name="Bildobjekt 18">
            <a:extLst>
              <a:ext uri="{FF2B5EF4-FFF2-40B4-BE49-F238E27FC236}">
                <a16:creationId xmlns:a16="http://schemas.microsoft.com/office/drawing/2014/main" id="{0CA6C522-5C2B-D844-9E77-EF83F7D152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316055"/>
            <a:ext cx="6655072" cy="2984608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422EC2B-7A47-CB4E-A875-E3B07C249526}"/>
              </a:ext>
            </a:extLst>
          </p:cNvPr>
          <p:cNvSpPr/>
          <p:nvPr/>
        </p:nvSpPr>
        <p:spPr>
          <a:xfrm>
            <a:off x="457201" y="5954115"/>
            <a:ext cx="11398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 overview of quality domains and dimensions in Open Online Flexible, and TEL OOFAT),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and success factors from the learners’ perspectives (Ossiannilsson, 2012, 2015, 2016, 2018; Ossiannilsson et al., 2015).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Bildobjekt 7">
            <a:hlinkClick r:id="rId3"/>
            <a:extLst>
              <a:ext uri="{FF2B5EF4-FFF2-40B4-BE49-F238E27FC236}">
                <a16:creationId xmlns:a16="http://schemas.microsoft.com/office/drawing/2014/main" id="{CEF1B9F7-2D70-0742-B9AC-6A2FA8B2C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4" y="122405"/>
            <a:ext cx="1550399" cy="2193650"/>
          </a:xfrm>
          <a:prstGeom prst="rect">
            <a:avLst/>
          </a:prstGeom>
        </p:spPr>
      </p:pic>
      <p:sp>
        <p:nvSpPr>
          <p:cNvPr id="10" name="Rektangel 5">
            <a:extLst>
              <a:ext uri="{FF2B5EF4-FFF2-40B4-BE49-F238E27FC236}">
                <a16:creationId xmlns:a16="http://schemas.microsoft.com/office/drawing/2014/main" id="{C8CE4C11-05B6-3F49-BBED-3A827C11D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273" y="2316055"/>
            <a:ext cx="1503091" cy="2984608"/>
          </a:xfrm>
          <a:prstGeom prst="rect">
            <a:avLst/>
          </a:prstGeom>
          <a:solidFill>
            <a:srgbClr val="4472C4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LEARNERS</a:t>
            </a: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Pratbubbla till vänster 6">
            <a:extLst>
              <a:ext uri="{FF2B5EF4-FFF2-40B4-BE49-F238E27FC236}">
                <a16:creationId xmlns:a16="http://schemas.microsoft.com/office/drawing/2014/main" id="{00F345E8-4557-DC45-880D-180EB5CB2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364" y="2316055"/>
            <a:ext cx="3100386" cy="2984608"/>
          </a:xfrm>
          <a:prstGeom prst="leftArrowCallout">
            <a:avLst>
              <a:gd name="adj1" fmla="val 25000"/>
              <a:gd name="adj2" fmla="val 25000"/>
              <a:gd name="adj3" fmla="val 24993"/>
              <a:gd name="adj4" fmla="val 64977"/>
            </a:avLst>
          </a:prstGeom>
          <a:solidFill>
            <a:srgbClr val="4472C4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Flexibility</a:t>
            </a:r>
            <a:endParaRPr kumimoji="0" lang="en-US" altLang="sv-S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Interactivity</a:t>
            </a:r>
            <a:endParaRPr kumimoji="0" lang="en-US" altLang="sv-S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Accessibility</a:t>
            </a:r>
            <a:endParaRPr kumimoji="0" lang="en-US" altLang="sv-S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Personal</a:t>
            </a:r>
            <a:endParaRPr kumimoji="0" lang="en-US" altLang="sv-S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Transparency</a:t>
            </a:r>
            <a:endParaRPr kumimoji="0" lang="en-US" altLang="sv-S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Participation</a:t>
            </a:r>
            <a:endParaRPr kumimoji="0" lang="en-US" altLang="sv-S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Presence</a:t>
            </a:r>
            <a:endParaRPr kumimoji="0" lang="en-US" altLang="sv-S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Trust</a:t>
            </a:r>
            <a:endParaRPr kumimoji="0" lang="en-US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84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A0F484-AA12-F021-E46D-14E76BB44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Kvalitetskultur och ekosystem</a:t>
            </a:r>
          </a:p>
        </p:txBody>
      </p:sp>
      <p:graphicFrame>
        <p:nvGraphicFramePr>
          <p:cNvPr id="7" name="Platshållare för innehåll 2">
            <a:extLst>
              <a:ext uri="{FF2B5EF4-FFF2-40B4-BE49-F238E27FC236}">
                <a16:creationId xmlns:a16="http://schemas.microsoft.com/office/drawing/2014/main" id="{00408931-A1ED-607B-22CB-E285B797F0A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Platshållare för innehåll 4">
            <a:extLst>
              <a:ext uri="{FF2B5EF4-FFF2-40B4-BE49-F238E27FC236}">
                <a16:creationId xmlns:a16="http://schemas.microsoft.com/office/drawing/2014/main" id="{0FD8D869-34EC-2B11-3657-4C51FBB6DB3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Bildobjekt 3">
            <a:hlinkClick r:id="rId12"/>
            <a:extLst>
              <a:ext uri="{FF2B5EF4-FFF2-40B4-BE49-F238E27FC236}">
                <a16:creationId xmlns:a16="http://schemas.microsoft.com/office/drawing/2014/main" id="{256F6F5A-C4B4-0317-09BE-82B5B7EC0B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36887" y="89172"/>
            <a:ext cx="1856384" cy="262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9E6A97B-48D1-1A66-5BE7-9E030BA531BF}"/>
              </a:ext>
            </a:extLst>
          </p:cNvPr>
          <p:cNvSpPr txBox="1"/>
          <p:nvPr/>
        </p:nvSpPr>
        <p:spPr>
          <a:xfrm>
            <a:off x="117231" y="85497"/>
            <a:ext cx="7321865" cy="6229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Mångfacetterad</a:t>
            </a:r>
            <a:r>
              <a:rPr lang="en-US" sz="2000" dirty="0"/>
              <a:t> – </a:t>
            </a:r>
            <a:r>
              <a:rPr lang="en-US" sz="2000" dirty="0" err="1"/>
              <a:t>t.ex</a:t>
            </a:r>
            <a:r>
              <a:rPr lang="en-US" sz="2000" dirty="0"/>
              <a:t>. system </a:t>
            </a:r>
            <a:r>
              <a:rPr lang="en-US" sz="2000" dirty="0" err="1"/>
              <a:t>använder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mångfald</a:t>
            </a:r>
            <a:r>
              <a:rPr lang="en-US" sz="2000" dirty="0"/>
              <a:t> </a:t>
            </a:r>
            <a:r>
              <a:rPr lang="en-US" sz="2000" dirty="0" err="1"/>
              <a:t>mått</a:t>
            </a:r>
            <a:r>
              <a:rPr lang="en-US" sz="2000" dirty="0"/>
              <a:t> för </a:t>
            </a:r>
            <a:r>
              <a:rPr lang="en-US" sz="2000" dirty="0" err="1"/>
              <a:t>kvalitet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kommer</a:t>
            </a:r>
            <a:r>
              <a:rPr lang="en-US" sz="2000" dirty="0"/>
              <a:t> </a:t>
            </a:r>
            <a:r>
              <a:rPr lang="en-US" sz="2000" dirty="0" err="1"/>
              <a:t>ofta</a:t>
            </a:r>
            <a:r>
              <a:rPr lang="en-US" sz="2000" dirty="0"/>
              <a:t> </a:t>
            </a:r>
            <a:r>
              <a:rPr lang="en-US" sz="2000" dirty="0" err="1"/>
              <a:t>att</a:t>
            </a:r>
            <a:r>
              <a:rPr lang="en-US" sz="2000" dirty="0"/>
              <a:t> ta </a:t>
            </a:r>
            <a:r>
              <a:rPr lang="en-US" sz="2000" dirty="0" err="1"/>
              <a:t>hänsyn</a:t>
            </a:r>
            <a:r>
              <a:rPr lang="en-US" sz="2000" dirty="0"/>
              <a:t> till strategi, policy, </a:t>
            </a:r>
            <a:r>
              <a:rPr lang="en-US" sz="2000" dirty="0" err="1"/>
              <a:t>infrastruktur</a:t>
            </a:r>
            <a:r>
              <a:rPr lang="en-US" sz="2000" dirty="0"/>
              <a:t>, processer, </a:t>
            </a:r>
            <a:r>
              <a:rPr lang="en-US" sz="2000" dirty="0" err="1"/>
              <a:t>resultat</a:t>
            </a:r>
            <a:r>
              <a:rPr lang="en-US" sz="2000" dirty="0"/>
              <a:t> med </a:t>
            </a:r>
            <a:r>
              <a:rPr lang="en-US" sz="2000" dirty="0" err="1"/>
              <a:t>mera</a:t>
            </a:r>
            <a:r>
              <a:rPr lang="en-US" sz="2000" dirty="0"/>
              <a:t> för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/>
              <a:t>komma</a:t>
            </a:r>
            <a:r>
              <a:rPr lang="en-US" sz="2000" dirty="0"/>
              <a:t> </a:t>
            </a:r>
            <a:r>
              <a:rPr lang="en-US" sz="2000" dirty="0" err="1"/>
              <a:t>fram</a:t>
            </a:r>
            <a:r>
              <a:rPr lang="en-US" sz="2000" dirty="0"/>
              <a:t> till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väl</a:t>
            </a:r>
            <a:r>
              <a:rPr lang="en-US" sz="2000" dirty="0"/>
              <a:t> </a:t>
            </a:r>
            <a:r>
              <a:rPr lang="en-US" sz="2000" dirty="0" err="1"/>
              <a:t>avrundad</a:t>
            </a:r>
            <a:r>
              <a:rPr lang="en-US" sz="2000" dirty="0"/>
              <a:t> syn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holistisk</a:t>
            </a:r>
            <a:r>
              <a:rPr lang="en-US" sz="2000" dirty="0"/>
              <a:t> </a:t>
            </a:r>
            <a:r>
              <a:rPr lang="en-US" sz="2000" dirty="0" err="1"/>
              <a:t>kvalitet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Dynamisk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t.ex</a:t>
            </a:r>
            <a:r>
              <a:rPr lang="en-US" sz="2000" dirty="0"/>
              <a:t>. </a:t>
            </a:r>
            <a:r>
              <a:rPr lang="en-US" sz="2000" dirty="0" err="1"/>
              <a:t>flexibilitet</a:t>
            </a:r>
            <a:r>
              <a:rPr lang="en-US" sz="2000" dirty="0"/>
              <a:t> </a:t>
            </a:r>
            <a:r>
              <a:rPr lang="en-US" sz="2000" dirty="0" err="1"/>
              <a:t>är</a:t>
            </a:r>
            <a:r>
              <a:rPr lang="en-US" sz="2000" dirty="0"/>
              <a:t> </a:t>
            </a:r>
            <a:r>
              <a:rPr lang="en-US" sz="2000" dirty="0" err="1"/>
              <a:t>inbyggd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systemen</a:t>
            </a:r>
            <a:r>
              <a:rPr lang="en-US" sz="2000" dirty="0"/>
              <a:t>, för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/>
              <a:t>tillgodose</a:t>
            </a:r>
            <a:r>
              <a:rPr lang="en-US" sz="2000" dirty="0"/>
              <a:t> </a:t>
            </a:r>
            <a:r>
              <a:rPr lang="en-US" sz="2000" dirty="0" err="1"/>
              <a:t>snabba</a:t>
            </a:r>
            <a:r>
              <a:rPr lang="en-US" sz="2000" dirty="0"/>
              <a:t> </a:t>
            </a:r>
            <a:r>
              <a:rPr lang="en-US" sz="2000" dirty="0" err="1"/>
              <a:t>tekniska</a:t>
            </a:r>
            <a:r>
              <a:rPr lang="en-US" sz="2000" dirty="0"/>
              <a:t> </a:t>
            </a:r>
            <a:r>
              <a:rPr lang="en-US" sz="2000" dirty="0" err="1"/>
              <a:t>förändringar</a:t>
            </a:r>
            <a:r>
              <a:rPr lang="en-US" sz="2000" dirty="0"/>
              <a:t>, </a:t>
            </a:r>
            <a:r>
              <a:rPr lang="en-US" sz="2000" dirty="0" err="1"/>
              <a:t>såväl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sociala</a:t>
            </a:r>
            <a:r>
              <a:rPr lang="en-US" sz="2000" dirty="0"/>
              <a:t> </a:t>
            </a:r>
            <a:r>
              <a:rPr lang="en-US" sz="2000" dirty="0" err="1"/>
              <a:t>normer</a:t>
            </a:r>
            <a:r>
              <a:rPr lang="en-US" sz="2000" dirty="0"/>
              <a:t>. Av </a:t>
            </a:r>
            <a:r>
              <a:rPr lang="en-US" sz="2000" dirty="0" err="1"/>
              <a:t>denna</a:t>
            </a:r>
            <a:r>
              <a:rPr lang="en-US" sz="2000" dirty="0"/>
              <a:t> </a:t>
            </a:r>
            <a:r>
              <a:rPr lang="en-US" sz="2000" dirty="0" err="1"/>
              <a:t>anledning</a:t>
            </a:r>
            <a:r>
              <a:rPr lang="en-US" sz="2000" dirty="0"/>
              <a:t> </a:t>
            </a:r>
            <a:r>
              <a:rPr lang="en-US" sz="2000" dirty="0" err="1"/>
              <a:t>hänvisar</a:t>
            </a:r>
            <a:r>
              <a:rPr lang="en-US" sz="2000" dirty="0"/>
              <a:t> de </a:t>
            </a:r>
            <a:r>
              <a:rPr lang="en-US" sz="2000" dirty="0" err="1"/>
              <a:t>sällan</a:t>
            </a:r>
            <a:r>
              <a:rPr lang="en-US" sz="2000" dirty="0"/>
              <a:t> till </a:t>
            </a:r>
            <a:r>
              <a:rPr lang="en-US" sz="2000" dirty="0" err="1"/>
              <a:t>specifika</a:t>
            </a:r>
            <a:r>
              <a:rPr lang="en-US" sz="2000" dirty="0"/>
              <a:t> </a:t>
            </a:r>
            <a:r>
              <a:rPr lang="en-US" sz="2000" dirty="0" err="1"/>
              <a:t>tekniska</a:t>
            </a:r>
            <a:r>
              <a:rPr lang="en-US" sz="2000" dirty="0"/>
              <a:t> </a:t>
            </a:r>
            <a:r>
              <a:rPr lang="en-US" sz="2000" dirty="0" err="1"/>
              <a:t>åtgärder</a:t>
            </a:r>
            <a:r>
              <a:rPr lang="en-US" sz="2000" dirty="0"/>
              <a:t>, </a:t>
            </a:r>
            <a:r>
              <a:rPr lang="en-US" sz="2000" dirty="0" err="1"/>
              <a:t>utan</a:t>
            </a:r>
            <a:r>
              <a:rPr lang="en-US" sz="2000" dirty="0"/>
              <a:t> </a:t>
            </a:r>
            <a:r>
              <a:rPr lang="en-US" sz="2000" dirty="0" err="1"/>
              <a:t>koncentrerar</a:t>
            </a:r>
            <a:r>
              <a:rPr lang="en-US" sz="2000" dirty="0"/>
              <a:t> sig </a:t>
            </a:r>
            <a:r>
              <a:rPr lang="en-US" sz="2000" dirty="0" err="1"/>
              <a:t>snarare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de </a:t>
            </a:r>
            <a:r>
              <a:rPr lang="en-US" sz="2000" dirty="0" err="1"/>
              <a:t>tjänster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tillhandahålls</a:t>
            </a:r>
            <a:r>
              <a:rPr lang="en-US" sz="2000" dirty="0"/>
              <a:t> </a:t>
            </a:r>
            <a:r>
              <a:rPr lang="en-US" sz="2000" dirty="0" err="1"/>
              <a:t>användarna</a:t>
            </a:r>
            <a:r>
              <a:rPr lang="en-US" sz="2000" dirty="0"/>
              <a:t> </a:t>
            </a:r>
            <a:r>
              <a:rPr lang="en-US" sz="2000" dirty="0" err="1"/>
              <a:t>genom</a:t>
            </a:r>
            <a:r>
              <a:rPr lang="en-US" sz="2000" dirty="0"/>
              <a:t> den </a:t>
            </a:r>
            <a:r>
              <a:rPr lang="en-US" sz="2000" dirty="0" err="1"/>
              <a:t>tekniken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Mainstreamed </a:t>
            </a:r>
            <a:r>
              <a:rPr lang="en-US" sz="2000" dirty="0"/>
              <a:t>– </a:t>
            </a:r>
            <a:r>
              <a:rPr lang="en-US" sz="2000" dirty="0" err="1"/>
              <a:t>t.ex</a:t>
            </a:r>
            <a:r>
              <a:rPr lang="en-US" sz="2000" dirty="0"/>
              <a:t>. </a:t>
            </a:r>
            <a:r>
              <a:rPr lang="en-US" sz="2000" dirty="0" err="1"/>
              <a:t>medan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</a:t>
            </a:r>
            <a:r>
              <a:rPr lang="en-US" sz="2000" dirty="0" err="1"/>
              <a:t>undersökta</a:t>
            </a:r>
            <a:r>
              <a:rPr lang="en-US" sz="2000" dirty="0"/>
              <a:t> </a:t>
            </a:r>
            <a:r>
              <a:rPr lang="en-US" sz="2000" dirty="0" err="1"/>
              <a:t>kvalitetsverktyg</a:t>
            </a:r>
            <a:r>
              <a:rPr lang="en-US" sz="2000" dirty="0"/>
              <a:t> </a:t>
            </a:r>
            <a:r>
              <a:rPr lang="en-US" sz="2000" dirty="0" err="1"/>
              <a:t>syftar</a:t>
            </a:r>
            <a:r>
              <a:rPr lang="en-US" sz="2000" dirty="0"/>
              <a:t> till </a:t>
            </a:r>
            <a:r>
              <a:rPr lang="en-US" sz="2000" dirty="0" err="1"/>
              <a:t>kvalitetsförbättring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hög</a:t>
            </a:r>
            <a:r>
              <a:rPr lang="en-US" sz="2000" dirty="0"/>
              <a:t> </a:t>
            </a:r>
            <a:r>
              <a:rPr lang="en-US" sz="2000" dirty="0" err="1"/>
              <a:t>nivå</a:t>
            </a:r>
            <a:r>
              <a:rPr lang="en-US" sz="2000" dirty="0"/>
              <a:t>, </a:t>
            </a:r>
            <a:r>
              <a:rPr lang="en-US" sz="2000" dirty="0" err="1"/>
              <a:t>är</a:t>
            </a:r>
            <a:r>
              <a:rPr lang="en-US" sz="2000" dirty="0"/>
              <a:t> </a:t>
            </a:r>
            <a:r>
              <a:rPr lang="en-US" sz="2000" dirty="0" err="1"/>
              <a:t>detta</a:t>
            </a:r>
            <a:r>
              <a:rPr lang="en-US" sz="2000" dirty="0"/>
              <a:t> </a:t>
            </a:r>
            <a:r>
              <a:rPr lang="en-US" sz="2000" dirty="0" err="1"/>
              <a:t>avsett</a:t>
            </a:r>
            <a:r>
              <a:rPr lang="en-US" sz="2000" dirty="0"/>
              <a:t>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/>
              <a:t>sippra</a:t>
            </a:r>
            <a:r>
              <a:rPr lang="en-US" sz="2000" dirty="0"/>
              <a:t> </a:t>
            </a:r>
            <a:r>
              <a:rPr lang="en-US" sz="2000" dirty="0" err="1"/>
              <a:t>ner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hela</a:t>
            </a:r>
            <a:r>
              <a:rPr lang="en-US" sz="2000" dirty="0"/>
              <a:t> </a:t>
            </a:r>
            <a:r>
              <a:rPr lang="en-US" sz="2000" dirty="0" err="1"/>
              <a:t>institutionen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användas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ett</a:t>
            </a:r>
            <a:r>
              <a:rPr lang="en-US" sz="2000" dirty="0"/>
              <a:t> </a:t>
            </a:r>
            <a:r>
              <a:rPr lang="en-US" sz="2000" dirty="0" err="1"/>
              <a:t>verktyg</a:t>
            </a:r>
            <a:r>
              <a:rPr lang="en-US" sz="2000" dirty="0"/>
              <a:t> för </a:t>
            </a:r>
            <a:r>
              <a:rPr lang="en-US" sz="2000" dirty="0" err="1"/>
              <a:t>reflekterande</a:t>
            </a:r>
            <a:r>
              <a:rPr lang="en-US" sz="2000" dirty="0"/>
              <a:t> </a:t>
            </a:r>
            <a:r>
              <a:rPr lang="en-US" sz="2000" dirty="0" err="1"/>
              <a:t>praktik</a:t>
            </a:r>
            <a:r>
              <a:rPr lang="en-US" sz="2000" dirty="0"/>
              <a:t> av </a:t>
            </a:r>
            <a:r>
              <a:rPr lang="en-US" sz="2000" dirty="0" err="1"/>
              <a:t>enskilda</a:t>
            </a:r>
            <a:r>
              <a:rPr lang="en-US" sz="2000" dirty="0"/>
              <a:t> </a:t>
            </a:r>
            <a:r>
              <a:rPr lang="en-US" sz="2000" dirty="0" err="1"/>
              <a:t>medarbetare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deras</a:t>
            </a:r>
            <a:r>
              <a:rPr lang="en-US" sz="2000" dirty="0"/>
              <a:t> </a:t>
            </a:r>
            <a:r>
              <a:rPr lang="en-US" sz="2000" dirty="0" err="1"/>
              <a:t>dagliga</a:t>
            </a:r>
            <a:r>
              <a:rPr lang="en-US" sz="2000" dirty="0"/>
              <a:t> </a:t>
            </a:r>
            <a:r>
              <a:rPr lang="en-US" sz="2000" dirty="0" err="1"/>
              <a:t>arbete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Representativ</a:t>
            </a:r>
            <a:r>
              <a:rPr lang="en-US" sz="2000" b="1" dirty="0"/>
              <a:t> – </a:t>
            </a:r>
            <a:r>
              <a:rPr lang="en-US" sz="2000" dirty="0" err="1"/>
              <a:t>t.ex</a:t>
            </a:r>
            <a:r>
              <a:rPr lang="en-US" sz="2000" dirty="0"/>
              <a:t>. </a:t>
            </a:r>
            <a:r>
              <a:rPr lang="en-US" sz="2000" dirty="0" err="1"/>
              <a:t>Kvalitetssystem</a:t>
            </a:r>
            <a:r>
              <a:rPr lang="en-US" sz="2000" dirty="0"/>
              <a:t> </a:t>
            </a:r>
            <a:r>
              <a:rPr lang="en-US" sz="2000" dirty="0" err="1"/>
              <a:t>strävar</a:t>
            </a:r>
            <a:r>
              <a:rPr lang="en-US" sz="2000" dirty="0"/>
              <a:t> </a:t>
            </a:r>
            <a:r>
              <a:rPr lang="en-US" sz="2000" dirty="0" err="1"/>
              <a:t>efter</a:t>
            </a:r>
            <a:r>
              <a:rPr lang="en-US" sz="2000" dirty="0"/>
              <a:t>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/>
              <a:t>balansera</a:t>
            </a:r>
            <a:r>
              <a:rPr lang="en-US" sz="2000" dirty="0"/>
              <a:t> </a:t>
            </a:r>
            <a:r>
              <a:rPr lang="en-US" sz="2000" dirty="0" err="1"/>
              <a:t>perspektiven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kraven</a:t>
            </a:r>
            <a:r>
              <a:rPr lang="en-US" sz="2000" dirty="0"/>
              <a:t> </a:t>
            </a:r>
            <a:r>
              <a:rPr lang="en-US" sz="2000" dirty="0" err="1"/>
              <a:t>från</a:t>
            </a:r>
            <a:r>
              <a:rPr lang="en-US" sz="2000" dirty="0"/>
              <a:t> </a:t>
            </a:r>
            <a:r>
              <a:rPr lang="en-US" sz="2000" dirty="0" err="1"/>
              <a:t>olika</a:t>
            </a:r>
            <a:r>
              <a:rPr lang="en-US" sz="2000" dirty="0"/>
              <a:t> </a:t>
            </a:r>
            <a:r>
              <a:rPr lang="en-US" sz="2000" dirty="0" err="1"/>
              <a:t>intresserade</a:t>
            </a:r>
            <a:r>
              <a:rPr lang="en-US" sz="2000" dirty="0"/>
              <a:t> </a:t>
            </a:r>
            <a:r>
              <a:rPr lang="en-US" sz="2000" dirty="0" err="1"/>
              <a:t>intressenter</a:t>
            </a:r>
            <a:r>
              <a:rPr lang="en-US" sz="2000" dirty="0"/>
              <a:t>, </a:t>
            </a:r>
            <a:r>
              <a:rPr lang="en-US" sz="2000" dirty="0" err="1"/>
              <a:t>inklusive</a:t>
            </a:r>
            <a:r>
              <a:rPr lang="en-US" sz="2000" dirty="0"/>
              <a:t> </a:t>
            </a:r>
            <a:r>
              <a:rPr lang="en-US" sz="2000" dirty="0" err="1"/>
              <a:t>studenter</a:t>
            </a:r>
            <a:r>
              <a:rPr lang="en-US" sz="2000" dirty="0"/>
              <a:t>, personal, </a:t>
            </a:r>
            <a:r>
              <a:rPr lang="en-US" sz="2000" dirty="0" err="1"/>
              <a:t>företag</a:t>
            </a:r>
            <a:r>
              <a:rPr lang="en-US" sz="2000" dirty="0"/>
              <a:t>, </a:t>
            </a:r>
            <a:r>
              <a:rPr lang="en-US" sz="2000" dirty="0" err="1"/>
              <a:t>myndigheter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</a:t>
            </a:r>
            <a:r>
              <a:rPr lang="en-US" sz="2000" dirty="0" err="1"/>
              <a:t>samhället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stort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/>
              <a:t>Multifunktionell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t.ex</a:t>
            </a:r>
            <a:r>
              <a:rPr lang="en-US" sz="2000" dirty="0"/>
              <a:t>. de </a:t>
            </a:r>
            <a:r>
              <a:rPr lang="en-US" sz="2000" dirty="0" err="1"/>
              <a:t>flesta</a:t>
            </a:r>
            <a:r>
              <a:rPr lang="en-US" sz="2000" dirty="0"/>
              <a:t> system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trippelfunktion</a:t>
            </a:r>
            <a:r>
              <a:rPr lang="en-US" sz="2000" dirty="0"/>
              <a:t> av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/>
              <a:t>skapa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kvalitetskultur</a:t>
            </a:r>
            <a:r>
              <a:rPr lang="en-US" sz="2000" dirty="0"/>
              <a:t> </a:t>
            </a:r>
            <a:r>
              <a:rPr lang="en-US" sz="2000" dirty="0" err="1"/>
              <a:t>inom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institution, </a:t>
            </a:r>
            <a:r>
              <a:rPr lang="en-US" sz="2000" dirty="0" err="1"/>
              <a:t>tillhandahåller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färdplan</a:t>
            </a:r>
            <a:r>
              <a:rPr lang="en-US" sz="2000" dirty="0"/>
              <a:t> för </a:t>
            </a:r>
            <a:r>
              <a:rPr lang="en-US" sz="2000" dirty="0" err="1"/>
              <a:t>framtida</a:t>
            </a:r>
            <a:r>
              <a:rPr lang="en-US" sz="2000" dirty="0"/>
              <a:t> </a:t>
            </a:r>
            <a:r>
              <a:rPr lang="en-US" sz="2000" dirty="0" err="1"/>
              <a:t>förbättringar</a:t>
            </a:r>
            <a:r>
              <a:rPr lang="en-US" sz="2000" dirty="0"/>
              <a:t>, </a:t>
            </a:r>
            <a:r>
              <a:rPr lang="en-US" sz="2000" dirty="0" err="1"/>
              <a:t>samt</a:t>
            </a:r>
            <a:r>
              <a:rPr lang="en-US" sz="2000" dirty="0"/>
              <a:t> </a:t>
            </a:r>
            <a:r>
              <a:rPr lang="en-US" sz="2000" dirty="0" err="1"/>
              <a:t>fungerar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kvalitetsmärkning</a:t>
            </a:r>
            <a:r>
              <a:rPr lang="en-US" sz="2000" dirty="0"/>
              <a:t> för externa </a:t>
            </a:r>
            <a:r>
              <a:rPr lang="en-US" sz="2000" dirty="0" err="1"/>
              <a:t>perspektiv</a:t>
            </a:r>
            <a:r>
              <a:rPr lang="en-US" sz="2000" dirty="0"/>
              <a:t>.</a:t>
            </a: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6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Bildobjekt 3">
            <a:hlinkClick r:id="rId3"/>
            <a:extLst>
              <a:ext uri="{FF2B5EF4-FFF2-40B4-BE49-F238E27FC236}">
                <a16:creationId xmlns:a16="http://schemas.microsoft.com/office/drawing/2014/main" id="{3F5180D6-66FD-3871-BBA3-8DA84B87DF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61" b="-1"/>
          <a:stretch/>
        </p:blipFill>
        <p:spPr>
          <a:xfrm>
            <a:off x="7439096" y="909081"/>
            <a:ext cx="3444272" cy="507173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1619AB2-D615-905F-2699-7A21872934C3}"/>
              </a:ext>
            </a:extLst>
          </p:cNvPr>
          <p:cNvSpPr txBox="1"/>
          <p:nvPr/>
        </p:nvSpPr>
        <p:spPr>
          <a:xfrm>
            <a:off x="0" y="6557918"/>
            <a:ext cx="1160946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v-SE" sz="1000" dirty="0">
                <a:hlinkClick r:id="rId5"/>
              </a:rPr>
              <a:t>https://static1.squarespace.com/static/5b99664675f9eea7a3ecee82/t/5bb8e80f652deaada670aee8/1538844696866/icdequalitymodels22.pdf</a:t>
            </a:r>
            <a:endParaRPr lang="sv-SE" sz="1000" dirty="0"/>
          </a:p>
          <a:p>
            <a:pPr>
              <a:spcAft>
                <a:spcPts val="600"/>
              </a:spcAft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4801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2" name="Rectangle 3078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074" name="Picture 2" descr="SEQUENT supporting quality in e-learning">
            <a:extLst>
              <a:ext uri="{FF2B5EF4-FFF2-40B4-BE49-F238E27FC236}">
                <a16:creationId xmlns:a16="http://schemas.microsoft.com/office/drawing/2014/main" id="{64DB2523-0472-08F4-3EB3-DB0A3D41B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7"/>
          <a:stretch/>
        </p:blipFill>
        <p:spPr bwMode="auto">
          <a:xfrm>
            <a:off x="2354578" y="544297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55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2432" y="2297423"/>
            <a:ext cx="2008475" cy="2008475"/>
          </a:xfrm>
          <a:prstGeom prst="rect">
            <a:avLst/>
          </a:prstGeom>
          <a:noFill/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3294" y="1196752"/>
            <a:ext cx="990600" cy="990600"/>
          </a:xfrm>
          <a:prstGeom prst="rect">
            <a:avLst/>
          </a:prstGeom>
        </p:spPr>
      </p:pic>
      <p:grpSp>
        <p:nvGrpSpPr>
          <p:cNvPr id="7" name="Grupo"/>
          <p:cNvGrpSpPr/>
          <p:nvPr/>
        </p:nvGrpSpPr>
        <p:grpSpPr>
          <a:xfrm>
            <a:off x="6036718" y="2380049"/>
            <a:ext cx="283752" cy="261032"/>
            <a:chOff x="0" y="0"/>
            <a:chExt cx="378334" cy="348040"/>
          </a:xfrm>
        </p:grpSpPr>
        <p:sp>
          <p:nvSpPr>
            <p:cNvPr id="8" name="Línea"/>
            <p:cNvSpPr/>
            <p:nvPr/>
          </p:nvSpPr>
          <p:spPr>
            <a:xfrm>
              <a:off x="0" y="170240"/>
              <a:ext cx="378335" cy="1"/>
            </a:xfrm>
            <a:prstGeom prst="line">
              <a:avLst/>
            </a:prstGeom>
            <a:noFill/>
            <a:ln w="25400" cap="flat">
              <a:solidFill>
                <a:srgbClr val="668793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050"/>
            </a:p>
          </p:txBody>
        </p:sp>
        <p:sp>
          <p:nvSpPr>
            <p:cNvPr id="9" name="Línea"/>
            <p:cNvSpPr/>
            <p:nvPr/>
          </p:nvSpPr>
          <p:spPr>
            <a:xfrm flipV="1">
              <a:off x="189167" y="0"/>
              <a:ext cx="1" cy="348041"/>
            </a:xfrm>
            <a:prstGeom prst="line">
              <a:avLst/>
            </a:prstGeom>
            <a:noFill/>
            <a:ln w="25400" cap="flat">
              <a:solidFill>
                <a:srgbClr val="668793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050"/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3294" y="2833777"/>
            <a:ext cx="990600" cy="990600"/>
          </a:xfrm>
          <a:prstGeom prst="rect">
            <a:avLst/>
          </a:prstGeom>
        </p:spPr>
      </p:pic>
      <p:grpSp>
        <p:nvGrpSpPr>
          <p:cNvPr id="11" name="Grupo"/>
          <p:cNvGrpSpPr/>
          <p:nvPr/>
        </p:nvGrpSpPr>
        <p:grpSpPr>
          <a:xfrm>
            <a:off x="6036718" y="4017074"/>
            <a:ext cx="283752" cy="261032"/>
            <a:chOff x="0" y="0"/>
            <a:chExt cx="378334" cy="348040"/>
          </a:xfrm>
        </p:grpSpPr>
        <p:sp>
          <p:nvSpPr>
            <p:cNvPr id="12" name="Línea"/>
            <p:cNvSpPr/>
            <p:nvPr/>
          </p:nvSpPr>
          <p:spPr>
            <a:xfrm>
              <a:off x="0" y="170240"/>
              <a:ext cx="378335" cy="1"/>
            </a:xfrm>
            <a:prstGeom prst="line">
              <a:avLst/>
            </a:prstGeom>
            <a:noFill/>
            <a:ln w="25400" cap="flat">
              <a:solidFill>
                <a:srgbClr val="668793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050"/>
            </a:p>
          </p:txBody>
        </p:sp>
        <p:sp>
          <p:nvSpPr>
            <p:cNvPr id="13" name="Línea"/>
            <p:cNvSpPr/>
            <p:nvPr/>
          </p:nvSpPr>
          <p:spPr>
            <a:xfrm flipV="1">
              <a:off x="189167" y="0"/>
              <a:ext cx="1" cy="348041"/>
            </a:xfrm>
            <a:prstGeom prst="line">
              <a:avLst/>
            </a:prstGeom>
            <a:noFill/>
            <a:ln w="25400" cap="flat">
              <a:solidFill>
                <a:srgbClr val="668793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050"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3294" y="4470802"/>
            <a:ext cx="990600" cy="9906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64130" y="2668524"/>
            <a:ext cx="832952" cy="1199213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Línea"/>
          <p:cNvSpPr/>
          <p:nvPr/>
        </p:nvSpPr>
        <p:spPr>
          <a:xfrm>
            <a:off x="4416377" y="3297810"/>
            <a:ext cx="1111693" cy="0"/>
          </a:xfrm>
          <a:prstGeom prst="line">
            <a:avLst/>
          </a:prstGeom>
          <a:ln w="38100">
            <a:solidFill>
              <a:srgbClr val="67A1DD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50"/>
          </a:p>
        </p:txBody>
      </p:sp>
      <p:sp>
        <p:nvSpPr>
          <p:cNvPr id="17" name="CuadroTexto 16"/>
          <p:cNvSpPr txBox="1"/>
          <p:nvPr/>
        </p:nvSpPr>
        <p:spPr>
          <a:xfrm>
            <a:off x="6025084" y="1557063"/>
            <a:ext cx="297455" cy="2849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ca-ES" sz="15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012692" y="3186611"/>
            <a:ext cx="297455" cy="2849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ca-ES" sz="15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020954" y="4811713"/>
            <a:ext cx="297455" cy="2849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74" hangingPunct="0"/>
            <a:r>
              <a:rPr lang="ca-ES" sz="15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</a:p>
        </p:txBody>
      </p:sp>
      <p:sp>
        <p:nvSpPr>
          <p:cNvPr id="21" name="At least 250 students should be involved in the trialing of the Biometric instruments: Face recognition, Voice recognition, Keystroke Dynamics"/>
          <p:cNvSpPr txBox="1"/>
          <p:nvPr/>
        </p:nvSpPr>
        <p:spPr>
          <a:xfrm>
            <a:off x="6639541" y="1307853"/>
            <a:ext cx="3296939" cy="7712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marL="215900" defTabSz="457200">
              <a:lnSpc>
                <a:spcPct val="120000"/>
              </a:lnSpc>
              <a:spcBef>
                <a:spcPts val="1100"/>
              </a:spcBef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s-ES" sz="2000" b="1" dirty="0"/>
              <a:t>PART 1. INTERNAL QUALITY ASSURANCE</a:t>
            </a:r>
          </a:p>
        </p:txBody>
      </p:sp>
      <p:sp>
        <p:nvSpPr>
          <p:cNvPr id="22" name="At least 250 students should be involved in the trialing of the Biometric instruments: Face recognition, Voice recognition, Keystroke Dynamics"/>
          <p:cNvSpPr txBox="1"/>
          <p:nvPr/>
        </p:nvSpPr>
        <p:spPr>
          <a:xfrm>
            <a:off x="6639541" y="2943468"/>
            <a:ext cx="3296939" cy="7712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marL="215900" defTabSz="457200">
              <a:lnSpc>
                <a:spcPct val="120000"/>
              </a:lnSpc>
              <a:spcBef>
                <a:spcPts val="1100"/>
              </a:spcBef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s-ES" sz="2000" b="1" dirty="0"/>
              <a:t>PART 2. EXTERNAL QUALITY ASSURANCE</a:t>
            </a:r>
          </a:p>
        </p:txBody>
      </p:sp>
      <p:sp>
        <p:nvSpPr>
          <p:cNvPr id="23" name="At least 250 students should be involved in the trialing of the Biometric instruments: Face recognition, Voice recognition, Keystroke Dynamics"/>
          <p:cNvSpPr txBox="1"/>
          <p:nvPr/>
        </p:nvSpPr>
        <p:spPr>
          <a:xfrm>
            <a:off x="6639541" y="4580493"/>
            <a:ext cx="3296939" cy="7712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marL="215900" defTabSz="457200">
              <a:lnSpc>
                <a:spcPct val="120000"/>
              </a:lnSpc>
              <a:spcBef>
                <a:spcPts val="1100"/>
              </a:spcBef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s-ES" sz="2000" b="1" dirty="0">
                <a:solidFill>
                  <a:schemeClr val="bg1">
                    <a:lumMod val="65000"/>
                  </a:schemeClr>
                </a:solidFill>
              </a:rPr>
              <a:t>PART 3. QUALITY ASSURANCE AGENCIES</a:t>
            </a:r>
            <a:endParaRPr lang="ca-ES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647517" y="4414361"/>
            <a:ext cx="3298303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All standards are fully applicable to e-learning provision</a:t>
            </a:r>
          </a:p>
        </p:txBody>
      </p:sp>
      <p:sp>
        <p:nvSpPr>
          <p:cNvPr id="26" name="Título 3"/>
          <p:cNvSpPr txBox="1">
            <a:spLocks/>
          </p:cNvSpPr>
          <p:nvPr/>
        </p:nvSpPr>
        <p:spPr>
          <a:xfrm>
            <a:off x="1865602" y="81170"/>
            <a:ext cx="7338935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European Standards and Guidelines - ESG (I)</a:t>
            </a:r>
          </a:p>
        </p:txBody>
      </p:sp>
      <p:pic>
        <p:nvPicPr>
          <p:cNvPr id="1030" name="Picture 6" descr="Resultat d'imatges de 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92" y="5625294"/>
            <a:ext cx="1680121" cy="1116075"/>
          </a:xfrm>
          <a:prstGeom prst="rect">
            <a:avLst/>
          </a:prstGeom>
          <a:noFill/>
        </p:spPr>
      </p:pic>
      <p:sp>
        <p:nvSpPr>
          <p:cNvPr id="27" name="CuadroTexto 26"/>
          <p:cNvSpPr txBox="1"/>
          <p:nvPr/>
        </p:nvSpPr>
        <p:spPr>
          <a:xfrm>
            <a:off x="2972912" y="5805388"/>
            <a:ext cx="3294463" cy="830997"/>
          </a:xfrm>
          <a:prstGeom prst="rect">
            <a:avLst/>
          </a:prstGeom>
          <a:noFill/>
          <a:ln w="28575">
            <a:solidFill>
              <a:srgbClr val="668793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Recommendations to QAA and HEI</a:t>
            </a:r>
          </a:p>
        </p:txBody>
      </p:sp>
      <p:pic>
        <p:nvPicPr>
          <p:cNvPr id="24" name="Imagen 25">
            <a:extLst>
              <a:ext uri="{FF2B5EF4-FFF2-40B4-BE49-F238E27FC236}">
                <a16:creationId xmlns:a16="http://schemas.microsoft.com/office/drawing/2014/main" id="{AA906931-6FB5-3C4C-AE81-958858B2838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99569" y="27142"/>
            <a:ext cx="2292432" cy="3300312"/>
          </a:xfrm>
          <a:prstGeom prst="rect">
            <a:avLst/>
          </a:prstGeom>
        </p:spPr>
      </p:pic>
      <p:pic>
        <p:nvPicPr>
          <p:cNvPr id="28" name="Imagen 2" descr="En bild som visar text&#10;&#10;Automatiskt genererad beskrivning">
            <a:extLst>
              <a:ext uri="{FF2B5EF4-FFF2-40B4-BE49-F238E27FC236}">
                <a16:creationId xmlns:a16="http://schemas.microsoft.com/office/drawing/2014/main" id="{2CDD16A6-7376-354C-9A16-464B6EE0B4C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70873" y="3471545"/>
            <a:ext cx="2321127" cy="33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6279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 txBox="1">
            <a:spLocks/>
          </p:cNvSpPr>
          <p:nvPr/>
        </p:nvSpPr>
        <p:spPr>
          <a:xfrm>
            <a:off x="748101" y="78594"/>
            <a:ext cx="5103482" cy="138340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32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 1. Internal Quality Assurance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50053" y="1540597"/>
            <a:ext cx="6155472" cy="5238809"/>
          </a:xfrm>
          <a:prstGeom prst="rect">
            <a:avLst/>
          </a:prstGeom>
        </p:spPr>
        <p:txBody>
          <a:bodyPr vert="horz" lIns="109728" tIns="109728" rIns="109728" bIns="91440" rtlCol="0">
            <a:normAutofit fontScale="77500" lnSpcReduction="20000"/>
          </a:bodyPr>
          <a:lstStyle/>
          <a:p>
            <a:pPr indent="-1971675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</a:pP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1.1*   – Policy for quality assurance</a:t>
            </a:r>
          </a:p>
          <a:p>
            <a:pPr indent="-1971675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</a:pP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1.2     – Design and approval of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programme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indent="-1971675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</a:pP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1.3*   – Student-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centred</a:t>
            </a: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learning, teaching and assessment</a:t>
            </a:r>
          </a:p>
          <a:p>
            <a:pPr indent="-1971675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</a:pP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1.4*   – Student admission, progression, recognition and certification </a:t>
            </a:r>
          </a:p>
          <a:p>
            <a:pPr indent="-1971675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</a:pP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1.5*   – Teaching staff </a:t>
            </a:r>
          </a:p>
          <a:p>
            <a:pPr indent="-1971675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</a:pP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1.6*   – Learning resources and student support</a:t>
            </a:r>
          </a:p>
          <a:p>
            <a:pPr indent="-1971675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</a:pP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1.7*   – Information management </a:t>
            </a:r>
          </a:p>
          <a:p>
            <a:pPr indent="-1971675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</a:pP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1.8     – Public information </a:t>
            </a:r>
          </a:p>
          <a:p>
            <a:pPr indent="-1971675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</a:pP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1.9     – On-going monitoring and periodic review of </a:t>
            </a:r>
            <a:r>
              <a:rPr lang="en-US" b="1" spc="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programmes</a:t>
            </a:r>
            <a:endParaRPr lang="en-US" b="1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971675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</a:pPr>
            <a:r>
              <a:rPr lang="en-US" b="1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1.10   – Cyclical external quality assurance</a:t>
            </a:r>
          </a:p>
          <a:p>
            <a:pPr marL="0" lvl="1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defRPr/>
            </a:pPr>
            <a:endParaRPr lang="en-US" sz="700" b="1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defRPr/>
            </a:pPr>
            <a:endParaRPr lang="en-US" sz="700" b="1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defRPr/>
            </a:pPr>
            <a:endParaRPr lang="en-US" sz="700" b="1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defRPr/>
            </a:pPr>
            <a:endParaRPr lang="en-US" sz="700" b="1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28600">
              <a:lnSpc>
                <a:spcPct val="130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defRPr/>
            </a:pPr>
            <a:endParaRPr lang="en-US" sz="700" b="1" spc="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38966" y="0"/>
            <a:ext cx="2412604" cy="3473318"/>
          </a:xfrm>
          <a:prstGeom prst="rect">
            <a:avLst/>
          </a:prstGeom>
        </p:spPr>
      </p:pic>
      <p:pic>
        <p:nvPicPr>
          <p:cNvPr id="6" name="Imagen 2" descr="En bild som visar text&#10;&#10;Automatiskt genererad beskrivning">
            <a:extLst>
              <a:ext uri="{FF2B5EF4-FFF2-40B4-BE49-F238E27FC236}">
                <a16:creationId xmlns:a16="http://schemas.microsoft.com/office/drawing/2014/main" id="{E0492A37-8B5D-9C47-990D-93C120FB48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38965" y="3429000"/>
            <a:ext cx="2412605" cy="343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993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C1DFA22D-C1BA-6CB6-C530-A495048A1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1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42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674980" y="1772816"/>
            <a:ext cx="8626157" cy="416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2.1 </a:t>
            </a:r>
            <a:r>
              <a:rPr lang="en-US" sz="2400" b="1" dirty="0"/>
              <a:t>– Consideration of internal quality assurance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2.2* </a:t>
            </a:r>
            <a:r>
              <a:rPr lang="en-US" sz="2400" b="1" dirty="0"/>
              <a:t>– Designing methodologies fit for purpose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2.3* </a:t>
            </a:r>
            <a:r>
              <a:rPr lang="en-US" sz="2400" b="1" dirty="0"/>
              <a:t>– Implementing processes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2.4* </a:t>
            </a:r>
            <a:r>
              <a:rPr lang="en-US" sz="2400" b="1" dirty="0"/>
              <a:t>– Peer-review experts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2.5   </a:t>
            </a:r>
            <a:r>
              <a:rPr lang="en-US" sz="2400" b="1" dirty="0"/>
              <a:t>– Criteria for outcomes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2.6   </a:t>
            </a:r>
            <a:r>
              <a:rPr lang="en-US" sz="2400" b="1" dirty="0"/>
              <a:t>– Reporting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2.7   </a:t>
            </a:r>
            <a:r>
              <a:rPr lang="en-US" sz="2400" b="1" dirty="0"/>
              <a:t>– Complaints and appeals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  <a:defRPr/>
            </a:pPr>
            <a:endParaRPr lang="ca-ES" sz="2400" b="1" dirty="0">
              <a:latin typeface="Arial" pitchFamily="34" charset="0"/>
              <a:ea typeface="Roboto light" pitchFamily="2" charset="0"/>
              <a:cs typeface="Arial" pitchFamily="34" charset="0"/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  <a:defRPr/>
            </a:pPr>
            <a:endParaRPr lang="ca-ES" sz="2400" b="1" dirty="0">
              <a:solidFill>
                <a:srgbClr val="FF0000"/>
              </a:solidFill>
              <a:latin typeface="Arial" pitchFamily="34" charset="0"/>
              <a:ea typeface="Roboto light" pitchFamily="2" charset="0"/>
              <a:cs typeface="Arial" pitchFamily="34" charset="0"/>
            </a:endParaRPr>
          </a:p>
          <a:p>
            <a:pPr algn="just">
              <a:spcAft>
                <a:spcPts val="600"/>
              </a:spcAft>
              <a:defRPr/>
            </a:pPr>
            <a:endParaRPr lang="es-ES_tradnl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Roboto light" pitchFamily="2" charset="0"/>
              <a:cs typeface="Arial" pitchFamily="34" charset="0"/>
            </a:endParaRPr>
          </a:p>
          <a:p>
            <a:pPr algn="just">
              <a:spcAft>
                <a:spcPts val="600"/>
              </a:spcAft>
              <a:defRPr/>
            </a:pPr>
            <a:endParaRPr lang="es-ES_tradnl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spcAft>
                <a:spcPts val="600"/>
              </a:spcAft>
              <a:defRPr/>
            </a:pP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1865602" y="81170"/>
            <a:ext cx="7338935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Part 2. External Quality Assurance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7442" y="0"/>
            <a:ext cx="2390191" cy="3441192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17629E5-0B0E-DB48-8905-4B1AB2C14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980" y="1783967"/>
            <a:ext cx="8626157" cy="416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2.1 </a:t>
            </a:r>
            <a:r>
              <a:rPr lang="en-US" sz="2400" b="1" dirty="0"/>
              <a:t>– Consideration of internal quality assurance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2.2* </a:t>
            </a:r>
            <a:r>
              <a:rPr lang="en-US" sz="2400" b="1" dirty="0"/>
              <a:t>– Designing methodologies fit for purpose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2.3* </a:t>
            </a:r>
            <a:r>
              <a:rPr lang="en-US" sz="2400" b="1" dirty="0"/>
              <a:t>– Implementing processes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2.4* </a:t>
            </a:r>
            <a:r>
              <a:rPr lang="en-US" sz="2400" b="1" dirty="0"/>
              <a:t>– Peer-review experts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2.5   </a:t>
            </a:r>
            <a:r>
              <a:rPr lang="en-US" sz="2400" b="1" dirty="0"/>
              <a:t>– Criteria for outcomes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2.6   </a:t>
            </a:r>
            <a:r>
              <a:rPr lang="en-US" sz="2400" b="1" dirty="0"/>
              <a:t>– Reporting</a:t>
            </a:r>
          </a:p>
          <a:p>
            <a:pPr marL="1971675" indent="-1971675"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Standard 2.7   </a:t>
            </a:r>
            <a:r>
              <a:rPr lang="en-US" sz="2400" b="1" dirty="0"/>
              <a:t>– Complaints and appeals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  <a:defRPr/>
            </a:pPr>
            <a:endParaRPr lang="ca-ES" sz="2400" b="1" dirty="0">
              <a:latin typeface="Arial" pitchFamily="34" charset="0"/>
              <a:ea typeface="Roboto light" pitchFamily="2" charset="0"/>
              <a:cs typeface="Arial" pitchFamily="34" charset="0"/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  <a:defRPr/>
            </a:pPr>
            <a:endParaRPr lang="ca-ES" sz="2400" b="1" dirty="0">
              <a:solidFill>
                <a:srgbClr val="FF0000"/>
              </a:solidFill>
              <a:latin typeface="Arial" pitchFamily="34" charset="0"/>
              <a:ea typeface="Roboto light" pitchFamily="2" charset="0"/>
              <a:cs typeface="Arial" pitchFamily="34" charset="0"/>
            </a:endParaRPr>
          </a:p>
          <a:p>
            <a:pPr algn="just">
              <a:spcAft>
                <a:spcPts val="600"/>
              </a:spcAft>
              <a:defRPr/>
            </a:pPr>
            <a:endParaRPr lang="es-ES_tradnl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Roboto light" pitchFamily="2" charset="0"/>
              <a:cs typeface="Arial" pitchFamily="34" charset="0"/>
            </a:endParaRPr>
          </a:p>
          <a:p>
            <a:pPr algn="just">
              <a:spcAft>
                <a:spcPts val="600"/>
              </a:spcAft>
              <a:defRPr/>
            </a:pPr>
            <a:endParaRPr lang="es-ES_tradnl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spcAft>
                <a:spcPts val="600"/>
              </a:spcAft>
              <a:defRPr/>
            </a:pP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n 2" descr="En bild som visar text&#10;&#10;Automatiskt genererad beskrivning">
            <a:extLst>
              <a:ext uri="{FF2B5EF4-FFF2-40B4-BE49-F238E27FC236}">
                <a16:creationId xmlns:a16="http://schemas.microsoft.com/office/drawing/2014/main" id="{D307B4DE-30BD-B64C-83CA-27D2306156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7442" y="3335497"/>
            <a:ext cx="2474558" cy="3522503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FC538CA-F78F-3499-55E5-084580D673B1}"/>
              </a:ext>
            </a:extLst>
          </p:cNvPr>
          <p:cNvSpPr txBox="1"/>
          <p:nvPr/>
        </p:nvSpPr>
        <p:spPr>
          <a:xfrm>
            <a:off x="322385" y="6067361"/>
            <a:ext cx="9032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4"/>
              </a:rPr>
              <a:t>https://www.enqa.eu/wp-content/uploads/Considerations-for-QA-of-e-learning-provision.pdf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008874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nd pilot –…"/>
          <p:cNvSpPr txBox="1"/>
          <p:nvPr/>
        </p:nvSpPr>
        <p:spPr>
          <a:xfrm>
            <a:off x="2016610" y="2492897"/>
            <a:ext cx="3261356" cy="31835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defTabSz="457200">
              <a:defRPr sz="2400" cap="all">
                <a:solidFill>
                  <a:srgbClr val="38454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600" b="1" dirty="0">
                <a:latin typeface="Arial"/>
                <a:cs typeface="Arial"/>
              </a:rPr>
              <a:t>Assessment methodology</a:t>
            </a:r>
          </a:p>
        </p:txBody>
      </p:sp>
      <p:sp>
        <p:nvSpPr>
          <p:cNvPr id="3" name="Línea"/>
          <p:cNvSpPr/>
          <p:nvPr/>
        </p:nvSpPr>
        <p:spPr>
          <a:xfrm>
            <a:off x="2066493" y="2905262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latin typeface="Arial"/>
              <a:cs typeface="Arial"/>
            </a:endParaRPr>
          </a:p>
        </p:txBody>
      </p:sp>
      <p:sp>
        <p:nvSpPr>
          <p:cNvPr id="4" name="Línea"/>
          <p:cNvSpPr/>
          <p:nvPr/>
        </p:nvSpPr>
        <p:spPr>
          <a:xfrm flipH="1">
            <a:off x="5725656" y="1628801"/>
            <a:ext cx="10304" cy="2952327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>
              <a:latin typeface="Arial"/>
              <a:cs typeface="Arial"/>
            </a:endParaRPr>
          </a:p>
        </p:txBody>
      </p:sp>
      <p:grpSp>
        <p:nvGrpSpPr>
          <p:cNvPr id="5" name="Grupo 8"/>
          <p:cNvGrpSpPr/>
          <p:nvPr/>
        </p:nvGrpSpPr>
        <p:grpSpPr>
          <a:xfrm>
            <a:off x="2063553" y="1268761"/>
            <a:ext cx="914401" cy="1068081"/>
            <a:chOff x="1660313" y="2560852"/>
            <a:chExt cx="914401" cy="1068081"/>
          </a:xfrm>
        </p:grpSpPr>
        <p:sp>
          <p:nvSpPr>
            <p:cNvPr id="6" name="Figura"/>
            <p:cNvSpPr/>
            <p:nvPr/>
          </p:nvSpPr>
          <p:spPr>
            <a:xfrm rot="5400000">
              <a:off x="1583473" y="2637692"/>
              <a:ext cx="106808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18492" y="0"/>
                  </a:lnTo>
                  <a:lnTo>
                    <a:pt x="18492" y="17970"/>
                  </a:lnTo>
                  <a:lnTo>
                    <a:pt x="21600" y="21600"/>
                  </a:lnTo>
                  <a:lnTo>
                    <a:pt x="18492" y="21600"/>
                  </a:lnTo>
                  <a:close/>
                </a:path>
              </a:pathLst>
            </a:custGeom>
            <a:solidFill>
              <a:srgbClr val="67A1DD"/>
            </a:solidFill>
            <a:ln w="3175">
              <a:miter lim="400000"/>
            </a:ln>
          </p:spPr>
          <p:txBody>
            <a:bodyPr lIns="45719" rIns="45719" anchor="ctr"/>
            <a:lstStyle/>
            <a:p>
              <a:pPr algn="r" defTabSz="914330">
                <a:defRPr sz="1800" b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7" name="Figura"/>
            <p:cNvSpPr/>
            <p:nvPr/>
          </p:nvSpPr>
          <p:spPr>
            <a:xfrm>
              <a:off x="1891574" y="2803168"/>
              <a:ext cx="451878" cy="45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1F1F1F"/>
            </a:solidFill>
            <a:ln w="3175">
              <a:miter lim="400000"/>
            </a:ln>
          </p:spPr>
          <p:txBody>
            <a:bodyPr lIns="45719" rIns="45719" anchor="ctr"/>
            <a:lstStyle/>
            <a:p>
              <a:pPr defTabSz="91433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 sz="1200">
                <a:latin typeface="Arial"/>
                <a:cs typeface="Arial"/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4492" y="3140969"/>
            <a:ext cx="1401249" cy="20040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Delay in getting TeSLA system up and running;…"/>
          <p:cNvSpPr txBox="1"/>
          <p:nvPr/>
        </p:nvSpPr>
        <p:spPr>
          <a:xfrm>
            <a:off x="5914858" y="1538024"/>
            <a:ext cx="4536503" cy="29996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marL="444500" indent="-228600" defTabSz="457200">
              <a:lnSpc>
                <a:spcPct val="120000"/>
              </a:lnSpc>
              <a:buAutoNum type="arabicPeriod"/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>
                <a:latin typeface="Arial"/>
                <a:cs typeface="Arial"/>
              </a:rPr>
              <a:t>Policies, structures, processes and resources for QA of e-assessment.</a:t>
            </a:r>
          </a:p>
          <a:p>
            <a:pPr marL="215900" defTabSz="457200">
              <a:lnSpc>
                <a:spcPct val="120000"/>
              </a:lnSpc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>
                <a:latin typeface="Arial"/>
                <a:cs typeface="Arial"/>
              </a:rPr>
              <a:t>2. Assessment of learning.</a:t>
            </a:r>
          </a:p>
          <a:p>
            <a:pPr marL="215900" defTabSz="457200">
              <a:lnSpc>
                <a:spcPct val="120000"/>
              </a:lnSpc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>
                <a:latin typeface="Arial"/>
                <a:cs typeface="Arial"/>
              </a:rPr>
              <a:t>3. E-assessment system security, capacity and authenticity.</a:t>
            </a:r>
          </a:p>
          <a:p>
            <a:pPr marL="215900" defTabSz="457200">
              <a:lnSpc>
                <a:spcPct val="120000"/>
              </a:lnSpc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>
                <a:latin typeface="Arial"/>
                <a:cs typeface="Arial"/>
              </a:rPr>
              <a:t>4. Infrastructure and resources.</a:t>
            </a:r>
          </a:p>
          <a:p>
            <a:pPr marL="215900" defTabSz="457200">
              <a:lnSpc>
                <a:spcPct val="120000"/>
              </a:lnSpc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>
                <a:latin typeface="Arial"/>
                <a:cs typeface="Arial"/>
              </a:rPr>
              <a:t>5. Student support.</a:t>
            </a:r>
          </a:p>
          <a:p>
            <a:pPr marL="215900" defTabSz="457200">
              <a:lnSpc>
                <a:spcPct val="120000"/>
              </a:lnSpc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>
                <a:latin typeface="Arial"/>
                <a:cs typeface="Arial"/>
              </a:rPr>
              <a:t>6. Teaching staff.</a:t>
            </a:r>
          </a:p>
          <a:p>
            <a:pPr marL="215900" defTabSz="457200">
              <a:lnSpc>
                <a:spcPct val="120000"/>
              </a:lnSpc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>
                <a:latin typeface="Arial"/>
                <a:cs typeface="Arial"/>
              </a:rPr>
              <a:t>7. Learning analytics.</a:t>
            </a:r>
          </a:p>
          <a:p>
            <a:pPr marL="215900" defTabSz="457200">
              <a:lnSpc>
                <a:spcPct val="120000"/>
              </a:lnSpc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>
                <a:latin typeface="Arial"/>
                <a:cs typeface="Arial"/>
              </a:rPr>
              <a:t>8. Public information.</a:t>
            </a:r>
          </a:p>
        </p:txBody>
      </p:sp>
      <p:grpSp>
        <p:nvGrpSpPr>
          <p:cNvPr id="10" name="Agrupar 1"/>
          <p:cNvGrpSpPr/>
          <p:nvPr/>
        </p:nvGrpSpPr>
        <p:grpSpPr>
          <a:xfrm>
            <a:off x="5425502" y="856950"/>
            <a:ext cx="684102" cy="684102"/>
            <a:chOff x="4645477" y="1651849"/>
            <a:chExt cx="684102" cy="684102"/>
          </a:xfrm>
        </p:grpSpPr>
        <p:sp>
          <p:nvSpPr>
            <p:cNvPr id="11" name="Círculo"/>
            <p:cNvSpPr/>
            <p:nvPr/>
          </p:nvSpPr>
          <p:spPr>
            <a:xfrm>
              <a:off x="4645477" y="1651849"/>
              <a:ext cx="684102" cy="684102"/>
            </a:xfrm>
            <a:prstGeom prst="ellipse">
              <a:avLst/>
            </a:prstGeom>
            <a:solidFill>
              <a:srgbClr val="67A1DD"/>
            </a:solidFill>
            <a:ln w="3175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BCE4FA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12" name="Figura"/>
            <p:cNvSpPr/>
            <p:nvPr/>
          </p:nvSpPr>
          <p:spPr>
            <a:xfrm>
              <a:off x="4796244" y="1802615"/>
              <a:ext cx="382569" cy="38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309"/>
                  </a:moveTo>
                  <a:cubicBezTo>
                    <a:pt x="20618" y="10851"/>
                    <a:pt x="20179" y="11291"/>
                    <a:pt x="19636" y="11291"/>
                  </a:cubicBezTo>
                  <a:lnTo>
                    <a:pt x="19636" y="7364"/>
                  </a:lnTo>
                  <a:cubicBezTo>
                    <a:pt x="20179" y="7364"/>
                    <a:pt x="20618" y="7804"/>
                    <a:pt x="20618" y="8345"/>
                  </a:cubicBezTo>
                  <a:cubicBezTo>
                    <a:pt x="20618" y="8345"/>
                    <a:pt x="20618" y="10309"/>
                    <a:pt x="20618" y="10309"/>
                  </a:cubicBezTo>
                  <a:close/>
                  <a:moveTo>
                    <a:pt x="18655" y="17182"/>
                  </a:moveTo>
                  <a:cubicBezTo>
                    <a:pt x="18655" y="17453"/>
                    <a:pt x="18434" y="17673"/>
                    <a:pt x="18164" y="17673"/>
                  </a:cubicBezTo>
                  <a:cubicBezTo>
                    <a:pt x="17893" y="17673"/>
                    <a:pt x="17673" y="17453"/>
                    <a:pt x="17673" y="17182"/>
                  </a:cubicBezTo>
                  <a:lnTo>
                    <a:pt x="17673" y="1473"/>
                  </a:lnTo>
                  <a:cubicBezTo>
                    <a:pt x="17673" y="1202"/>
                    <a:pt x="17893" y="982"/>
                    <a:pt x="18164" y="982"/>
                  </a:cubicBezTo>
                  <a:cubicBezTo>
                    <a:pt x="18434" y="982"/>
                    <a:pt x="18655" y="1202"/>
                    <a:pt x="18655" y="1473"/>
                  </a:cubicBezTo>
                  <a:cubicBezTo>
                    <a:pt x="18655" y="1473"/>
                    <a:pt x="18655" y="17182"/>
                    <a:pt x="18655" y="17182"/>
                  </a:cubicBezTo>
                  <a:close/>
                  <a:moveTo>
                    <a:pt x="16691" y="15788"/>
                  </a:moveTo>
                  <a:lnTo>
                    <a:pt x="2945" y="11745"/>
                  </a:lnTo>
                  <a:lnTo>
                    <a:pt x="2945" y="6910"/>
                  </a:lnTo>
                  <a:lnTo>
                    <a:pt x="16691" y="2867"/>
                  </a:lnTo>
                  <a:cubicBezTo>
                    <a:pt x="16691" y="2867"/>
                    <a:pt x="16691" y="15788"/>
                    <a:pt x="16691" y="15788"/>
                  </a:cubicBezTo>
                  <a:close/>
                  <a:moveTo>
                    <a:pt x="8251" y="18655"/>
                  </a:moveTo>
                  <a:lnTo>
                    <a:pt x="5357" y="18655"/>
                  </a:lnTo>
                  <a:lnTo>
                    <a:pt x="4126" y="13116"/>
                  </a:lnTo>
                  <a:lnTo>
                    <a:pt x="7167" y="14010"/>
                  </a:lnTo>
                  <a:cubicBezTo>
                    <a:pt x="7167" y="14010"/>
                    <a:pt x="8251" y="18655"/>
                    <a:pt x="8251" y="18655"/>
                  </a:cubicBezTo>
                  <a:close/>
                  <a:moveTo>
                    <a:pt x="8709" y="20618"/>
                  </a:moveTo>
                  <a:lnTo>
                    <a:pt x="5794" y="20618"/>
                  </a:lnTo>
                  <a:lnTo>
                    <a:pt x="5576" y="19636"/>
                  </a:lnTo>
                  <a:lnTo>
                    <a:pt x="8479" y="19636"/>
                  </a:lnTo>
                  <a:cubicBezTo>
                    <a:pt x="8479" y="19636"/>
                    <a:pt x="8709" y="20618"/>
                    <a:pt x="8709" y="20618"/>
                  </a:cubicBezTo>
                  <a:close/>
                  <a:moveTo>
                    <a:pt x="1964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1964" y="6873"/>
                  </a:lnTo>
                  <a:cubicBezTo>
                    <a:pt x="1964" y="6873"/>
                    <a:pt x="1964" y="11782"/>
                    <a:pt x="1964" y="11782"/>
                  </a:cubicBezTo>
                  <a:close/>
                  <a:moveTo>
                    <a:pt x="19636" y="6382"/>
                  </a:moveTo>
                  <a:lnTo>
                    <a:pt x="19636" y="1473"/>
                  </a:lnTo>
                  <a:cubicBezTo>
                    <a:pt x="19636" y="660"/>
                    <a:pt x="18977" y="0"/>
                    <a:pt x="18164" y="0"/>
                  </a:cubicBezTo>
                  <a:cubicBezTo>
                    <a:pt x="17350" y="0"/>
                    <a:pt x="16691" y="660"/>
                    <a:pt x="16691" y="1473"/>
                  </a:cubicBezTo>
                  <a:lnTo>
                    <a:pt x="16691" y="1844"/>
                  </a:lnTo>
                  <a:lnTo>
                    <a:pt x="2459" y="6030"/>
                  </a:lnTo>
                  <a:cubicBezTo>
                    <a:pt x="2313" y="5944"/>
                    <a:pt x="2145" y="5891"/>
                    <a:pt x="1964" y="5891"/>
                  </a:cubicBez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11782"/>
                  </a:lnTo>
                  <a:cubicBezTo>
                    <a:pt x="0" y="12324"/>
                    <a:pt x="440" y="12764"/>
                    <a:pt x="982" y="12764"/>
                  </a:cubicBezTo>
                  <a:lnTo>
                    <a:pt x="1964" y="12764"/>
                  </a:lnTo>
                  <a:cubicBezTo>
                    <a:pt x="2145" y="12764"/>
                    <a:pt x="2313" y="12711"/>
                    <a:pt x="2458" y="12626"/>
                  </a:cubicBezTo>
                  <a:lnTo>
                    <a:pt x="3050" y="12799"/>
                  </a:lnTo>
                  <a:lnTo>
                    <a:pt x="4921" y="21216"/>
                  </a:lnTo>
                  <a:lnTo>
                    <a:pt x="4930" y="21214"/>
                  </a:lnTo>
                  <a:cubicBezTo>
                    <a:pt x="4980" y="21433"/>
                    <a:pt x="5166" y="21600"/>
                    <a:pt x="5400" y="21600"/>
                  </a:cubicBezTo>
                  <a:lnTo>
                    <a:pt x="9327" y="21600"/>
                  </a:lnTo>
                  <a:cubicBezTo>
                    <a:pt x="9598" y="21600"/>
                    <a:pt x="9818" y="21380"/>
                    <a:pt x="9818" y="21109"/>
                  </a:cubicBezTo>
                  <a:cubicBezTo>
                    <a:pt x="9818" y="21073"/>
                    <a:pt x="9805" y="21039"/>
                    <a:pt x="9797" y="21005"/>
                  </a:cubicBezTo>
                  <a:lnTo>
                    <a:pt x="9806" y="21003"/>
                  </a:lnTo>
                  <a:lnTo>
                    <a:pt x="8249" y="14329"/>
                  </a:lnTo>
                  <a:lnTo>
                    <a:pt x="16691" y="16812"/>
                  </a:lnTo>
                  <a:lnTo>
                    <a:pt x="16691" y="17182"/>
                  </a:lnTo>
                  <a:cubicBezTo>
                    <a:pt x="16691" y="17996"/>
                    <a:pt x="17350" y="18655"/>
                    <a:pt x="18164" y="18655"/>
                  </a:cubicBezTo>
                  <a:cubicBezTo>
                    <a:pt x="18977" y="18655"/>
                    <a:pt x="19636" y="17996"/>
                    <a:pt x="19636" y="17182"/>
                  </a:cubicBezTo>
                  <a:lnTo>
                    <a:pt x="19636" y="12273"/>
                  </a:lnTo>
                  <a:cubicBezTo>
                    <a:pt x="20721" y="12273"/>
                    <a:pt x="21600" y="11394"/>
                    <a:pt x="21600" y="10309"/>
                  </a:cubicBezTo>
                  <a:lnTo>
                    <a:pt x="21600" y="8345"/>
                  </a:lnTo>
                  <a:cubicBezTo>
                    <a:pt x="21600" y="7261"/>
                    <a:pt x="20721" y="6382"/>
                    <a:pt x="19636" y="6382"/>
                  </a:cubicBezTo>
                </a:path>
              </a:pathLst>
            </a:custGeom>
            <a:solidFill>
              <a:srgbClr val="1F1F1F"/>
            </a:solidFill>
            <a:ln w="3175">
              <a:miter lim="400000"/>
            </a:ln>
          </p:spPr>
          <p:txBody>
            <a:bodyPr lIns="45719" rIns="45719" anchor="ctr"/>
            <a:lstStyle/>
            <a:p>
              <a:pPr defTabSz="91433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 sz="1200">
                <a:latin typeface="Arial"/>
                <a:cs typeface="Arial"/>
              </a:endParaRPr>
            </a:p>
          </p:txBody>
        </p:sp>
      </p:grpSp>
      <p:grpSp>
        <p:nvGrpSpPr>
          <p:cNvPr id="13" name="Agrupar 5"/>
          <p:cNvGrpSpPr/>
          <p:nvPr/>
        </p:nvGrpSpPr>
        <p:grpSpPr>
          <a:xfrm>
            <a:off x="5543584" y="4895157"/>
            <a:ext cx="684102" cy="684102"/>
            <a:chOff x="4645477" y="4920829"/>
            <a:chExt cx="684102" cy="684102"/>
          </a:xfrm>
        </p:grpSpPr>
        <p:sp>
          <p:nvSpPr>
            <p:cNvPr id="14" name="Círculo"/>
            <p:cNvSpPr/>
            <p:nvPr/>
          </p:nvSpPr>
          <p:spPr>
            <a:xfrm>
              <a:off x="4645477" y="4920829"/>
              <a:ext cx="684102" cy="684102"/>
            </a:xfrm>
            <a:prstGeom prst="ellipse">
              <a:avLst/>
            </a:prstGeom>
            <a:solidFill>
              <a:srgbClr val="67A1DD"/>
            </a:solidFill>
            <a:ln w="3175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BCE4FA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15" name="Línea"/>
            <p:cNvSpPr/>
            <p:nvPr/>
          </p:nvSpPr>
          <p:spPr>
            <a:xfrm>
              <a:off x="4989414" y="5159871"/>
              <a:ext cx="1" cy="138434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16" name="Figura"/>
            <p:cNvSpPr/>
            <p:nvPr/>
          </p:nvSpPr>
          <p:spPr>
            <a:xfrm>
              <a:off x="4962079" y="5308560"/>
              <a:ext cx="54671" cy="5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663"/>
                  </a:moveTo>
                  <a:cubicBezTo>
                    <a:pt x="21600" y="12851"/>
                    <a:pt x="21323" y="14491"/>
                    <a:pt x="20215" y="16132"/>
                  </a:cubicBezTo>
                  <a:cubicBezTo>
                    <a:pt x="19108" y="17772"/>
                    <a:pt x="18000" y="18866"/>
                    <a:pt x="16338" y="19959"/>
                  </a:cubicBezTo>
                  <a:cubicBezTo>
                    <a:pt x="14400" y="20780"/>
                    <a:pt x="12738" y="21600"/>
                    <a:pt x="10800" y="21600"/>
                  </a:cubicBezTo>
                  <a:cubicBezTo>
                    <a:pt x="8862" y="21600"/>
                    <a:pt x="6923" y="20780"/>
                    <a:pt x="5262" y="19959"/>
                  </a:cubicBezTo>
                  <a:cubicBezTo>
                    <a:pt x="3323" y="18866"/>
                    <a:pt x="2215" y="17772"/>
                    <a:pt x="1385" y="16132"/>
                  </a:cubicBezTo>
                  <a:cubicBezTo>
                    <a:pt x="277" y="14491"/>
                    <a:pt x="0" y="12577"/>
                    <a:pt x="0" y="10663"/>
                  </a:cubicBezTo>
                  <a:cubicBezTo>
                    <a:pt x="0" y="8476"/>
                    <a:pt x="277" y="7109"/>
                    <a:pt x="1385" y="5468"/>
                  </a:cubicBezTo>
                  <a:cubicBezTo>
                    <a:pt x="2215" y="3554"/>
                    <a:pt x="3323" y="2187"/>
                    <a:pt x="5262" y="1367"/>
                  </a:cubicBezTo>
                  <a:cubicBezTo>
                    <a:pt x="6923" y="273"/>
                    <a:pt x="8862" y="0"/>
                    <a:pt x="10800" y="0"/>
                  </a:cubicBezTo>
                  <a:cubicBezTo>
                    <a:pt x="12738" y="0"/>
                    <a:pt x="14400" y="273"/>
                    <a:pt x="16338" y="1367"/>
                  </a:cubicBezTo>
                  <a:cubicBezTo>
                    <a:pt x="18000" y="2187"/>
                    <a:pt x="19108" y="3554"/>
                    <a:pt x="20215" y="5468"/>
                  </a:cubicBezTo>
                  <a:cubicBezTo>
                    <a:pt x="21323" y="7109"/>
                    <a:pt x="21600" y="8749"/>
                    <a:pt x="21600" y="10663"/>
                  </a:cubicBezTo>
                </a:path>
              </a:pathLst>
            </a:custGeom>
            <a:ln w="12700">
              <a:solidFill>
                <a:srgbClr val="232323"/>
              </a:solidFill>
              <a:miter/>
            </a:ln>
          </p:spPr>
          <p:txBody>
            <a:bodyPr lIns="45719" rIns="45719" anchor="ctr"/>
            <a:lstStyle/>
            <a:p>
              <a:pPr defTabSz="449262">
                <a:lnSpc>
                  <a:spcPct val="93000"/>
                </a:lnSpc>
                <a:defRPr sz="1800" b="0">
                  <a:latin typeface="Arial"/>
                  <a:ea typeface="Arial"/>
                  <a:cs typeface="Arial"/>
                  <a:sym typeface="Arial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17" name="Línea"/>
            <p:cNvSpPr/>
            <p:nvPr/>
          </p:nvSpPr>
          <p:spPr>
            <a:xfrm>
              <a:off x="4989414" y="5098592"/>
              <a:ext cx="1" cy="34469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18" name="Línea"/>
            <p:cNvSpPr/>
            <p:nvPr/>
          </p:nvSpPr>
          <p:spPr>
            <a:xfrm>
              <a:off x="4903282" y="5126041"/>
              <a:ext cx="15382" cy="24610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19" name="Línea"/>
            <p:cNvSpPr/>
            <p:nvPr/>
          </p:nvSpPr>
          <p:spPr>
            <a:xfrm>
              <a:off x="4844836" y="5183253"/>
              <a:ext cx="24610" cy="12305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20" name="Línea"/>
            <p:cNvSpPr/>
            <p:nvPr/>
          </p:nvSpPr>
          <p:spPr>
            <a:xfrm>
              <a:off x="4827549" y="5271137"/>
              <a:ext cx="28677" cy="1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21" name="Línea"/>
            <p:cNvSpPr/>
            <p:nvPr/>
          </p:nvSpPr>
          <p:spPr>
            <a:xfrm flipV="1">
              <a:off x="4844836" y="5333008"/>
              <a:ext cx="24610" cy="21534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22" name="Línea"/>
            <p:cNvSpPr/>
            <p:nvPr/>
          </p:nvSpPr>
          <p:spPr>
            <a:xfrm flipH="1" flipV="1">
              <a:off x="5103231" y="5333008"/>
              <a:ext cx="30762" cy="21534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23" name="Línea"/>
            <p:cNvSpPr/>
            <p:nvPr/>
          </p:nvSpPr>
          <p:spPr>
            <a:xfrm flipH="1">
              <a:off x="5121688" y="5271486"/>
              <a:ext cx="32816" cy="1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24" name="Línea"/>
            <p:cNvSpPr/>
            <p:nvPr/>
          </p:nvSpPr>
          <p:spPr>
            <a:xfrm flipH="1">
              <a:off x="5103231" y="5188431"/>
              <a:ext cx="30762" cy="12305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25" name="Línea"/>
            <p:cNvSpPr/>
            <p:nvPr/>
          </p:nvSpPr>
          <p:spPr>
            <a:xfrm flipH="1">
              <a:off x="5050937" y="5126908"/>
              <a:ext cx="21533" cy="24610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26" name="Círculo"/>
            <p:cNvSpPr/>
            <p:nvPr/>
          </p:nvSpPr>
          <p:spPr>
            <a:xfrm>
              <a:off x="4780359" y="5055711"/>
              <a:ext cx="414338" cy="414338"/>
            </a:xfrm>
            <a:prstGeom prst="ellipse">
              <a:avLst/>
            </a:prstGeom>
            <a:ln w="16510">
              <a:solidFill>
                <a:srgbClr val="232323"/>
              </a:solidFill>
              <a:miter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Arial"/>
                <a:cs typeface="Arial"/>
              </a:endParaRP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9617" y="3346345"/>
            <a:ext cx="1401249" cy="20040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7649" y="3634377"/>
            <a:ext cx="1401249" cy="20040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Agrupar 3"/>
          <p:cNvGrpSpPr/>
          <p:nvPr/>
        </p:nvGrpSpPr>
        <p:grpSpPr>
          <a:xfrm>
            <a:off x="5510872" y="5697226"/>
            <a:ext cx="684102" cy="684102"/>
            <a:chOff x="4645477" y="3876889"/>
            <a:chExt cx="684102" cy="684102"/>
          </a:xfrm>
        </p:grpSpPr>
        <p:sp>
          <p:nvSpPr>
            <p:cNvPr id="30" name="Círculo"/>
            <p:cNvSpPr/>
            <p:nvPr/>
          </p:nvSpPr>
          <p:spPr>
            <a:xfrm>
              <a:off x="4645477" y="3876889"/>
              <a:ext cx="684102" cy="684102"/>
            </a:xfrm>
            <a:prstGeom prst="ellipse">
              <a:avLst/>
            </a:prstGeom>
            <a:solidFill>
              <a:srgbClr val="67A1DD"/>
            </a:solidFill>
            <a:ln w="3175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BCE4FA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Arial"/>
                <a:cs typeface="Arial"/>
              </a:endParaRPr>
            </a:p>
          </p:txBody>
        </p:sp>
        <p:sp>
          <p:nvSpPr>
            <p:cNvPr id="31" name="Figura"/>
            <p:cNvSpPr/>
            <p:nvPr/>
          </p:nvSpPr>
          <p:spPr>
            <a:xfrm>
              <a:off x="4796244" y="4036257"/>
              <a:ext cx="382569" cy="38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73" y="17379"/>
                  </a:moveTo>
                  <a:lnTo>
                    <a:pt x="15643" y="14949"/>
                  </a:lnTo>
                  <a:cubicBezTo>
                    <a:pt x="16600" y="13832"/>
                    <a:pt x="17182" y="12386"/>
                    <a:pt x="17182" y="10800"/>
                  </a:cubicBezTo>
                  <a:cubicBezTo>
                    <a:pt x="17182" y="9214"/>
                    <a:pt x="16600" y="7767"/>
                    <a:pt x="15643" y="6651"/>
                  </a:cubicBezTo>
                  <a:lnTo>
                    <a:pt x="18073" y="4221"/>
                  </a:lnTo>
                  <a:cubicBezTo>
                    <a:pt x="19649" y="5963"/>
                    <a:pt x="20618" y="8266"/>
                    <a:pt x="20618" y="10800"/>
                  </a:cubicBezTo>
                  <a:cubicBezTo>
                    <a:pt x="20618" y="13335"/>
                    <a:pt x="19649" y="15637"/>
                    <a:pt x="18073" y="17379"/>
                  </a:cubicBezTo>
                  <a:moveTo>
                    <a:pt x="10800" y="20619"/>
                  </a:moveTo>
                  <a:cubicBezTo>
                    <a:pt x="8265" y="20619"/>
                    <a:pt x="5963" y="19650"/>
                    <a:pt x="4221" y="18073"/>
                  </a:cubicBezTo>
                  <a:lnTo>
                    <a:pt x="6651" y="15643"/>
                  </a:lnTo>
                  <a:cubicBezTo>
                    <a:pt x="7767" y="16600"/>
                    <a:pt x="9214" y="17182"/>
                    <a:pt x="10800" y="17182"/>
                  </a:cubicBezTo>
                  <a:cubicBezTo>
                    <a:pt x="12386" y="17182"/>
                    <a:pt x="13833" y="16600"/>
                    <a:pt x="14949" y="15643"/>
                  </a:cubicBezTo>
                  <a:lnTo>
                    <a:pt x="17379" y="18073"/>
                  </a:lnTo>
                  <a:cubicBezTo>
                    <a:pt x="15637" y="19650"/>
                    <a:pt x="13334" y="20619"/>
                    <a:pt x="10800" y="20619"/>
                  </a:cubicBezTo>
                  <a:moveTo>
                    <a:pt x="982" y="10800"/>
                  </a:moveTo>
                  <a:cubicBezTo>
                    <a:pt x="982" y="8266"/>
                    <a:pt x="1950" y="5963"/>
                    <a:pt x="3527" y="4221"/>
                  </a:cubicBezTo>
                  <a:lnTo>
                    <a:pt x="5957" y="6651"/>
                  </a:lnTo>
                  <a:cubicBezTo>
                    <a:pt x="4999" y="7767"/>
                    <a:pt x="4418" y="9214"/>
                    <a:pt x="4418" y="10800"/>
                  </a:cubicBezTo>
                  <a:cubicBezTo>
                    <a:pt x="4418" y="12386"/>
                    <a:pt x="4999" y="13832"/>
                    <a:pt x="5957" y="14949"/>
                  </a:cubicBezTo>
                  <a:lnTo>
                    <a:pt x="3527" y="17379"/>
                  </a:lnTo>
                  <a:cubicBezTo>
                    <a:pt x="1950" y="15637"/>
                    <a:pt x="982" y="13335"/>
                    <a:pt x="982" y="10800"/>
                  </a:cubicBezTo>
                  <a:moveTo>
                    <a:pt x="16200" y="10800"/>
                  </a:move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7" y="16200"/>
                    <a:pt x="5400" y="13782"/>
                    <a:pt x="5400" y="10800"/>
                  </a:cubicBez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800"/>
                  </a:cubicBezTo>
                  <a:moveTo>
                    <a:pt x="10800" y="982"/>
                  </a:moveTo>
                  <a:cubicBezTo>
                    <a:pt x="13334" y="982"/>
                    <a:pt x="15637" y="1950"/>
                    <a:pt x="17379" y="3527"/>
                  </a:cubicBezTo>
                  <a:lnTo>
                    <a:pt x="14949" y="5957"/>
                  </a:lnTo>
                  <a:cubicBezTo>
                    <a:pt x="13832" y="4999"/>
                    <a:pt x="12386" y="4418"/>
                    <a:pt x="10800" y="4418"/>
                  </a:cubicBezTo>
                  <a:cubicBezTo>
                    <a:pt x="9214" y="4418"/>
                    <a:pt x="7767" y="4999"/>
                    <a:pt x="6651" y="5957"/>
                  </a:cubicBezTo>
                  <a:lnTo>
                    <a:pt x="4221" y="3527"/>
                  </a:lnTo>
                  <a:cubicBezTo>
                    <a:pt x="5963" y="1950"/>
                    <a:pt x="8265" y="982"/>
                    <a:pt x="10800" y="98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rgbClr val="1F1F1F"/>
            </a:solidFill>
            <a:ln w="3175">
              <a:miter lim="400000"/>
            </a:ln>
          </p:spPr>
          <p:txBody>
            <a:bodyPr lIns="45719" rIns="45719" anchor="ctr"/>
            <a:lstStyle/>
            <a:p>
              <a:pPr defTabSz="91433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 sz="1200">
                <a:latin typeface="Arial"/>
                <a:cs typeface="Arial"/>
              </a:endParaRPr>
            </a:p>
          </p:txBody>
        </p:sp>
      </p:grpSp>
      <p:sp>
        <p:nvSpPr>
          <p:cNvPr id="32" name="2nd pilot –…"/>
          <p:cNvSpPr txBox="1"/>
          <p:nvPr/>
        </p:nvSpPr>
        <p:spPr>
          <a:xfrm>
            <a:off x="6260371" y="994686"/>
            <a:ext cx="3261356" cy="31835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defTabSz="457200">
              <a:defRPr sz="2400" cap="all">
                <a:solidFill>
                  <a:srgbClr val="38454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600" b="1" dirty="0">
                <a:latin typeface="Arial"/>
                <a:cs typeface="Arial"/>
              </a:rPr>
              <a:t>standards</a:t>
            </a:r>
          </a:p>
        </p:txBody>
      </p:sp>
      <p:sp>
        <p:nvSpPr>
          <p:cNvPr id="33" name="2nd pilot –…"/>
          <p:cNvSpPr txBox="1"/>
          <p:nvPr/>
        </p:nvSpPr>
        <p:spPr>
          <a:xfrm>
            <a:off x="6456040" y="5065583"/>
            <a:ext cx="3261356" cy="31835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defTabSz="457200">
              <a:defRPr sz="2400" cap="all">
                <a:solidFill>
                  <a:srgbClr val="38454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600" b="1" dirty="0">
                <a:latin typeface="Arial"/>
                <a:cs typeface="Arial"/>
              </a:rPr>
              <a:t>indicators</a:t>
            </a:r>
          </a:p>
        </p:txBody>
      </p:sp>
      <p:sp>
        <p:nvSpPr>
          <p:cNvPr id="34" name="2nd pilot –…"/>
          <p:cNvSpPr txBox="1"/>
          <p:nvPr/>
        </p:nvSpPr>
        <p:spPr>
          <a:xfrm>
            <a:off x="6456040" y="5856158"/>
            <a:ext cx="3261356" cy="31835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defTabSz="457200">
              <a:defRPr sz="2400" cap="all">
                <a:solidFill>
                  <a:srgbClr val="38454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600" b="1" dirty="0">
                <a:latin typeface="Arial"/>
                <a:cs typeface="Arial"/>
              </a:rPr>
              <a:t>evidences</a:t>
            </a:r>
          </a:p>
        </p:txBody>
      </p:sp>
      <p:pic>
        <p:nvPicPr>
          <p:cNvPr id="35" name="logo_UE.png" descr="logo_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9656" y="606473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706811" y="6048375"/>
            <a:ext cx="1158522" cy="699214"/>
          </a:xfrm>
          <a:prstGeom prst="rect">
            <a:avLst/>
          </a:prstGeom>
        </p:spPr>
      </p:pic>
      <p:sp>
        <p:nvSpPr>
          <p:cNvPr id="37" name="Título 3"/>
          <p:cNvSpPr txBox="1">
            <a:spLocks/>
          </p:cNvSpPr>
          <p:nvPr/>
        </p:nvSpPr>
        <p:spPr>
          <a:xfrm>
            <a:off x="1865602" y="81170"/>
            <a:ext cx="7338935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TeSLA</a:t>
            </a:r>
            <a:r>
              <a:rPr lang="en-GB" dirty="0"/>
              <a:t> project. Assessment methodology</a:t>
            </a:r>
          </a:p>
        </p:txBody>
      </p:sp>
    </p:spTree>
    <p:extLst>
      <p:ext uri="{BB962C8B-B14F-4D97-AF65-F5344CB8AC3E}">
        <p14:creationId xmlns:p14="http://schemas.microsoft.com/office/powerpoint/2010/main" val="17959971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387DD6-7E46-5072-2780-1268C602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3919" y="457200"/>
            <a:ext cx="588416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923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OpenEdu Framework">
            <a:extLst>
              <a:ext uri="{FF2B5EF4-FFF2-40B4-BE49-F238E27FC236}">
                <a16:creationId xmlns:a16="http://schemas.microsoft.com/office/drawing/2014/main" id="{7F816F4C-CBD6-4017-F42B-50599BFEF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r="-1" b="14934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262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820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4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ICDE Quality Network report 2021: Global Quality Perspectives on Open,  Flexible and Distance Learning 2021 — ICDE">
            <a:extLst>
              <a:ext uri="{FF2B5EF4-FFF2-40B4-BE49-F238E27FC236}">
                <a16:creationId xmlns:a16="http://schemas.microsoft.com/office/drawing/2014/main" id="{382B7456-C0FE-95BD-A8D3-8276A2A7B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8752" y="643467"/>
            <a:ext cx="399434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5" name="Rectangle 820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ICDE Quality Network report: Global Quality Perspectives on Open, Online  and Flexible Learning 2020 — ICDE">
            <a:extLst>
              <a:ext uri="{FF2B5EF4-FFF2-40B4-BE49-F238E27FC236}">
                <a16:creationId xmlns:a16="http://schemas.microsoft.com/office/drawing/2014/main" id="{1C00FD2E-80CE-67BF-4F1A-5310643D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6133" y="643467"/>
            <a:ext cx="403987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819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AACE8B43-B610-73CD-4717-948BA575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96824"/>
            <a:ext cx="11277600" cy="58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52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4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D083688E-70E1-F598-CDF6-40CE0D25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864416"/>
            <a:ext cx="5129784" cy="312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74586D2-2117-8407-1B20-26D307252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120905"/>
            <a:ext cx="5129784" cy="261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5344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Color Cover">
            <a:extLst>
              <a:ext uri="{FF2B5EF4-FFF2-40B4-BE49-F238E27FC236}">
                <a16:creationId xmlns:a16="http://schemas.microsoft.com/office/drawing/2014/main" id="{34DE9D20-D6C2-4834-9EE9-EC583F3FE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" name="Group 39">
            <a:extLst>
              <a:ext uri="{FF2B5EF4-FFF2-40B4-BE49-F238E27FC236}">
                <a16:creationId xmlns:a16="http://schemas.microsoft.com/office/drawing/2014/main" id="{D2BEE71A-353E-49B4-9F8D-D2E784E50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6064235" cy="6858000"/>
            <a:chOff x="651279" y="598259"/>
            <a:chExt cx="10889442" cy="5680742"/>
          </a:xfrm>
        </p:grpSpPr>
        <p:sp>
          <p:nvSpPr>
            <p:cNvPr id="41" name="Color">
              <a:extLst>
                <a:ext uri="{FF2B5EF4-FFF2-40B4-BE49-F238E27FC236}">
                  <a16:creationId xmlns:a16="http://schemas.microsoft.com/office/drawing/2014/main" id="{0C9DD877-6006-4DF4-90EE-97EB9CA6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Color">
              <a:extLst>
                <a:ext uri="{FF2B5EF4-FFF2-40B4-BE49-F238E27FC236}">
                  <a16:creationId xmlns:a16="http://schemas.microsoft.com/office/drawing/2014/main" id="{380AA621-5EB1-4034-A9BE-9FD3CEC58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6F28480F-F912-C2FD-0BDB-218E67AC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276" y="2412020"/>
            <a:ext cx="6395363" cy="2542158"/>
          </a:xfrm>
          <a:prstGeom prst="rect">
            <a:avLst/>
          </a:prstGeom>
        </p:spPr>
      </p:pic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20A91328-7355-792E-634E-673823F2F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76" y="90025"/>
            <a:ext cx="6302732" cy="230049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7DC9444-FED5-6602-7A63-14C770829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091" y="5184540"/>
            <a:ext cx="4999274" cy="166225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4" name="textruta 13">
            <a:extLst>
              <a:ext uri="{FF2B5EF4-FFF2-40B4-BE49-F238E27FC236}">
                <a16:creationId xmlns:a16="http://schemas.microsoft.com/office/drawing/2014/main" id="{CB1B942D-6067-8A0F-C639-05C2C65BF434}"/>
              </a:ext>
            </a:extLst>
          </p:cNvPr>
          <p:cNvSpPr txBox="1"/>
          <p:nvPr/>
        </p:nvSpPr>
        <p:spPr>
          <a:xfrm>
            <a:off x="786383" y="3471176"/>
            <a:ext cx="4827936" cy="2710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bg1"/>
                </a:solidFill>
                <a:effectLst/>
              </a:rPr>
              <a:t>Staring, F., et al. (2022), "Digital higher education: Emerging quality standards, practices and supports", </a:t>
            </a:r>
            <a:r>
              <a:rPr lang="en-US" b="0" i="1" u="none" strike="noStrike">
                <a:solidFill>
                  <a:schemeClr val="bg1"/>
                </a:solidFill>
                <a:effectLst/>
              </a:rPr>
              <a:t>OECD Education Working Papers</a:t>
            </a:r>
            <a:r>
              <a:rPr lang="en-US" b="0" i="0" u="none" strike="noStrike">
                <a:solidFill>
                  <a:schemeClr val="bg1"/>
                </a:solidFill>
                <a:effectLst/>
              </a:rPr>
              <a:t>, No. 281, OECD Publishing, Paris,</a:t>
            </a:r>
            <a:r>
              <a:rPr lang="en-US" b="0" i="0" u="none" strike="noStrike">
                <a:solidFill>
                  <a:schemeClr val="bg1"/>
                </a:solidFill>
                <a:effectLst/>
                <a:hlinkClick r:id="rId5"/>
              </a:rPr>
              <a:t>https://doi.org/10.1787/f622f257-en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09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85AC63A5-E23F-4BA3-8E1D-B6632BD56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37" y="1709128"/>
            <a:ext cx="6253058" cy="34391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3C139353-2531-57E3-04FD-DA24C6E47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059" y="1572894"/>
            <a:ext cx="3502643" cy="13222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7B6A08A0-1C16-F859-6876-B993160EF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059" y="4755844"/>
            <a:ext cx="3502643" cy="9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9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9ACC13F-CB5A-5BEE-C5CC-B6414D5A9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871" y="0"/>
            <a:ext cx="7624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7739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objekt 12" descr="En bild som visar text&#10;&#10;Automatiskt genererad beskrivning">
            <a:extLst>
              <a:ext uri="{FF2B5EF4-FFF2-40B4-BE49-F238E27FC236}">
                <a16:creationId xmlns:a16="http://schemas.microsoft.com/office/drawing/2014/main" id="{1F0271EB-760F-6D42-DF58-ECC42CF3B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1467609"/>
            <a:ext cx="3122143" cy="82736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86063BC1-B258-58C6-4E6F-0E01A2A78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676" y="1506659"/>
            <a:ext cx="3252903" cy="756299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7730979-BE7A-F633-5A06-A80C736E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518" y="602256"/>
            <a:ext cx="3252903" cy="65058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BA95C776-C0A2-6375-DEC4-9D4E8241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49" y="4510506"/>
            <a:ext cx="3104943" cy="94700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33E136B1-9CAE-FED1-064A-56CF30F34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433" y="4729710"/>
            <a:ext cx="3217333" cy="579119"/>
          </a:xfrm>
          <a:prstGeom prst="rect">
            <a:avLst/>
          </a:prstGeom>
        </p:spPr>
      </p:pic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11224D86-1B45-83C9-6E2E-BE4809F6D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518" y="4670367"/>
            <a:ext cx="3252903" cy="634315"/>
          </a:xfrm>
          <a:prstGeom prst="rect">
            <a:avLst/>
          </a:prstGeom>
        </p:spPr>
      </p:pic>
      <p:pic>
        <p:nvPicPr>
          <p:cNvPr id="29" name="Picture 2" descr="Startsida - Universitets- och högskolerådet (UHR)">
            <a:extLst>
              <a:ext uri="{FF2B5EF4-FFF2-40B4-BE49-F238E27FC236}">
                <a16:creationId xmlns:a16="http://schemas.microsoft.com/office/drawing/2014/main" id="{79186F42-4069-3D75-FD6C-7B73496DA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834" y="2143577"/>
            <a:ext cx="3508448" cy="84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21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09A92D-E6D8-E443-9BCB-1BF647C42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84633"/>
            <a:ext cx="5961888" cy="1676603"/>
          </a:xfrm>
        </p:spPr>
        <p:txBody>
          <a:bodyPr>
            <a:normAutofit/>
          </a:bodyPr>
          <a:lstStyle/>
          <a:p>
            <a:r>
              <a:rPr lang="sv-SE" sz="3700" dirty="0" err="1"/>
              <a:t>Towards</a:t>
            </a:r>
            <a:r>
              <a:rPr lang="sv-SE" sz="3700" dirty="0"/>
              <a:t> a  new </a:t>
            </a:r>
            <a:r>
              <a:rPr lang="sv-SE" sz="3700" dirty="0" err="1"/>
              <a:t>quality</a:t>
            </a:r>
            <a:r>
              <a:rPr lang="sv-SE" sz="3700" dirty="0"/>
              <a:t> agenda</a:t>
            </a:r>
            <a:br>
              <a:rPr lang="sv-SE" sz="3700" dirty="0"/>
            </a:br>
            <a:endParaRPr lang="sv-SE" sz="3700" dirty="0"/>
          </a:p>
        </p:txBody>
      </p:sp>
      <p:sp>
        <p:nvSpPr>
          <p:cNvPr id="9223" name="Rectangle 9222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188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Monitoring and controlling quality in process manufacturing">
            <a:extLst>
              <a:ext uri="{FF2B5EF4-FFF2-40B4-BE49-F238E27FC236}">
                <a16:creationId xmlns:a16="http://schemas.microsoft.com/office/drawing/2014/main" id="{DE0947A8-885E-2B4D-99C9-36DA1B2EC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8283" b="1"/>
          <a:stretch/>
        </p:blipFill>
        <p:spPr bwMode="auto">
          <a:xfrm>
            <a:off x="1711789" y="691784"/>
            <a:ext cx="2392005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Impact Australia Selects 10 Projects For Accelerator Program – Deadline">
            <a:extLst>
              <a:ext uri="{FF2B5EF4-FFF2-40B4-BE49-F238E27FC236}">
                <a16:creationId xmlns:a16="http://schemas.microsoft.com/office/drawing/2014/main" id="{1CD8DD40-FC5B-FE4D-B901-D526BDA4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063" y="3721608"/>
            <a:ext cx="4147457" cy="23225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DEAB1B0-BDF7-354F-9CF0-779DC6877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376" y="1728788"/>
            <a:ext cx="5102351" cy="5129212"/>
          </a:xfrm>
        </p:spPr>
        <p:txBody>
          <a:bodyPr>
            <a:normAutofit lnSpcReduction="10000"/>
          </a:bodyPr>
          <a:lstStyle/>
          <a:p>
            <a:r>
              <a:rPr lang="sv-SE" sz="2400" dirty="0" err="1"/>
              <a:t>Satisfaction</a:t>
            </a:r>
            <a:endParaRPr lang="sv-SE" sz="2400" dirty="0"/>
          </a:p>
          <a:p>
            <a:r>
              <a:rPr lang="sv-SE" sz="2400" dirty="0" err="1"/>
              <a:t>Engagement</a:t>
            </a:r>
            <a:endParaRPr lang="sv-SE" sz="2400" dirty="0"/>
          </a:p>
          <a:p>
            <a:r>
              <a:rPr lang="sv-SE" sz="2400" dirty="0" err="1"/>
              <a:t>Impact</a:t>
            </a:r>
            <a:endParaRPr lang="sv-SE" sz="2400" dirty="0"/>
          </a:p>
          <a:p>
            <a:r>
              <a:rPr lang="sv-SE" sz="2400" dirty="0" err="1"/>
              <a:t>Contributions</a:t>
            </a:r>
            <a:r>
              <a:rPr lang="sv-SE" sz="2400" dirty="0"/>
              <a:t> to </a:t>
            </a:r>
            <a:r>
              <a:rPr lang="sv-SE" sz="2400" dirty="0" err="1"/>
              <a:t>development</a:t>
            </a:r>
            <a:r>
              <a:rPr lang="sv-SE" sz="2400" dirty="0"/>
              <a:t> to </a:t>
            </a:r>
            <a:r>
              <a:rPr lang="sv-SE" sz="2400" dirty="0" err="1"/>
              <a:t>both</a:t>
            </a:r>
            <a:r>
              <a:rPr lang="sv-SE" sz="2400" dirty="0"/>
              <a:t> </a:t>
            </a:r>
            <a:r>
              <a:rPr lang="sv-SE" sz="2400" dirty="0" err="1"/>
              <a:t>individual</a:t>
            </a:r>
            <a:r>
              <a:rPr lang="sv-SE" sz="2400" dirty="0"/>
              <a:t> and </a:t>
            </a:r>
            <a:r>
              <a:rPr lang="sv-SE" sz="2400" dirty="0" err="1"/>
              <a:t>society</a:t>
            </a:r>
            <a:r>
              <a:rPr lang="sv-SE" sz="2400" dirty="0"/>
              <a:t> </a:t>
            </a:r>
            <a:r>
              <a:rPr lang="sv-SE" sz="2400" dirty="0" err="1"/>
              <a:t>growth</a:t>
            </a:r>
            <a:endParaRPr lang="sv-SE" sz="2400" dirty="0"/>
          </a:p>
          <a:p>
            <a:r>
              <a:rPr lang="sv-SE" sz="2400" dirty="0" err="1"/>
              <a:t>Wellbeing</a:t>
            </a:r>
            <a:r>
              <a:rPr lang="sv-SE" sz="2400" dirty="0"/>
              <a:t> and </a:t>
            </a:r>
            <a:r>
              <a:rPr lang="sv-SE" sz="2400" dirty="0" err="1"/>
              <a:t>health</a:t>
            </a:r>
            <a:endParaRPr lang="sv-SE" sz="2400" dirty="0"/>
          </a:p>
          <a:p>
            <a:r>
              <a:rPr lang="sv-SE" sz="2400" dirty="0"/>
              <a:t>Citizens for </a:t>
            </a:r>
            <a:r>
              <a:rPr lang="sv-SE" sz="2400" dirty="0" err="1"/>
              <a:t>today</a:t>
            </a:r>
            <a:r>
              <a:rPr lang="sv-SE" sz="2400" dirty="0"/>
              <a:t> and for the </a:t>
            </a:r>
            <a:r>
              <a:rPr lang="sv-SE" sz="2400" dirty="0" err="1"/>
              <a:t>future</a:t>
            </a:r>
            <a:endParaRPr lang="sv-SE" sz="2400" dirty="0"/>
          </a:p>
          <a:p>
            <a:r>
              <a:rPr lang="sv-SE" sz="2400" dirty="0"/>
              <a:t>Innovation</a:t>
            </a:r>
          </a:p>
          <a:p>
            <a:r>
              <a:rPr lang="sv-SE" sz="2400" dirty="0" err="1"/>
              <a:t>Creativity</a:t>
            </a:r>
            <a:endParaRPr lang="sv-SE" sz="2400" dirty="0"/>
          </a:p>
          <a:p>
            <a:r>
              <a:rPr lang="sv-SE" sz="2400" dirty="0" err="1"/>
              <a:t>Triple</a:t>
            </a:r>
            <a:r>
              <a:rPr lang="sv-SE" sz="2400" dirty="0"/>
              <a:t> Helix approach</a:t>
            </a:r>
          </a:p>
          <a:p>
            <a:r>
              <a:rPr lang="sv-SE" sz="2400" dirty="0"/>
              <a:t>Social </a:t>
            </a:r>
            <a:r>
              <a:rPr lang="sv-SE" sz="2400" dirty="0" err="1"/>
              <a:t>justice</a:t>
            </a:r>
            <a:r>
              <a:rPr lang="sv-SE" sz="2400" dirty="0"/>
              <a:t>, </a:t>
            </a:r>
            <a:r>
              <a:rPr lang="sv-SE" sz="2400" dirty="0" err="1"/>
              <a:t>equity</a:t>
            </a:r>
            <a:r>
              <a:rPr lang="sv-SE" sz="2400" dirty="0"/>
              <a:t>, </a:t>
            </a:r>
            <a:r>
              <a:rPr lang="sv-SE" sz="2400" dirty="0" err="1"/>
              <a:t>equality</a:t>
            </a:r>
            <a:r>
              <a:rPr lang="sv-SE" sz="2400" dirty="0"/>
              <a:t>, </a:t>
            </a:r>
            <a:r>
              <a:rPr lang="sv-SE" sz="2400" dirty="0" err="1"/>
              <a:t>lifelong</a:t>
            </a:r>
            <a:r>
              <a:rPr lang="sv-SE" sz="2400" dirty="0"/>
              <a:t> </a:t>
            </a:r>
            <a:r>
              <a:rPr lang="sv-SE" sz="2400" dirty="0" err="1"/>
              <a:t>learning</a:t>
            </a:r>
            <a:r>
              <a:rPr lang="sv-SE" sz="2400" dirty="0"/>
              <a:t> </a:t>
            </a:r>
            <a:r>
              <a:rPr lang="sv-SE" sz="2400" dirty="0" err="1"/>
              <a:t>etc</a:t>
            </a:r>
            <a:r>
              <a:rPr lang="sv-SE" sz="2400" dirty="0"/>
              <a:t> (SDG</a:t>
            </a:r>
            <a:r>
              <a:rPr lang="sv-SE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6763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A8B4B7-69F2-C076-E5AE-162662FA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Länkar till presenterade kvalitets och kultur ramverk i denna presentation, finns även i </a:t>
            </a:r>
            <a:r>
              <a:rPr lang="sv-SE" dirty="0" err="1"/>
              <a:t>slides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73680F9-9B4F-4351-EB5F-E6CA7BA22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357446"/>
          </a:xfrm>
        </p:spPr>
        <p:txBody>
          <a:bodyPr>
            <a:normAutofit fontScale="47500" lnSpcReduction="20000"/>
          </a:bodyPr>
          <a:lstStyle/>
          <a:p>
            <a:r>
              <a:rPr lang="sv-SE" sz="2500" dirty="0">
                <a:effectLst/>
                <a:hlinkClick r:id="rId2"/>
              </a:rPr>
              <a:t>INQAAHE</a:t>
            </a:r>
            <a:endParaRPr lang="sv-SE" sz="2500" dirty="0">
              <a:effectLst/>
            </a:endParaRPr>
          </a:p>
          <a:p>
            <a:r>
              <a:rPr lang="sv-SE" sz="2500" dirty="0">
                <a:effectLst/>
                <a:hlinkClick r:id="rId3"/>
              </a:rPr>
              <a:t>Benchmarking </a:t>
            </a:r>
            <a:r>
              <a:rPr lang="sv-SE" sz="2500" dirty="0" err="1">
                <a:effectLst/>
                <a:hlinkClick r:id="rId3"/>
              </a:rPr>
              <a:t>Consortium</a:t>
            </a:r>
            <a:r>
              <a:rPr lang="sv-SE" sz="2500" dirty="0">
                <a:effectLst/>
                <a:hlinkClick r:id="rId3"/>
              </a:rPr>
              <a:t> </a:t>
            </a:r>
            <a:r>
              <a:rPr lang="sv-SE" sz="2500" dirty="0" err="1">
                <a:effectLst/>
                <a:hlinkClick r:id="rId3"/>
              </a:rPr>
              <a:t>Framework</a:t>
            </a:r>
            <a:endParaRPr lang="sv-SE" sz="2500" dirty="0">
              <a:effectLst/>
            </a:endParaRPr>
          </a:p>
          <a:p>
            <a:r>
              <a:rPr lang="sv-SE" sz="2500" dirty="0">
                <a:effectLst/>
                <a:hlinkClick r:id="rId4"/>
              </a:rPr>
              <a:t>ENQA </a:t>
            </a:r>
            <a:r>
              <a:rPr lang="sv-SE" sz="2500" dirty="0" err="1">
                <a:effectLst/>
                <a:hlinkClick r:id="rId4"/>
              </a:rPr>
              <a:t>Conciderations</a:t>
            </a:r>
            <a:r>
              <a:rPr lang="sv-SE" sz="2500" dirty="0">
                <a:effectLst/>
                <a:hlinkClick r:id="rId4"/>
              </a:rPr>
              <a:t> for </a:t>
            </a:r>
            <a:r>
              <a:rPr lang="sv-SE" sz="2500" dirty="0" err="1">
                <a:effectLst/>
                <a:hlinkClick r:id="rId4"/>
              </a:rPr>
              <a:t>quality</a:t>
            </a:r>
            <a:r>
              <a:rPr lang="sv-SE" sz="2500" dirty="0">
                <a:effectLst/>
                <a:hlinkClick r:id="rId4"/>
              </a:rPr>
              <a:t> in e-</a:t>
            </a:r>
            <a:r>
              <a:rPr lang="sv-SE" sz="2500" dirty="0" err="1">
                <a:effectLst/>
                <a:hlinkClick r:id="rId4"/>
              </a:rPr>
              <a:t>learning</a:t>
            </a:r>
            <a:r>
              <a:rPr lang="sv-SE" sz="2500" dirty="0">
                <a:effectLst/>
                <a:hlinkClick r:id="rId4"/>
              </a:rPr>
              <a:t> </a:t>
            </a:r>
            <a:r>
              <a:rPr lang="sv-SE" sz="2500" dirty="0" err="1">
                <a:effectLst/>
                <a:hlinkClick r:id="rId4"/>
              </a:rPr>
              <a:t>considerations</a:t>
            </a:r>
            <a:endParaRPr lang="sv-SE" sz="2500" dirty="0">
              <a:effectLst/>
            </a:endParaRPr>
          </a:p>
          <a:p>
            <a:r>
              <a:rPr lang="sv-SE" sz="2500" dirty="0" err="1">
                <a:effectLst/>
                <a:hlinkClick r:id="rId5"/>
              </a:rPr>
              <a:t>Quali</a:t>
            </a:r>
            <a:r>
              <a:rPr lang="sv-SE" sz="2500" dirty="0" err="1">
                <a:effectLst/>
                <a:hlinkClick r:id="rId6"/>
              </a:rPr>
              <a:t>tyin</a:t>
            </a:r>
            <a:r>
              <a:rPr lang="sv-SE" sz="2500" dirty="0">
                <a:effectLst/>
                <a:hlinkClick r:id="rId6"/>
              </a:rPr>
              <a:t> e-</a:t>
            </a:r>
            <a:r>
              <a:rPr lang="sv-SE" sz="2500" dirty="0" err="1">
                <a:effectLst/>
                <a:hlinkClick r:id="rId6"/>
              </a:rPr>
              <a:t>learningEuropeanNeTworks</a:t>
            </a:r>
            <a:r>
              <a:rPr lang="sv-SE" sz="2500" dirty="0">
                <a:effectLst/>
                <a:hlinkClick r:id="rId6"/>
              </a:rPr>
              <a:t>–SEQUENT</a:t>
            </a:r>
            <a:endParaRPr lang="sv-SE" sz="2500" dirty="0">
              <a:effectLst/>
            </a:endParaRPr>
          </a:p>
          <a:p>
            <a:r>
              <a:rPr lang="sv-SE" sz="2500" dirty="0" err="1">
                <a:effectLst/>
                <a:hlinkClick r:id="rId7"/>
              </a:rPr>
              <a:t>Quality</a:t>
            </a:r>
            <a:r>
              <a:rPr lang="sv-SE" sz="2500" dirty="0">
                <a:effectLst/>
                <a:hlinkClick r:id="rId7"/>
              </a:rPr>
              <a:t> </a:t>
            </a:r>
            <a:r>
              <a:rPr lang="sv-SE" sz="2500" dirty="0" err="1">
                <a:effectLst/>
                <a:hlinkClick r:id="rId7"/>
              </a:rPr>
              <a:t>Matters</a:t>
            </a:r>
            <a:endParaRPr lang="sv-SE" sz="2500" dirty="0">
              <a:effectLst/>
            </a:endParaRPr>
          </a:p>
          <a:p>
            <a:r>
              <a:rPr lang="sv-SE" sz="2500" dirty="0">
                <a:effectLst/>
                <a:hlinkClick r:id="rId8"/>
              </a:rPr>
              <a:t>COL </a:t>
            </a:r>
            <a:r>
              <a:rPr lang="sv-SE" sz="2500" dirty="0" err="1">
                <a:effectLst/>
                <a:hlinkClick r:id="rId8"/>
              </a:rPr>
              <a:t>Quality</a:t>
            </a:r>
            <a:r>
              <a:rPr lang="sv-SE" sz="2500" dirty="0">
                <a:effectLst/>
                <a:hlinkClick r:id="rId8"/>
              </a:rPr>
              <a:t> in </a:t>
            </a:r>
            <a:r>
              <a:rPr lang="sv-SE" sz="2500" dirty="0" err="1">
                <a:effectLst/>
                <a:hlinkClick r:id="rId8"/>
              </a:rPr>
              <a:t>blended</a:t>
            </a:r>
            <a:r>
              <a:rPr lang="sv-SE" sz="2500" dirty="0">
                <a:effectLst/>
                <a:hlinkClick r:id="rId8"/>
              </a:rPr>
              <a:t> </a:t>
            </a:r>
            <a:r>
              <a:rPr lang="sv-SE" sz="2500" dirty="0" err="1">
                <a:effectLst/>
                <a:hlinkClick r:id="rId8"/>
              </a:rPr>
              <a:t>learning</a:t>
            </a:r>
            <a:endParaRPr lang="sv-SE" sz="2500" dirty="0">
              <a:effectLst/>
            </a:endParaRPr>
          </a:p>
          <a:p>
            <a:r>
              <a:rPr lang="sv-SE" sz="2500" dirty="0">
                <a:effectLst/>
                <a:hlinkClick r:id="rId9"/>
              </a:rPr>
              <a:t>EDATU </a:t>
            </a:r>
            <a:r>
              <a:rPr lang="sv-SE" sz="2500" dirty="0" err="1">
                <a:effectLst/>
                <a:hlinkClick r:id="rId9"/>
              </a:rPr>
              <a:t>Excellence</a:t>
            </a:r>
            <a:endParaRPr lang="sv-SE" sz="2500" dirty="0">
              <a:effectLst/>
            </a:endParaRPr>
          </a:p>
          <a:p>
            <a:r>
              <a:rPr lang="sv-SE" sz="2500" dirty="0">
                <a:effectLst/>
                <a:hlinkClick r:id="rId9"/>
              </a:rPr>
              <a:t>QQI</a:t>
            </a:r>
            <a:endParaRPr lang="sv-SE" sz="2500" dirty="0">
              <a:effectLst/>
            </a:endParaRPr>
          </a:p>
          <a:p>
            <a:r>
              <a:rPr lang="sv-SE" sz="25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Ossiannilsson, E. (2012. BENCHMARKING E-LEARNING IN HIGHER EDUCA TION. 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Oulu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University. Dissertation 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  <a:hlinkClick r:id="rId10"/>
              </a:rPr>
              <a:t>http://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  <a:hlinkClick r:id="rId10"/>
              </a:rPr>
              <a:t>jultika.oulu.fi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  <a:hlinkClick r:id="rId10"/>
              </a:rPr>
              <a:t>/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  <a:hlinkClick r:id="rId10"/>
              </a:rPr>
              <a:t>files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  <a:hlinkClick r:id="rId10"/>
              </a:rPr>
              <a:t>/isbn9789526200415.pdf</a:t>
            </a:r>
            <a:endParaRPr lang="sv-SE" sz="2500" dirty="0">
              <a:effectLst/>
              <a:cs typeface="Times New Roman" panose="02020603050405020304" pitchFamily="18" charset="0"/>
            </a:endParaRPr>
          </a:p>
          <a:p>
            <a:r>
              <a:rPr lang="sv-SE" sz="2500" dirty="0">
                <a:hlinkClick r:id="rId11"/>
              </a:rPr>
              <a:t>ICDE _Ossiannilsson Global </a:t>
            </a:r>
            <a:r>
              <a:rPr lang="sv-SE" sz="2500" dirty="0" err="1">
                <a:hlinkClick r:id="rId11"/>
              </a:rPr>
              <a:t>overview</a:t>
            </a:r>
            <a:r>
              <a:rPr lang="sv-SE" sz="2500" dirty="0">
                <a:hlinkClick r:id="rId11"/>
              </a:rPr>
              <a:t> </a:t>
            </a:r>
            <a:r>
              <a:rPr lang="sv-SE" sz="2500" dirty="0" err="1">
                <a:hlinkClick r:id="rId11"/>
              </a:rPr>
              <a:t>of</a:t>
            </a:r>
            <a:r>
              <a:rPr lang="sv-SE" sz="2500" dirty="0">
                <a:hlinkClick r:id="rId11"/>
              </a:rPr>
              <a:t> </a:t>
            </a:r>
            <a:r>
              <a:rPr lang="sv-SE" sz="2500" dirty="0" err="1">
                <a:hlinkClick r:id="rId11"/>
              </a:rPr>
              <a:t>qualiyt</a:t>
            </a:r>
            <a:r>
              <a:rPr lang="sv-SE" sz="2500" dirty="0">
                <a:hlinkClick r:id="rId11"/>
              </a:rPr>
              <a:t> </a:t>
            </a:r>
            <a:r>
              <a:rPr lang="sv-SE" sz="2500" dirty="0" err="1">
                <a:hlinkClick r:id="rId11"/>
              </a:rPr>
              <a:t>models</a:t>
            </a:r>
            <a:r>
              <a:rPr lang="sv-SE" sz="2500" dirty="0">
                <a:hlinkClick r:id="rId11"/>
              </a:rPr>
              <a:t> </a:t>
            </a:r>
            <a:r>
              <a:rPr lang="sv-SE" sz="2500" dirty="0" err="1">
                <a:hlinkClick r:id="rId11"/>
              </a:rPr>
              <a:t>around</a:t>
            </a:r>
            <a:r>
              <a:rPr lang="sv-SE" sz="2500" dirty="0">
                <a:hlinkClick r:id="rId11"/>
              </a:rPr>
              <a:t> the </a:t>
            </a:r>
            <a:r>
              <a:rPr lang="sv-SE" sz="2500" dirty="0" err="1">
                <a:hlinkClick r:id="rId11"/>
              </a:rPr>
              <a:t>globe</a:t>
            </a:r>
            <a:endParaRPr lang="sv-SE" sz="2500" dirty="0">
              <a:effectLst/>
            </a:endParaRPr>
          </a:p>
          <a:p>
            <a:r>
              <a:rPr lang="sv-SE" sz="2500" dirty="0">
                <a:effectLst/>
              </a:rPr>
              <a:t>ICDE –</a:t>
            </a:r>
            <a:r>
              <a:rPr lang="sv-SE" sz="2500" dirty="0" err="1">
                <a:effectLst/>
              </a:rPr>
              <a:t>Quality</a:t>
            </a:r>
            <a:r>
              <a:rPr lang="sv-SE" sz="2500" dirty="0">
                <a:effectLst/>
              </a:rPr>
              <a:t> </a:t>
            </a:r>
            <a:r>
              <a:rPr lang="sv-SE" sz="2500" dirty="0" err="1">
                <a:effectLst/>
              </a:rPr>
              <a:t>Network</a:t>
            </a:r>
            <a:r>
              <a:rPr lang="sv-SE" sz="2500" dirty="0">
                <a:effectLst/>
              </a:rPr>
              <a:t> </a:t>
            </a:r>
            <a:r>
              <a:rPr lang="sv-SE" sz="2500" dirty="0" err="1">
                <a:effectLst/>
              </a:rPr>
              <a:t>report</a:t>
            </a:r>
            <a:r>
              <a:rPr lang="sv-SE" sz="2500" dirty="0">
                <a:effectLst/>
              </a:rPr>
              <a:t> 2020</a:t>
            </a:r>
          </a:p>
          <a:p>
            <a:r>
              <a:rPr lang="sv-SE" sz="2500" dirty="0">
                <a:effectLst/>
              </a:rPr>
              <a:t>ICDE –</a:t>
            </a:r>
            <a:r>
              <a:rPr lang="sv-SE" sz="2500" dirty="0" err="1">
                <a:effectLst/>
              </a:rPr>
              <a:t>Quality</a:t>
            </a:r>
            <a:r>
              <a:rPr lang="sv-SE" sz="2500" dirty="0">
                <a:effectLst/>
              </a:rPr>
              <a:t> </a:t>
            </a:r>
            <a:r>
              <a:rPr lang="sv-SE" sz="2500" dirty="0" err="1">
                <a:effectLst/>
              </a:rPr>
              <a:t>Network</a:t>
            </a:r>
            <a:r>
              <a:rPr lang="sv-SE" sz="2500" dirty="0">
                <a:effectLst/>
              </a:rPr>
              <a:t> </a:t>
            </a:r>
            <a:r>
              <a:rPr lang="sv-SE" sz="2500" dirty="0" err="1">
                <a:effectLst/>
              </a:rPr>
              <a:t>report</a:t>
            </a:r>
            <a:r>
              <a:rPr lang="sv-SE" sz="2500" dirty="0">
                <a:effectLst/>
              </a:rPr>
              <a:t> 2020</a:t>
            </a:r>
          </a:p>
          <a:p>
            <a:r>
              <a:rPr lang="sv-SE" sz="2500" dirty="0">
                <a:effectLst/>
                <a:hlinkClick r:id="rId12"/>
              </a:rPr>
              <a:t>OECD -Digital </a:t>
            </a:r>
            <a:r>
              <a:rPr lang="sv-SE" sz="2500" dirty="0" err="1">
                <a:effectLst/>
                <a:hlinkClick r:id="rId12"/>
              </a:rPr>
              <a:t>highereducation</a:t>
            </a:r>
            <a:r>
              <a:rPr lang="sv-SE" sz="2500" dirty="0">
                <a:effectLst/>
                <a:hlinkClick r:id="rId12"/>
              </a:rPr>
              <a:t>: </a:t>
            </a:r>
            <a:r>
              <a:rPr lang="sv-SE" sz="2500" dirty="0" err="1">
                <a:effectLst/>
                <a:hlinkClick r:id="rId12"/>
              </a:rPr>
              <a:t>Emergingqualitystandards</a:t>
            </a:r>
            <a:r>
              <a:rPr lang="sv-SE" sz="2500" dirty="0">
                <a:effectLst/>
                <a:hlinkClick r:id="rId12"/>
              </a:rPr>
              <a:t>, </a:t>
            </a:r>
            <a:r>
              <a:rPr lang="sv-SE" sz="2500" dirty="0" err="1">
                <a:effectLst/>
                <a:hlinkClick r:id="rId12"/>
              </a:rPr>
              <a:t>practicesand</a:t>
            </a:r>
            <a:r>
              <a:rPr lang="sv-SE" sz="2500" dirty="0">
                <a:effectLst/>
                <a:hlinkClick r:id="rId12"/>
              </a:rPr>
              <a:t> supports</a:t>
            </a:r>
            <a:endParaRPr lang="sv-SE" sz="2500" dirty="0">
              <a:effectLst/>
            </a:endParaRPr>
          </a:p>
          <a:p>
            <a:pPr algn="l"/>
            <a:r>
              <a:rPr lang="sv-SE" sz="2500" b="1" i="0" u="none" strike="noStrike" dirty="0">
                <a:solidFill>
                  <a:srgbClr val="0068B6"/>
                </a:solidFill>
                <a:effectLst/>
              </a:rPr>
              <a:t>Digital </a:t>
            </a:r>
            <a:r>
              <a:rPr lang="sv-SE" sz="2500" b="1" i="0" u="none" strike="noStrike" dirty="0" err="1">
                <a:solidFill>
                  <a:srgbClr val="0068B6"/>
                </a:solidFill>
                <a:effectLst/>
              </a:rPr>
              <a:t>higher</a:t>
            </a:r>
            <a:r>
              <a:rPr lang="sv-SE" sz="2500" b="1" i="0" u="none" strike="noStrike" dirty="0">
                <a:solidFill>
                  <a:srgbClr val="0068B6"/>
                </a:solidFill>
                <a:effectLst/>
              </a:rPr>
              <a:t> </a:t>
            </a:r>
            <a:r>
              <a:rPr lang="sv-SE" sz="2500" b="1" i="0" u="none" strike="noStrike" dirty="0" err="1">
                <a:solidFill>
                  <a:srgbClr val="0068B6"/>
                </a:solidFill>
                <a:effectLst/>
              </a:rPr>
              <a:t>education</a:t>
            </a:r>
            <a:r>
              <a:rPr lang="sv-SE" sz="2500" b="1" dirty="0">
                <a:solidFill>
                  <a:srgbClr val="0068B6"/>
                </a:solidFill>
              </a:rPr>
              <a:t> </a:t>
            </a:r>
            <a:r>
              <a:rPr lang="sv-SE" sz="2500" b="0" i="1" u="none" strike="noStrike" dirty="0" err="1">
                <a:solidFill>
                  <a:srgbClr val="515151"/>
                </a:solidFill>
                <a:effectLst/>
              </a:rPr>
              <a:t>Emerging</a:t>
            </a:r>
            <a:r>
              <a:rPr lang="sv-SE" sz="2500" b="0" i="1" u="none" strike="noStrike" dirty="0">
                <a:solidFill>
                  <a:srgbClr val="515151"/>
                </a:solidFill>
                <a:effectLst/>
              </a:rPr>
              <a:t> </a:t>
            </a:r>
            <a:r>
              <a:rPr lang="sv-SE" sz="2500" b="0" i="1" u="none" strike="noStrike" dirty="0" err="1">
                <a:solidFill>
                  <a:srgbClr val="515151"/>
                </a:solidFill>
                <a:effectLst/>
              </a:rPr>
              <a:t>quality</a:t>
            </a:r>
            <a:r>
              <a:rPr lang="sv-SE" sz="2500" b="0" i="1" u="none" strike="noStrike" dirty="0">
                <a:solidFill>
                  <a:srgbClr val="515151"/>
                </a:solidFill>
                <a:effectLst/>
              </a:rPr>
              <a:t> standards, </a:t>
            </a:r>
            <a:r>
              <a:rPr lang="sv-SE" sz="2500" b="0" i="1" u="none" strike="noStrike" dirty="0" err="1">
                <a:solidFill>
                  <a:srgbClr val="515151"/>
                </a:solidFill>
                <a:effectLst/>
              </a:rPr>
              <a:t>practices</a:t>
            </a:r>
            <a:r>
              <a:rPr lang="sv-SE" sz="2500" b="0" i="1" u="none" strike="noStrike" dirty="0">
                <a:solidFill>
                  <a:srgbClr val="515151"/>
                </a:solidFill>
                <a:effectLst/>
              </a:rPr>
              <a:t> and supports</a:t>
            </a:r>
            <a:endParaRPr lang="sv-SE" sz="2500" dirty="0">
              <a:effectLst/>
            </a:endParaRPr>
          </a:p>
          <a:p>
            <a:r>
              <a:rPr lang="sv-SE" sz="2500" dirty="0">
                <a:effectLst/>
                <a:hlinkClick r:id="rId13"/>
              </a:rPr>
              <a:t>DIGIHE </a:t>
            </a:r>
            <a:r>
              <a:rPr lang="sv-SE" sz="2500" b="0" i="0" u="none" strike="noStrike" dirty="0" err="1">
                <a:solidFill>
                  <a:srgbClr val="00BDF2"/>
                </a:solidFill>
                <a:effectLst/>
                <a:hlinkClick r:id="rId13"/>
              </a:rPr>
              <a:t>Supporting</a:t>
            </a:r>
            <a:r>
              <a:rPr lang="sv-SE" sz="2500" b="0" i="0" u="none" strike="noStrike" dirty="0">
                <a:solidFill>
                  <a:srgbClr val="00BDF2"/>
                </a:solidFill>
                <a:effectLst/>
                <a:hlinkClick r:id="rId13"/>
              </a:rPr>
              <a:t> </a:t>
            </a:r>
            <a:r>
              <a:rPr lang="sv-SE" sz="2500" b="0" i="0" u="none" strike="noStrike" dirty="0" err="1">
                <a:solidFill>
                  <a:srgbClr val="00BDF2"/>
                </a:solidFill>
                <a:effectLst/>
                <a:hlinkClick r:id="rId13"/>
              </a:rPr>
              <a:t>European</a:t>
            </a:r>
            <a:r>
              <a:rPr lang="sv-SE" sz="2500" b="0" i="0" u="none" strike="noStrike" dirty="0">
                <a:solidFill>
                  <a:srgbClr val="00BDF2"/>
                </a:solidFill>
                <a:effectLst/>
                <a:hlinkClick r:id="rId13"/>
              </a:rPr>
              <a:t> </a:t>
            </a:r>
            <a:r>
              <a:rPr lang="sv-SE" sz="2500" b="0" i="0" u="none" strike="noStrike" dirty="0" err="1">
                <a:solidFill>
                  <a:srgbClr val="00BDF2"/>
                </a:solidFill>
                <a:effectLst/>
                <a:hlinkClick r:id="rId13"/>
              </a:rPr>
              <a:t>universities</a:t>
            </a:r>
            <a:r>
              <a:rPr lang="sv-SE" sz="2500" b="0" i="0" u="none" strike="noStrike" dirty="0">
                <a:solidFill>
                  <a:srgbClr val="00BDF2"/>
                </a:solidFill>
                <a:effectLst/>
                <a:hlinkClick r:id="rId13"/>
              </a:rPr>
              <a:t> in </a:t>
            </a:r>
            <a:r>
              <a:rPr lang="sv-SE" sz="2500" b="0" i="0" u="none" strike="noStrike" dirty="0" err="1">
                <a:solidFill>
                  <a:srgbClr val="00BDF2"/>
                </a:solidFill>
                <a:effectLst/>
                <a:hlinkClick r:id="rId13"/>
              </a:rPr>
              <a:t>their</a:t>
            </a:r>
            <a:r>
              <a:rPr lang="sv-SE" sz="2500" b="0" i="0" u="none" strike="noStrike" dirty="0">
                <a:solidFill>
                  <a:srgbClr val="00BDF2"/>
                </a:solidFill>
                <a:effectLst/>
                <a:hlinkClick r:id="rId13"/>
              </a:rPr>
              <a:t> </a:t>
            </a:r>
            <a:r>
              <a:rPr lang="sv-SE" sz="2500" b="0" i="0" u="none" strike="noStrike" dirty="0" err="1">
                <a:solidFill>
                  <a:srgbClr val="00BDF2"/>
                </a:solidFill>
                <a:effectLst/>
                <a:hlinkClick r:id="rId13"/>
              </a:rPr>
              <a:t>strategic</a:t>
            </a:r>
            <a:r>
              <a:rPr lang="sv-SE" sz="2500" b="0" i="0" u="none" strike="noStrike" dirty="0">
                <a:solidFill>
                  <a:srgbClr val="00BDF2"/>
                </a:solidFill>
                <a:effectLst/>
                <a:hlinkClick r:id="rId13"/>
              </a:rPr>
              <a:t> </a:t>
            </a:r>
            <a:r>
              <a:rPr lang="sv-SE" sz="2500" b="0" i="0" u="none" strike="noStrike" dirty="0" err="1">
                <a:solidFill>
                  <a:srgbClr val="00BDF2"/>
                </a:solidFill>
                <a:effectLst/>
                <a:hlinkClick r:id="rId13"/>
              </a:rPr>
              <a:t>approaches</a:t>
            </a:r>
            <a:r>
              <a:rPr lang="sv-SE" sz="2500" b="0" i="0" u="none" strike="noStrike" dirty="0">
                <a:solidFill>
                  <a:srgbClr val="00BDF2"/>
                </a:solidFill>
                <a:effectLst/>
                <a:hlinkClick r:id="rId13"/>
              </a:rPr>
              <a:t> to digital </a:t>
            </a:r>
            <a:r>
              <a:rPr lang="sv-SE" sz="2500" b="0" i="0" u="none" strike="noStrike" dirty="0" err="1">
                <a:solidFill>
                  <a:srgbClr val="00BDF2"/>
                </a:solidFill>
                <a:effectLst/>
                <a:hlinkClick r:id="rId13"/>
              </a:rPr>
              <a:t>learning</a:t>
            </a:r>
            <a:endParaRPr lang="sv-SE" sz="2500" dirty="0">
              <a:effectLst/>
            </a:endParaRPr>
          </a:p>
          <a:p>
            <a:r>
              <a:rPr lang="sv-SE" sz="2500" dirty="0">
                <a:hlinkClick r:id="rId14"/>
              </a:rPr>
              <a:t>Digital ED</a:t>
            </a:r>
            <a:endParaRPr lang="sv-SE" sz="2500" dirty="0">
              <a:effectLst/>
            </a:endParaRPr>
          </a:p>
          <a:p>
            <a:pPr algn="l" rtl="0">
              <a:spcBef>
                <a:spcPts val="1200"/>
              </a:spcBef>
              <a:spcAft>
                <a:spcPts val="1200"/>
              </a:spcAft>
            </a:pPr>
            <a:r>
              <a:rPr lang="sv-SE" sz="2500" b="0" i="0" u="none" strike="noStrike" dirty="0">
                <a:solidFill>
                  <a:srgbClr val="000000"/>
                </a:solidFill>
                <a:effectLst/>
                <a:hlinkClick r:id="rId15"/>
              </a:rPr>
              <a:t>HSV 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hlinkClick r:id="rId15"/>
              </a:rPr>
              <a:t>Report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hlinkClick r:id="rId15"/>
              </a:rPr>
              <a:t> 2008:11 R E-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hlinkClick r:id="rId15"/>
              </a:rPr>
              <a:t>learning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hlinkClick r:id="rId15"/>
              </a:rPr>
              <a:t> 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hlinkClick r:id="rId15"/>
              </a:rPr>
              <a:t>quality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hlinkClick r:id="rId15"/>
              </a:rPr>
              <a:t> 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hlinkClick r:id="rId15"/>
              </a:rPr>
              <a:t>Aspects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hlinkClick r:id="rId15"/>
              </a:rPr>
              <a:t> and 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hlinkClick r:id="rId15"/>
              </a:rPr>
              <a:t>criteria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hlinkClick r:id="rId15"/>
              </a:rPr>
              <a:t> for 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hlinkClick r:id="rId15"/>
              </a:rPr>
              <a:t>evaluation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hlinkClick r:id="rId15"/>
              </a:rPr>
              <a:t> 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hlinkClick r:id="rId15"/>
              </a:rPr>
              <a:t>of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hlinkClick r:id="rId15"/>
              </a:rPr>
              <a:t> e-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hlinkClick r:id="rId15"/>
              </a:rPr>
              <a:t>learning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hlinkClick r:id="rId15"/>
              </a:rPr>
              <a:t> in 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hlinkClick r:id="rId15"/>
              </a:rPr>
              <a:t>higher</a:t>
            </a:r>
            <a:r>
              <a:rPr lang="sv-SE" sz="2500" b="0" i="0" u="none" strike="noStrike" dirty="0">
                <a:solidFill>
                  <a:srgbClr val="000000"/>
                </a:solidFill>
                <a:effectLst/>
                <a:hlinkClick r:id="rId15"/>
              </a:rPr>
              <a:t> </a:t>
            </a:r>
            <a:r>
              <a:rPr lang="sv-SE" sz="2500" b="0" i="0" u="none" strike="noStrike" dirty="0" err="1">
                <a:solidFill>
                  <a:srgbClr val="000000"/>
                </a:solidFill>
                <a:effectLst/>
                <a:hlinkClick r:id="rId15"/>
              </a:rPr>
              <a:t>education</a:t>
            </a:r>
            <a:endParaRPr lang="sv-SE" sz="25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sv-SE" sz="2500" b="1" i="1" u="none" strike="noStrike" dirty="0">
                <a:solidFill>
                  <a:srgbClr val="3C4043"/>
                </a:solidFill>
                <a:effectLst/>
              </a:rPr>
              <a:t>SCB kartläggningen från 2012  </a:t>
            </a:r>
            <a:r>
              <a:rPr lang="sv-SE" sz="2500" b="1" i="1" u="sng" strike="noStrike" dirty="0">
                <a:solidFill>
                  <a:srgbClr val="1155CC"/>
                </a:solidFill>
                <a:effectLst/>
                <a:hlinkClick r:id="rId16"/>
              </a:rPr>
              <a:t>https://www.scb.se/contentassets/1246847372054480a0d5b503ded815ea/uf0549_2010a01_br_a40br1206.pdf</a:t>
            </a:r>
            <a:br>
              <a:rPr lang="sv-SE" sz="2500" dirty="0"/>
            </a:br>
            <a:br>
              <a:rPr lang="sv-SE" sz="2500" dirty="0"/>
            </a:br>
            <a:endParaRPr lang="sv-SE" sz="2500" dirty="0">
              <a:effectLst/>
            </a:endParaRP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8351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44" y="1084730"/>
            <a:ext cx="4222276" cy="329865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24CC91D-8C0E-DE43-BDD5-D1EAF0F4B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469" y="230832"/>
            <a:ext cx="3696671" cy="243980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4B73FB0D-2FE3-9546-9672-7E5E723D9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770" y="241983"/>
            <a:ext cx="3696671" cy="2439803"/>
          </a:xfrm>
          <a:prstGeom prst="rect">
            <a:avLst/>
          </a:prstGeom>
        </p:spPr>
      </p:pic>
      <p:pic>
        <p:nvPicPr>
          <p:cNvPr id="11" name="Platshållare för innehåll 7">
            <a:extLst>
              <a:ext uri="{FF2B5EF4-FFF2-40B4-BE49-F238E27FC236}">
                <a16:creationId xmlns:a16="http://schemas.microsoft.com/office/drawing/2014/main" id="{158F2D39-2CC3-164F-87A2-EAC505E1B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926" y="2630700"/>
            <a:ext cx="3488330" cy="195999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846154" y="241983"/>
            <a:ext cx="1940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sv-SE" sz="2400" dirty="0"/>
              <a:t>My Footprints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1BBF878-748E-6E41-B5D4-863281EE0BBD}"/>
              </a:ext>
            </a:extLst>
          </p:cNvPr>
          <p:cNvSpPr/>
          <p:nvPr/>
        </p:nvSpPr>
        <p:spPr>
          <a:xfrm>
            <a:off x="119114" y="1084730"/>
            <a:ext cx="263190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v-SE" sz="1400" b="1" dirty="0">
                <a:solidFill>
                  <a:schemeClr val="bg1"/>
                </a:solidFill>
                <a:highlight>
                  <a:srgbClr val="0000FF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www.i4quality.se</a:t>
            </a:r>
            <a:endParaRPr lang="sv-SE" sz="1400" b="1" dirty="0">
              <a:solidFill>
                <a:schemeClr val="bg1"/>
              </a:solidFill>
              <a:highlight>
                <a:srgbClr val="0000FF"/>
              </a:highlight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600"/>
              </a:spcAft>
            </a:pPr>
            <a:r>
              <a:rPr lang="sv-SE" sz="1400" b="1" dirty="0">
                <a:solidFill>
                  <a:schemeClr val="bg1"/>
                </a:solidFill>
                <a:highlight>
                  <a:srgbClr val="0000FF"/>
                </a:highlight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Ebba.Ossiannilsson@gmail.com</a:t>
            </a:r>
            <a:endParaRPr lang="sv-SE" sz="1400" b="1" dirty="0">
              <a:solidFill>
                <a:schemeClr val="bg1"/>
              </a:solidFill>
              <a:highlight>
                <a:srgbClr val="0000FF"/>
              </a:highlight>
            </a:endParaRPr>
          </a:p>
          <a:p>
            <a:pPr>
              <a:spcAft>
                <a:spcPts val="600"/>
              </a:spcAft>
            </a:pPr>
            <a:r>
              <a:rPr lang="sv-SE" sz="1400" b="1" dirty="0">
                <a:solidFill>
                  <a:schemeClr val="bg1"/>
                </a:solidFill>
                <a:highlight>
                  <a:srgbClr val="0000FF"/>
                </a:highligh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info@i4quality.se</a:t>
            </a:r>
            <a:endParaRPr lang="sv-SE" sz="14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27FFBC8-3095-1E44-84B8-14F41804AC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993678"/>
            <a:ext cx="2400300" cy="8382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5838C08-0453-7343-97CF-53E804926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0883" y="2649219"/>
            <a:ext cx="3696671" cy="189572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72BC47D-114F-F649-B2D7-9A67720E18F8}"/>
              </a:ext>
            </a:extLst>
          </p:cNvPr>
          <p:cNvSpPr txBox="1"/>
          <p:nvPr/>
        </p:nvSpPr>
        <p:spPr>
          <a:xfrm>
            <a:off x="18908" y="5054425"/>
            <a:ext cx="2832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/>
              <a:t>THANK YOU!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284EC1C-F012-0149-8699-A2833C470E67}"/>
              </a:ext>
            </a:extLst>
          </p:cNvPr>
          <p:cNvSpPr txBox="1"/>
          <p:nvPr/>
        </p:nvSpPr>
        <p:spPr>
          <a:xfrm>
            <a:off x="119114" y="4531205"/>
            <a:ext cx="6162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CARING IS SHARING, SHARING IS CARING</a:t>
            </a:r>
          </a:p>
        </p:txBody>
      </p:sp>
      <p:pic>
        <p:nvPicPr>
          <p:cNvPr id="6" name="Picture 2" descr="Startsida - Universitets- och högskolerådet (UHR)">
            <a:extLst>
              <a:ext uri="{FF2B5EF4-FFF2-40B4-BE49-F238E27FC236}">
                <a16:creationId xmlns:a16="http://schemas.microsoft.com/office/drawing/2014/main" id="{9B0D39D0-C3EA-F7C6-3BCE-586439A5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6926" y="5563902"/>
            <a:ext cx="3508448" cy="84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7C0F4EA-0246-37D9-7054-19FC22D8F9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9303" y="4641788"/>
            <a:ext cx="4126372" cy="82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8C912B1-9D0A-4BAD-EEAF-18D04AE9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rmAutofit/>
          </a:bodyPr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C854B5A-F1DE-C68D-28B8-7A0F87A54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57313"/>
            <a:ext cx="6779941" cy="5329237"/>
          </a:xfrm>
        </p:spPr>
        <p:txBody>
          <a:bodyPr>
            <a:normAutofit lnSpcReduction="10000"/>
          </a:bodyPr>
          <a:lstStyle/>
          <a:p>
            <a:r>
              <a:rPr lang="sv-SE" sz="3200" u="none" strike="noStrike" dirty="0" err="1">
                <a:effectLst/>
              </a:rPr>
              <a:t>Missing</a:t>
            </a:r>
            <a:r>
              <a:rPr lang="sv-SE" sz="3200" u="none" strike="noStrike" dirty="0">
                <a:effectLst/>
              </a:rPr>
              <a:t> </a:t>
            </a:r>
            <a:r>
              <a:rPr lang="sv-SE" sz="3200" u="none" strike="noStrike" dirty="0" err="1">
                <a:effectLst/>
              </a:rPr>
              <a:t>spots</a:t>
            </a:r>
            <a:r>
              <a:rPr lang="sv-SE" sz="3200" u="none" strike="noStrike" dirty="0">
                <a:effectLst/>
              </a:rPr>
              <a:t> som borde finnas med i kvalitetsarbetet även i Sverige.</a:t>
            </a:r>
            <a:br>
              <a:rPr lang="sv-SE" sz="3200" dirty="0"/>
            </a:br>
            <a:r>
              <a:rPr lang="sv-SE" sz="3200" u="none" strike="noStrike" dirty="0">
                <a:effectLst/>
              </a:rPr>
              <a:t>Exempel på kvalitetsramverk - både nationella och internationella initiativ.</a:t>
            </a:r>
          </a:p>
          <a:p>
            <a:r>
              <a:rPr lang="sv-SE" sz="3200" u="none" strike="noStrike" dirty="0">
                <a:effectLst/>
              </a:rPr>
              <a:t>Fallbeskrivning nätverksarbete: Nätverket för digital kvalitetssäkring av kompetens (NDQ)</a:t>
            </a:r>
            <a:endParaRPr lang="sv-SE" sz="3200" dirty="0"/>
          </a:p>
          <a:p>
            <a:r>
              <a:rPr lang="sv-SE" sz="3200" u="none" strike="noStrike" dirty="0">
                <a:effectLst/>
              </a:rPr>
              <a:t>Rapporter från HSV/SUHF - vad har hänt på 10-15 år?</a:t>
            </a:r>
          </a:p>
          <a:p>
            <a:pPr algn="l"/>
            <a:r>
              <a:rPr lang="sv-SE" sz="3200" u="none" strike="noStrike" dirty="0">
                <a:effectLst/>
              </a:rPr>
              <a:t>SFS, deltar i paneldiskussion</a:t>
            </a:r>
          </a:p>
          <a:p>
            <a:br>
              <a:rPr lang="sv-SE" sz="1400" dirty="0"/>
            </a:br>
            <a:endParaRPr lang="sv-SE" sz="20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B98EA21-C854-5C79-0E63-2FDF66B76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96" y="814816"/>
            <a:ext cx="4126372" cy="825274"/>
          </a:xfrm>
          <a:prstGeom prst="rect">
            <a:avLst/>
          </a:prstGeom>
        </p:spPr>
      </p:pic>
      <p:pic>
        <p:nvPicPr>
          <p:cNvPr id="9" name="Picture 2" descr="Startsida - Universitets- och högskolerådet (UHR)">
            <a:extLst>
              <a:ext uri="{FF2B5EF4-FFF2-40B4-BE49-F238E27FC236}">
                <a16:creationId xmlns:a16="http://schemas.microsoft.com/office/drawing/2014/main" id="{8110B092-BEF4-99CA-3756-66E72AC6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2525" y="2960116"/>
            <a:ext cx="3097743" cy="74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42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4" name="Rectangle 9233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Bildresultat för sdg image">
            <a:hlinkClick r:id="rId2"/>
            <a:extLst>
              <a:ext uri="{FF2B5EF4-FFF2-40B4-BE49-F238E27FC236}">
                <a16:creationId xmlns:a16="http://schemas.microsoft.com/office/drawing/2014/main" id="{78171E9A-25D0-A24B-B8DF-AC5040533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r="12216" b="-1"/>
          <a:stretch/>
        </p:blipFill>
        <p:spPr bwMode="auto">
          <a:xfrm>
            <a:off x="2296" y="10"/>
            <a:ext cx="7395866" cy="44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oal 3 | Department of Economic and Social Affairs">
            <a:extLst>
              <a:ext uri="{FF2B5EF4-FFF2-40B4-BE49-F238E27FC236}">
                <a16:creationId xmlns:a16="http://schemas.microsoft.com/office/drawing/2014/main" id="{5A4400AB-55FC-DD4C-BA5C-20D75D160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9" r="-1" b="44259"/>
          <a:stretch/>
        </p:blipFill>
        <p:spPr bwMode="auto">
          <a:xfrm>
            <a:off x="7499230" y="-2"/>
            <a:ext cx="4689052" cy="222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e attended the launch of the new UNESCO report “Reimagining Our Futures  Together: a new social contract for education”. – Catesco">
            <a:extLst>
              <a:ext uri="{FF2B5EF4-FFF2-40B4-BE49-F238E27FC236}">
                <a16:creationId xmlns:a16="http://schemas.microsoft.com/office/drawing/2014/main" id="{84BDD840-4A94-93F1-A75E-267066D14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9" r="2" b="8942"/>
          <a:stretch/>
        </p:blipFill>
        <p:spPr bwMode="auto">
          <a:xfrm>
            <a:off x="7499338" y="2324139"/>
            <a:ext cx="4682932" cy="21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oal 4: Ensure inclusive and equitable quality education and promote  lifelong learning opportunities for all - Project - ISGLOBAL">
            <a:extLst>
              <a:ext uri="{FF2B5EF4-FFF2-40B4-BE49-F238E27FC236}">
                <a16:creationId xmlns:a16="http://schemas.microsoft.com/office/drawing/2014/main" id="{AE0F36E6-AA78-E143-A52A-D50EA97A2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r="-3" b="-3"/>
          <a:stretch/>
        </p:blipFill>
        <p:spPr bwMode="auto">
          <a:xfrm>
            <a:off x="-3717" y="4566250"/>
            <a:ext cx="4627475" cy="22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ildresultat för futures of education images">
            <a:hlinkClick r:id="rId7"/>
            <a:extLst>
              <a:ext uri="{FF2B5EF4-FFF2-40B4-BE49-F238E27FC236}">
                <a16:creationId xmlns:a16="http://schemas.microsoft.com/office/drawing/2014/main" id="{98377DB4-5493-9244-B6CE-372C7FA38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6" r="-1" b="17799"/>
          <a:stretch/>
        </p:blipFill>
        <p:spPr bwMode="auto">
          <a:xfrm>
            <a:off x="4713920" y="4566250"/>
            <a:ext cx="7462341" cy="22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041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C7C55BB-E0FA-2B5A-D4C8-6BEF7CF1A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8" y="457200"/>
            <a:ext cx="990600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995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8D94DCF4-DB67-AA7D-0603-4FE45E881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3" y="457200"/>
            <a:ext cx="870857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71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A1F43470-1F4C-7023-29D9-FD6989712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9" r="-1" b="1427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97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1B335054-BD5E-E0F6-2152-C6B14F012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5" y="457200"/>
            <a:ext cx="831273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50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8743</TotalTime>
  <Words>1021</Words>
  <Application>Microsoft Macintosh PowerPoint</Application>
  <PresentationFormat>Bredbild</PresentationFormat>
  <Paragraphs>145</Paragraphs>
  <Slides>32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32</vt:i4>
      </vt:variant>
    </vt:vector>
  </HeadingPairs>
  <TitlesOfParts>
    <vt:vector size="42" baseType="lpstr">
      <vt:lpstr>Arial</vt:lpstr>
      <vt:lpstr>BauWebPro</vt:lpstr>
      <vt:lpstr>Calibri</vt:lpstr>
      <vt:lpstr>Calibri Light</vt:lpstr>
      <vt:lpstr>Corbel</vt:lpstr>
      <vt:lpstr>Helvetica Light</vt:lpstr>
      <vt:lpstr>Helvetica Neue</vt:lpstr>
      <vt:lpstr>Helvetica Neue Light</vt:lpstr>
      <vt:lpstr>Rockwell</vt:lpstr>
      <vt:lpstr>Office-tema</vt:lpstr>
      <vt:lpstr>Kultur och kvalitet för distansutbildning och nätbaserat lärandee 9 december 2022</vt:lpstr>
      <vt:lpstr>PowerPoint-presentation</vt:lpstr>
      <vt:lpstr>PowerPoint-presentation</vt:lpstr>
      <vt:lpstr>AGENDA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Quality an ecosystem</vt:lpstr>
      <vt:lpstr>Kvalitetskultur och ekosystem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Towards a  new quality agenda </vt:lpstr>
      <vt:lpstr>Länkar till presenterade kvalitets och kultur ramverk i denna presentation, finns även i slides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Ebba Ossiannilsson</dc:creator>
  <cp:lastModifiedBy>Ebba Ossiannilsson</cp:lastModifiedBy>
  <cp:revision>38</cp:revision>
  <dcterms:created xsi:type="dcterms:W3CDTF">2022-11-24T19:26:26Z</dcterms:created>
  <dcterms:modified xsi:type="dcterms:W3CDTF">2022-12-12T10:41:38Z</dcterms:modified>
</cp:coreProperties>
</file>