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58" r:id="rId5"/>
    <p:sldMasterId id="2147483661" r:id="rId6"/>
    <p:sldMasterId id="2147483696" r:id="rId7"/>
  </p:sldMasterIdLst>
  <p:notesMasterIdLst>
    <p:notesMasterId r:id="rId22"/>
  </p:notesMasterIdLst>
  <p:handoutMasterIdLst>
    <p:handoutMasterId r:id="rId23"/>
  </p:handoutMasterIdLst>
  <p:sldIdLst>
    <p:sldId id="258" r:id="rId8"/>
    <p:sldId id="295" r:id="rId9"/>
    <p:sldId id="318" r:id="rId10"/>
    <p:sldId id="296" r:id="rId11"/>
    <p:sldId id="302" r:id="rId12"/>
    <p:sldId id="305" r:id="rId13"/>
    <p:sldId id="313" r:id="rId14"/>
    <p:sldId id="314" r:id="rId15"/>
    <p:sldId id="259" r:id="rId16"/>
    <p:sldId id="317" r:id="rId17"/>
    <p:sldId id="260" r:id="rId18"/>
    <p:sldId id="309" r:id="rId19"/>
    <p:sldId id="316" r:id="rId20"/>
    <p:sldId id="261"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8"/>
            <p14:sldId id="295"/>
            <p14:sldId id="318"/>
            <p14:sldId id="296"/>
            <p14:sldId id="302"/>
            <p14:sldId id="305"/>
            <p14:sldId id="313"/>
            <p14:sldId id="314"/>
            <p14:sldId id="259"/>
            <p14:sldId id="317"/>
            <p14:sldId id="260"/>
            <p14:sldId id="309"/>
            <p14:sldId id="316"/>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6405" autoAdjust="0"/>
  </p:normalViewPr>
  <p:slideViewPr>
    <p:cSldViewPr snapToGrid="0">
      <p:cViewPr varScale="1">
        <p:scale>
          <a:sx n="93" d="100"/>
          <a:sy n="93" d="100"/>
        </p:scale>
        <p:origin x="216" y="6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7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774B5E0-979B-4778-AA91-DFB9981240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68F3A75-7BAB-4739-9B4A-44D995F283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E098B-779E-4239-A805-32D7EA5B50ED}" type="datetimeFigureOut">
              <a:rPr lang="sv-SE" smtClean="0"/>
              <a:t>2022-12-09</a:t>
            </a:fld>
            <a:endParaRPr lang="sv-SE"/>
          </a:p>
        </p:txBody>
      </p:sp>
      <p:sp>
        <p:nvSpPr>
          <p:cNvPr id="4" name="Platshållare för sidfot 3">
            <a:extLst>
              <a:ext uri="{FF2B5EF4-FFF2-40B4-BE49-F238E27FC236}">
                <a16:creationId xmlns:a16="http://schemas.microsoft.com/office/drawing/2014/main" id="{E58F2DDE-55C4-46B4-8142-AC0EF1EFA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6F37CFD-A379-4AA4-A3A0-F5D30A309B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3B9A0D-3E2B-43A5-ACF1-3F8FFA116C9E}" type="slidenum">
              <a:rPr lang="sv-SE" smtClean="0"/>
              <a:t>‹#›</a:t>
            </a:fld>
            <a:endParaRPr lang="sv-SE"/>
          </a:p>
        </p:txBody>
      </p:sp>
    </p:spTree>
    <p:extLst>
      <p:ext uri="{BB962C8B-B14F-4D97-AF65-F5344CB8AC3E}">
        <p14:creationId xmlns:p14="http://schemas.microsoft.com/office/powerpoint/2010/main" val="128299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F48B8-B094-4598-B4A2-7DB117F5FE5E}" type="datetimeFigureOut">
              <a:rPr lang="sv-SE" smtClean="0"/>
              <a:t>2022-12-09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9BF81-6DC6-4834-9A9B-42830F0DB664}" type="slidenum">
              <a:rPr lang="sv-SE" smtClean="0"/>
              <a:t>‹#›</a:t>
            </a:fld>
            <a:endParaRPr lang="sv-SE"/>
          </a:p>
        </p:txBody>
      </p:sp>
    </p:spTree>
    <p:extLst>
      <p:ext uri="{BB962C8B-B14F-4D97-AF65-F5344CB8AC3E}">
        <p14:creationId xmlns:p14="http://schemas.microsoft.com/office/powerpoint/2010/main" val="109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Besked 20</a:t>
            </a:r>
            <a:r>
              <a:rPr lang="sv-SE" baseline="0" dirty="0"/>
              <a:t> okt. – glädjande att regeringen lyfter fram vikten av utvecklingen mot öppen vetenskap.</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Ser</a:t>
            </a:r>
            <a:r>
              <a:rPr lang="sv-SE" sz="1200" kern="1200" baseline="0" dirty="0">
                <a:solidFill>
                  <a:schemeClr val="tx1"/>
                </a:solidFill>
                <a:effectLst/>
                <a:latin typeface="+mn-lt"/>
                <a:ea typeface="+mn-ea"/>
                <a:cs typeface="+mn-cs"/>
              </a:rPr>
              <a:t> framför oss att vi kan lämna f</a:t>
            </a:r>
            <a:r>
              <a:rPr lang="sv-SE" sz="1200" kern="1200" dirty="0">
                <a:solidFill>
                  <a:schemeClr val="tx1"/>
                </a:solidFill>
                <a:effectLst/>
                <a:latin typeface="+mn-lt"/>
                <a:ea typeface="+mn-ea"/>
                <a:cs typeface="+mn-cs"/>
              </a:rPr>
              <a:t>örslag på hur det allmänna biblioteksväsendet kan bidra till användandet av öppna lärresurser respektive allmänhetens delaktighet i forskningsprocessen. Hur det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kan stärkas</a:t>
            </a:r>
            <a:r>
              <a:rPr lang="sv-SE" sz="1200" kern="1200" baseline="0" dirty="0">
                <a:solidFill>
                  <a:schemeClr val="tx1"/>
                </a:solidFill>
                <a:effectLst/>
                <a:latin typeface="+mn-lt"/>
                <a:ea typeface="+mn-ea"/>
                <a:cs typeface="+mn-cs"/>
              </a:rPr>
              <a:t> och främjas.</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2</a:t>
            </a:fld>
            <a:endParaRPr lang="sv-SE"/>
          </a:p>
        </p:txBody>
      </p:sp>
    </p:spTree>
    <p:extLst>
      <p:ext uri="{BB962C8B-B14F-4D97-AF65-F5344CB8AC3E}">
        <p14:creationId xmlns:p14="http://schemas.microsoft.com/office/powerpoint/2010/main" val="294822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ett antal goda exempel på aktiviteter och projekt inom öppna lärresurser och medborgarforskning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Faktabaserad kunskap och information – viktiga redskap för att </a:t>
            </a:r>
            <a:r>
              <a:rPr lang="sv-SE" b="1" dirty="0">
                <a:solidFill>
                  <a:schemeClr val="accent2"/>
                </a:solidFill>
              </a:rPr>
              <a:t>stärka människors motståndskraft </a:t>
            </a:r>
            <a:r>
              <a:rPr lang="sv-SE" dirty="0"/>
              <a:t>i påfrestande tider, värna de mänskliga rättigheterna på ett jämställt, säkert och hållbart sätt.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OECD + Unesco</a:t>
            </a:r>
          </a:p>
          <a:p>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4</a:t>
            </a:fld>
            <a:endParaRPr lang="sv-SE"/>
          </a:p>
        </p:txBody>
      </p:sp>
    </p:spTree>
    <p:extLst>
      <p:ext uri="{BB962C8B-B14F-4D97-AF65-F5344CB8AC3E}">
        <p14:creationId xmlns:p14="http://schemas.microsoft.com/office/powerpoint/2010/main" val="107494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KB är väl rustat att ta sig an uppdraget som berör hela det allmänna biblioteksväsendet</a:t>
            </a:r>
            <a:r>
              <a:rPr lang="sv-SE" baseline="0" dirty="0"/>
              <a:t> – vi ser fram emot ett tätt samarbete.</a:t>
            </a:r>
          </a:p>
        </p:txBody>
      </p:sp>
      <p:sp>
        <p:nvSpPr>
          <p:cNvPr id="4" name="Platshållare för bildnummer 3"/>
          <p:cNvSpPr>
            <a:spLocks noGrp="1"/>
          </p:cNvSpPr>
          <p:nvPr>
            <p:ph type="sldNum" sz="quarter" idx="10"/>
          </p:nvPr>
        </p:nvSpPr>
        <p:spPr/>
        <p:txBody>
          <a:bodyPr/>
          <a:lstStyle/>
          <a:p>
            <a:fld id="{5759BF81-6DC6-4834-9A9B-42830F0DB664}" type="slidenum">
              <a:rPr lang="sv-SE" smtClean="0"/>
              <a:t>5</a:t>
            </a:fld>
            <a:endParaRPr lang="sv-SE"/>
          </a:p>
        </p:txBody>
      </p:sp>
    </p:spTree>
    <p:extLst>
      <p:ext uri="{BB962C8B-B14F-4D97-AF65-F5344CB8AC3E}">
        <p14:creationId xmlns:p14="http://schemas.microsoft.com/office/powerpoint/2010/main" val="231689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34A3B35-07B7-4FF7-91C9-8DDD5486694E}"/>
              </a:ext>
            </a:extLst>
          </p:cNvPr>
          <p:cNvSpPr>
            <a:spLocks noGrp="1"/>
          </p:cNvSpPr>
          <p:nvPr>
            <p:ph type="title"/>
          </p:nvPr>
        </p:nvSpPr>
        <p:spPr>
          <a:xfrm>
            <a:off x="838199" y="736601"/>
            <a:ext cx="10514014" cy="862721"/>
          </a:xfrm>
          <a:noFill/>
        </p:spPr>
        <p:txBody>
          <a:bodyPr vert="horz" lIns="0" tIns="0" rIns="0" bIns="0" rtlCol="0" anchor="b">
            <a:noAutofit/>
          </a:bodyPr>
          <a:lstStyle>
            <a:lvl1pPr>
              <a:defRPr lang="sv-SE" dirty="0">
                <a:solidFill>
                  <a:schemeClr val="bg1"/>
                </a:solidFill>
              </a:defRPr>
            </a:lvl1pPr>
          </a:lstStyle>
          <a:p>
            <a:pPr lvl="0"/>
            <a:r>
              <a:rPr lang="sv-SE"/>
              <a:t>Klicka här för att ändra mall för rubrikformat</a:t>
            </a:r>
            <a:endParaRPr lang="sv-SE" dirty="0"/>
          </a:p>
        </p:txBody>
      </p:sp>
      <p:sp>
        <p:nvSpPr>
          <p:cNvPr id="6" name="Platshållare för text 6">
            <a:extLst>
              <a:ext uri="{FF2B5EF4-FFF2-40B4-BE49-F238E27FC236}">
                <a16:creationId xmlns:a16="http://schemas.microsoft.com/office/drawing/2014/main" id="{FBE8598E-E0DE-4F24-92C3-C8BE3F59568E}"/>
              </a:ext>
            </a:extLst>
          </p:cNvPr>
          <p:cNvSpPr>
            <a:spLocks noGrp="1"/>
          </p:cNvSpPr>
          <p:nvPr>
            <p:ph type="body" sz="quarter" idx="13"/>
          </p:nvPr>
        </p:nvSpPr>
        <p:spPr>
          <a:xfrm>
            <a:off x="838200" y="1806574"/>
            <a:ext cx="10514013" cy="1045956"/>
          </a:xfrm>
          <a:noFill/>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213475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hasCustomPrompt="1"/>
          </p:nvPr>
        </p:nvSpPr>
        <p:spPr>
          <a:xfrm>
            <a:off x="838199" y="736601"/>
            <a:ext cx="10514014" cy="862721"/>
          </a:xfrm>
          <a:noFill/>
        </p:spPr>
        <p:txBody>
          <a:bodyPr vert="horz" lIns="0" tIns="0" rIns="0" bIns="0" rtlCol="0" anchor="b">
            <a:noAutofit/>
          </a:bodyPr>
          <a:lstStyle>
            <a:lvl1pPr>
              <a:defRPr lang="sv-SE" dirty="0">
                <a:solidFill>
                  <a:schemeClr val="bg1"/>
                </a:solidFill>
              </a:defRPr>
            </a:lvl1pPr>
          </a:lstStyle>
          <a:p>
            <a:pPr lvl="0"/>
            <a:r>
              <a:rPr lang="sv-SE" dirty="0"/>
              <a:t>Klicka här för att ändra 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a:noFill/>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65724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4"/>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4"/>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4"/>
          </a:solidFill>
        </p:spPr>
        <p:txBody>
          <a:bodyPr wrap="square">
            <a:spAutoFit/>
          </a:bodyPr>
          <a:lstStyle/>
          <a:p>
            <a:r>
              <a:rPr lang="sv-SE" sz="1400" dirty="0">
                <a:solidFill>
                  <a:schemeClr val="bg1"/>
                </a:solidFill>
              </a:rPr>
              <a:t>För att byta bakgrundsbild, högerklicka på bilden. Välj Formatera bakgrund - Fyllning - Bild eller strukturfyllning, och klicka på Fil.</a:t>
            </a:r>
          </a:p>
        </p:txBody>
      </p:sp>
    </p:spTree>
    <p:extLst>
      <p:ext uri="{BB962C8B-B14F-4D97-AF65-F5344CB8AC3E}">
        <p14:creationId xmlns:p14="http://schemas.microsoft.com/office/powerpoint/2010/main" val="93594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2022-12-09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AD733A9C-1085-499A-8975-9189B34C1AF2}"/>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12205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4"/>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2022-12-09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7BD5ACCD-99E0-48AB-AF9F-9E8671DB625D}"/>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252078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278E47D6-968F-4B1D-8AB2-A302F974D391}"/>
              </a:ext>
            </a:extLst>
          </p:cNvPr>
          <p:cNvSpPr>
            <a:spLocks noGrp="1"/>
          </p:cNvSpPr>
          <p:nvPr>
            <p:ph type="title" hasCustomPrompt="1"/>
          </p:nvPr>
        </p:nvSpPr>
        <p:spPr>
          <a:xfrm>
            <a:off x="838200" y="736601"/>
            <a:ext cx="5591176" cy="862721"/>
          </a:xfrm>
        </p:spPr>
        <p:txBody>
          <a:bodyPr/>
          <a:lstStyle>
            <a:lvl1pPr>
              <a:defRPr/>
            </a:lvl1pPr>
          </a:lstStyle>
          <a:p>
            <a:r>
              <a:rPr lang="sv-SE" dirty="0"/>
              <a:t>Klicka här för att ändra format</a:t>
            </a:r>
          </a:p>
        </p:txBody>
      </p:sp>
    </p:spTree>
    <p:extLst>
      <p:ext uri="{BB962C8B-B14F-4D97-AF65-F5344CB8AC3E}">
        <p14:creationId xmlns:p14="http://schemas.microsoft.com/office/powerpoint/2010/main" val="42482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153398" y="736601"/>
            <a:ext cx="3201648"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541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784E5719-C606-48AD-9AB0-28FCDCF791EE}"/>
              </a:ext>
            </a:extLst>
          </p:cNvPr>
          <p:cNvSpPr>
            <a:spLocks noGrp="1"/>
          </p:cNvSpPr>
          <p:nvPr>
            <p:ph type="title" hasCustomPrompt="1"/>
          </p:nvPr>
        </p:nvSpPr>
        <p:spPr>
          <a:xfrm>
            <a:off x="838199" y="736601"/>
            <a:ext cx="5591175" cy="862721"/>
          </a:xfrm>
        </p:spPr>
        <p:txBody>
          <a:bodyPr/>
          <a:lstStyle/>
          <a:p>
            <a:r>
              <a:rPr lang="sv-SE" dirty="0"/>
              <a:t>Klicka här för att ändra format</a:t>
            </a:r>
          </a:p>
        </p:txBody>
      </p:sp>
    </p:spTree>
    <p:extLst>
      <p:ext uri="{BB962C8B-B14F-4D97-AF65-F5344CB8AC3E}">
        <p14:creationId xmlns:p14="http://schemas.microsoft.com/office/powerpoint/2010/main" val="19668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CA6080E3-A8C3-4FE7-A111-005540FBA41A}"/>
              </a:ext>
            </a:extLst>
          </p:cNvPr>
          <p:cNvSpPr>
            <a:spLocks noGrp="1"/>
          </p:cNvSpPr>
          <p:nvPr>
            <p:ph type="title" hasCustomPrompt="1"/>
          </p:nvPr>
        </p:nvSpPr>
        <p:spPr>
          <a:xfrm>
            <a:off x="838200" y="736601"/>
            <a:ext cx="5591176" cy="862721"/>
          </a:xfrm>
        </p:spPr>
        <p:txBody>
          <a:bodyPr/>
          <a:lstStyle/>
          <a:p>
            <a:r>
              <a:rPr lang="sv-SE" dirty="0"/>
              <a:t>Klicka här för att ändra format</a:t>
            </a:r>
          </a:p>
        </p:txBody>
      </p:sp>
    </p:spTree>
    <p:extLst>
      <p:ext uri="{BB962C8B-B14F-4D97-AF65-F5344CB8AC3E}">
        <p14:creationId xmlns:p14="http://schemas.microsoft.com/office/powerpoint/2010/main" val="113006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89A0D8C8-C13E-4784-B9EF-811A10CA659A}"/>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345941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hasCustomPrompt="1"/>
          </p:nvPr>
        </p:nvSpPr>
        <p:spPr>
          <a:xfrm>
            <a:off x="838199" y="736601"/>
            <a:ext cx="10514014" cy="862721"/>
          </a:xfrm>
          <a:noFill/>
        </p:spPr>
        <p:txBody>
          <a:bodyPr vert="horz" lIns="0" tIns="0" rIns="0" bIns="0" rtlCol="0" anchor="b">
            <a:noAutofit/>
          </a:bodyPr>
          <a:lstStyle>
            <a:lvl1pPr>
              <a:defRPr lang="sv-SE" dirty="0">
                <a:solidFill>
                  <a:schemeClr val="bg1"/>
                </a:solidFill>
              </a:defRPr>
            </a:lvl1pPr>
          </a:lstStyle>
          <a:p>
            <a:pPr lvl="0"/>
            <a:r>
              <a:rPr lang="sv-SE" dirty="0"/>
              <a:t>Klicka här för att ändra 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a:noFill/>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32561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spcBef>
                <a:spcPct val="0"/>
              </a:spcBef>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bakgrund - Fyllning - Bild eller strukturfyllning, och klicka på Fil.</a:t>
            </a:r>
          </a:p>
        </p:txBody>
      </p:sp>
    </p:spTree>
    <p:extLst>
      <p:ext uri="{BB962C8B-B14F-4D97-AF65-F5344CB8AC3E}">
        <p14:creationId xmlns:p14="http://schemas.microsoft.com/office/powerpoint/2010/main" val="778632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4"/>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4"/>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4"/>
          </a:solidFill>
        </p:spPr>
        <p:txBody>
          <a:bodyPr wrap="square">
            <a:spAutoFit/>
          </a:bodyPr>
          <a:lstStyle/>
          <a:p>
            <a:r>
              <a:rPr lang="sv-SE" sz="1400" dirty="0">
                <a:solidFill>
                  <a:schemeClr val="bg1"/>
                </a:solidFill>
              </a:rPr>
              <a:t>För att byta bakgrundsbild, högerklicka på bilden. Välj Formatera bakgrund - Fyllning - Bild eller strukturfyllning, och klicka på Fil.</a:t>
            </a:r>
          </a:p>
        </p:txBody>
      </p:sp>
    </p:spTree>
    <p:extLst>
      <p:ext uri="{BB962C8B-B14F-4D97-AF65-F5344CB8AC3E}">
        <p14:creationId xmlns:p14="http://schemas.microsoft.com/office/powerpoint/2010/main" val="409156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2022-12-09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F70D9EBA-C909-43A2-BA63-EAE60AE46A45}"/>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69663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4"/>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2022-12-09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9A8C8C14-67C1-44CB-966A-0B15D8B175FF}"/>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339274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14055580-4184-4985-BC6F-EC354D1B594E}"/>
              </a:ext>
            </a:extLst>
          </p:cNvPr>
          <p:cNvSpPr>
            <a:spLocks noGrp="1"/>
          </p:cNvSpPr>
          <p:nvPr>
            <p:ph type="title" hasCustomPrompt="1"/>
          </p:nvPr>
        </p:nvSpPr>
        <p:spPr>
          <a:xfrm>
            <a:off x="838200" y="736601"/>
            <a:ext cx="5591176" cy="862721"/>
          </a:xfrm>
        </p:spPr>
        <p:txBody>
          <a:bodyPr/>
          <a:lstStyle>
            <a:lvl1pPr>
              <a:defRPr/>
            </a:lvl1pPr>
          </a:lstStyle>
          <a:p>
            <a:r>
              <a:rPr lang="sv-SE" dirty="0"/>
              <a:t>Klicka här för att ändra format</a:t>
            </a:r>
          </a:p>
        </p:txBody>
      </p:sp>
    </p:spTree>
    <p:extLst>
      <p:ext uri="{BB962C8B-B14F-4D97-AF65-F5344CB8AC3E}">
        <p14:creationId xmlns:p14="http://schemas.microsoft.com/office/powerpoint/2010/main" val="391869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153398" y="736601"/>
            <a:ext cx="3201648"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9399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473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205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2556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hasCustomPrompt="1"/>
          </p:nvPr>
        </p:nvSpPr>
        <p:spPr>
          <a:xfrm>
            <a:off x="838199" y="736601"/>
            <a:ext cx="10514014" cy="862721"/>
          </a:xfrm>
          <a:noFill/>
        </p:spPr>
        <p:txBody>
          <a:bodyPr vert="horz" lIns="0" tIns="0" rIns="0" bIns="0" rtlCol="0" anchor="b">
            <a:noAutofit/>
          </a:bodyPr>
          <a:lstStyle>
            <a:lvl1pPr>
              <a:defRPr lang="sv-SE" dirty="0">
                <a:solidFill>
                  <a:schemeClr val="bg1"/>
                </a:solidFill>
              </a:defRPr>
            </a:lvl1pPr>
          </a:lstStyle>
          <a:p>
            <a:pPr lvl="0"/>
            <a:r>
              <a:rPr lang="sv-SE" dirty="0"/>
              <a:t>Klicka här för att ändra 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a:noFill/>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424061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4"/>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4"/>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4"/>
          </a:solidFill>
        </p:spPr>
        <p:txBody>
          <a:bodyPr wrap="square">
            <a:spAutoFit/>
          </a:bodyPr>
          <a:lstStyle/>
          <a:p>
            <a:r>
              <a:rPr lang="sv-SE" sz="1400" dirty="0">
                <a:solidFill>
                  <a:schemeClr val="bg1"/>
                </a:solidFill>
              </a:rPr>
              <a:t>För att byta bakgrundsbild, högerklicka på bilden. Välj Formatera bakgrund - Fyllning - Bild eller strukturfyllning, och klicka på Fil.</a:t>
            </a:r>
          </a:p>
        </p:txBody>
      </p:sp>
    </p:spTree>
    <p:extLst>
      <p:ext uri="{BB962C8B-B14F-4D97-AF65-F5344CB8AC3E}">
        <p14:creationId xmlns:p14="http://schemas.microsoft.com/office/powerpoint/2010/main" val="313530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endParaRPr lang="sv-SE" dirty="0"/>
          </a:p>
        </p:txBody>
      </p:sp>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2022-12-09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127980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2022-12-09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D420B6E8-01E2-45FD-A9D2-1AAF2DF07C29}"/>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1922716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4"/>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2022-12-09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B70BF09-8691-4C6F-BFAC-C64D92807539}"/>
              </a:ext>
            </a:extLst>
          </p:cNvPr>
          <p:cNvSpPr>
            <a:spLocks noGrp="1"/>
          </p:cNvSpPr>
          <p:nvPr>
            <p:ph type="title" hasCustomPrompt="1"/>
          </p:nvPr>
        </p:nvSpPr>
        <p:spPr/>
        <p:txBody>
          <a:bodyPr/>
          <a:lstStyle/>
          <a:p>
            <a:r>
              <a:rPr lang="sv-SE" dirty="0"/>
              <a:t>Klicka här för att ändra format</a:t>
            </a:r>
          </a:p>
        </p:txBody>
      </p:sp>
    </p:spTree>
    <p:extLst>
      <p:ext uri="{BB962C8B-B14F-4D97-AF65-F5344CB8AC3E}">
        <p14:creationId xmlns:p14="http://schemas.microsoft.com/office/powerpoint/2010/main" val="3581190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2027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153398" y="736601"/>
            <a:ext cx="3201648"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48766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9754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2125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hasCustomPrompt="1"/>
          </p:nvPr>
        </p:nvSpPr>
        <p:spPr>
          <a:xfrm>
            <a:off x="838199" y="736601"/>
            <a:ext cx="5591175" cy="862721"/>
          </a:xfrm>
        </p:spPr>
        <p:txBody>
          <a:bodyPr/>
          <a:lstStyle>
            <a:lvl1pPr>
              <a:defRPr>
                <a:solidFill>
                  <a:schemeClr val="accent4"/>
                </a:solidFill>
              </a:defRPr>
            </a:lvl1pPr>
          </a:lstStyle>
          <a:p>
            <a:r>
              <a:rPr lang="sv-SE" dirty="0"/>
              <a:t>Klicka här för att ändra 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7309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endParaRPr lang="sv-SE" dirty="0"/>
          </a:p>
        </p:txBody>
      </p:sp>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r>
              <a:rPr lang="sv-SE"/>
              <a:t>Klicka här för att ändra format på bakgrundstexten</a:t>
            </a:r>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2022-12-09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076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mall för rubrikformat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8759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a:t>Klicka här för att ändra mall för rubrikformat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714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mall för rubrikformat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977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mall för rubrikformat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026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mall för rubrikformat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2022-12-09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286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sv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2022-12-09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a:solidFill>
                <a:schemeClr val="tx1"/>
              </a:solidFill>
            </a:endParaRP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a:p>
        </p:txBody>
      </p:sp>
      <p:grpSp>
        <p:nvGrpSpPr>
          <p:cNvPr id="11" name="Group 10">
            <a:extLst>
              <a:ext uri="{FF2B5EF4-FFF2-40B4-BE49-F238E27FC236}">
                <a16:creationId xmlns:a16="http://schemas.microsoft.com/office/drawing/2014/main" id="{98DCF239-2BAD-4F37-B5D6-6897950AFFDC}"/>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7DC3452-4161-4DC1-BE24-AAE95AB44EE5}"/>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3C78F1CD-7EAD-41FE-974B-005C79C4D36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41034961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705" r:id="rId6"/>
    <p:sldLayoutId id="2147483677" r:id="rId7"/>
    <p:sldLayoutId id="2147483678" r:id="rId8"/>
    <p:sldLayoutId id="2147483693"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4"/>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9"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2022-12-09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2F8A296-2E7B-478B-BF02-9E3A47E0653A}"/>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73341FB4-5756-448F-8BA0-376AAC5688E3}"/>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54DC7B3-A32F-4EC8-90D9-33E15F0D96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2547795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1" userDrawn="1">
          <p15:clr>
            <a:srgbClr val="F26B43"/>
          </p15:clr>
        </p15:guide>
        <p15:guide id="4" pos="529" userDrawn="1">
          <p15:clr>
            <a:srgbClr val="F26B43"/>
          </p15:clr>
        </p15:guide>
        <p15:guide id="5" orient="horz" pos="459" userDrawn="1">
          <p15:clr>
            <a:srgbClr val="F26B43"/>
          </p15:clr>
        </p15:guide>
        <p15:guide id="6" orient="horz" pos="1013" userDrawn="1">
          <p15:clr>
            <a:srgbClr val="F26B43"/>
          </p15:clr>
        </p15:guide>
        <p15:guide id="7" orient="horz" pos="1134" userDrawn="1">
          <p15:clr>
            <a:srgbClr val="F26B43"/>
          </p15:clr>
        </p15:guide>
        <p15:guide id="8" orient="horz" pos="3880" userDrawn="1">
          <p15:clr>
            <a:srgbClr val="F26B43"/>
          </p15:clr>
        </p15:guide>
        <p15:guide id="9" orient="horz" pos="40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2022-12-09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141C363-C430-4D8C-8E17-1DBF0D28B139}"/>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89BC9C8-91E7-4C2D-BD89-1E9C98E1DBAE}"/>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48F975E-1E5D-469C-B5DB-622B49E631D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35532709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4"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2022-12-09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8" name="Group 7">
            <a:extLst>
              <a:ext uri="{FF2B5EF4-FFF2-40B4-BE49-F238E27FC236}">
                <a16:creationId xmlns:a16="http://schemas.microsoft.com/office/drawing/2014/main" id="{D38909B5-21FC-4BC8-BEC2-780DB3F34E15}"/>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DA9DCFF4-9387-422F-9390-0B95F99ED1EE}"/>
                </a:ext>
              </a:extLst>
            </p:cNvPr>
            <p:cNvSpPr/>
            <p:nvPr userDrawn="1"/>
          </p:nvSpPr>
          <p:spPr>
            <a:xfrm>
              <a:off x="10456503" y="5411039"/>
              <a:ext cx="971518" cy="1446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2D367394-40CB-4768-ABEF-0CD5DF0CB42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12906806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4" pos="529">
          <p15:clr>
            <a:srgbClr val="F26B43"/>
          </p15:clr>
        </p15:guide>
        <p15:guide id="5" orient="horz" pos="459">
          <p15:clr>
            <a:srgbClr val="F26B43"/>
          </p15:clr>
        </p15:guide>
        <p15:guide id="6" orient="horz" pos="1013">
          <p15:clr>
            <a:srgbClr val="F26B43"/>
          </p15:clr>
        </p15:guide>
        <p15:guide id="7" orient="horz" pos="1134">
          <p15:clr>
            <a:srgbClr val="F26B43"/>
          </p15:clr>
        </p15:guide>
        <p15:guide id="8" orient="horz" pos="3880">
          <p15:clr>
            <a:srgbClr val="F26B43"/>
          </p15:clr>
        </p15:guide>
        <p15:guide id="9" orient="horz" pos="40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kb.se/samverkan-och-utveckling/nytt-fran-kb/nyheter-samverkan-och-utveckling/2022-10-20-oppna-larresurser-har-en-outnyttjad-potential.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CE300-0FE5-4602-A44B-4ECB937C4123}"/>
              </a:ext>
            </a:extLst>
          </p:cNvPr>
          <p:cNvSpPr>
            <a:spLocks noGrp="1"/>
          </p:cNvSpPr>
          <p:nvPr>
            <p:ph type="title"/>
          </p:nvPr>
        </p:nvSpPr>
        <p:spPr>
          <a:xfrm>
            <a:off x="838199" y="943853"/>
            <a:ext cx="10514014" cy="862721"/>
          </a:xfrm>
        </p:spPr>
        <p:txBody>
          <a:bodyPr/>
          <a:lstStyle/>
          <a:p>
            <a:r>
              <a:rPr lang="en-GB" dirty="0" err="1"/>
              <a:t>Öppna</a:t>
            </a:r>
            <a:r>
              <a:rPr lang="en-GB" dirty="0"/>
              <a:t> lärresurser – </a:t>
            </a:r>
            <a:r>
              <a:rPr lang="en-GB" dirty="0" err="1"/>
              <a:t>en</a:t>
            </a:r>
            <a:r>
              <a:rPr lang="en-GB" dirty="0"/>
              <a:t> </a:t>
            </a:r>
            <a:r>
              <a:rPr lang="en-GB" dirty="0" err="1"/>
              <a:t>kartläggning</a:t>
            </a:r>
            <a:r>
              <a:rPr lang="en-GB" dirty="0"/>
              <a:t> och </a:t>
            </a:r>
            <a:r>
              <a:rPr lang="en-GB" dirty="0" err="1"/>
              <a:t>analys</a:t>
            </a:r>
            <a:endParaRPr lang="en-GB" dirty="0"/>
          </a:p>
        </p:txBody>
      </p:sp>
      <p:sp>
        <p:nvSpPr>
          <p:cNvPr id="6" name="Text Placeholder 5">
            <a:extLst>
              <a:ext uri="{FF2B5EF4-FFF2-40B4-BE49-F238E27FC236}">
                <a16:creationId xmlns:a16="http://schemas.microsoft.com/office/drawing/2014/main" id="{FE63A034-48E8-4D68-9E2B-035CAADDA37A}"/>
              </a:ext>
            </a:extLst>
          </p:cNvPr>
          <p:cNvSpPr>
            <a:spLocks noGrp="1"/>
          </p:cNvSpPr>
          <p:nvPr>
            <p:ph type="body" sz="quarter" idx="13"/>
          </p:nvPr>
        </p:nvSpPr>
        <p:spPr>
          <a:xfrm>
            <a:off x="838199" y="2098404"/>
            <a:ext cx="10514013" cy="1045956"/>
          </a:xfrm>
        </p:spPr>
        <p:txBody>
          <a:bodyPr/>
          <a:lstStyle/>
          <a:p>
            <a:r>
              <a:rPr lang="en-GB" dirty="0"/>
              <a:t>SVERD/UHR </a:t>
            </a:r>
            <a:r>
              <a:rPr lang="en-GB" dirty="0" err="1"/>
              <a:t>webbinarium</a:t>
            </a:r>
            <a:r>
              <a:rPr lang="en-GB" dirty="0"/>
              <a:t>, 29 </a:t>
            </a:r>
            <a:r>
              <a:rPr lang="en-GB" dirty="0" err="1"/>
              <a:t>november</a:t>
            </a:r>
            <a:r>
              <a:rPr lang="en-GB" dirty="0"/>
              <a:t> 2022</a:t>
            </a:r>
          </a:p>
        </p:txBody>
      </p:sp>
      <p:sp>
        <p:nvSpPr>
          <p:cNvPr id="7" name="Text Placeholder 6">
            <a:extLst>
              <a:ext uri="{FF2B5EF4-FFF2-40B4-BE49-F238E27FC236}">
                <a16:creationId xmlns:a16="http://schemas.microsoft.com/office/drawing/2014/main" id="{25C08E64-1FA2-4160-8BDF-E8F133B48C96}"/>
              </a:ext>
            </a:extLst>
          </p:cNvPr>
          <p:cNvSpPr>
            <a:spLocks noGrp="1"/>
          </p:cNvSpPr>
          <p:nvPr>
            <p:ph type="body" sz="quarter" idx="14"/>
          </p:nvPr>
        </p:nvSpPr>
        <p:spPr/>
        <p:txBody>
          <a:bodyPr/>
          <a:lstStyle/>
          <a:p>
            <a:r>
              <a:rPr lang="en-GB" dirty="0"/>
              <a:t>Erik Stattin		Kungliga biblioteket</a:t>
            </a:r>
          </a:p>
        </p:txBody>
      </p:sp>
      <p:pic>
        <p:nvPicPr>
          <p:cNvPr id="3" name="Bildobjekt 2">
            <a:extLst>
              <a:ext uri="{FF2B5EF4-FFF2-40B4-BE49-F238E27FC236}">
                <a16:creationId xmlns:a16="http://schemas.microsoft.com/office/drawing/2014/main" id="{7B1B8939-2A70-6B7B-FF67-F072253D7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262" y="6493987"/>
            <a:ext cx="1008098" cy="355125"/>
          </a:xfrm>
          <a:prstGeom prst="rect">
            <a:avLst/>
          </a:prstGeom>
        </p:spPr>
      </p:pic>
    </p:spTree>
    <p:extLst>
      <p:ext uri="{BB962C8B-B14F-4D97-AF65-F5344CB8AC3E}">
        <p14:creationId xmlns:p14="http://schemas.microsoft.com/office/powerpoint/2010/main" val="6709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22C69-EAE4-4362-A1AC-5F16C8733F00}"/>
              </a:ext>
            </a:extLst>
          </p:cNvPr>
          <p:cNvSpPr>
            <a:spLocks noGrp="1"/>
          </p:cNvSpPr>
          <p:nvPr>
            <p:ph type="title"/>
          </p:nvPr>
        </p:nvSpPr>
        <p:spPr/>
        <p:txBody>
          <a:bodyPr/>
          <a:lstStyle/>
          <a:p>
            <a:r>
              <a:rPr lang="sv-SE" dirty="0"/>
              <a:t>Några slutsatser (2/2)</a:t>
            </a:r>
          </a:p>
        </p:txBody>
      </p:sp>
      <p:sp>
        <p:nvSpPr>
          <p:cNvPr id="3" name="Platshållare för innehåll 2">
            <a:extLst>
              <a:ext uri="{FF2B5EF4-FFF2-40B4-BE49-F238E27FC236}">
                <a16:creationId xmlns:a16="http://schemas.microsoft.com/office/drawing/2014/main" id="{581D679D-AECE-4296-BC63-86670D01D695}"/>
              </a:ext>
            </a:extLst>
          </p:cNvPr>
          <p:cNvSpPr>
            <a:spLocks noGrp="1"/>
          </p:cNvSpPr>
          <p:nvPr>
            <p:ph sz="quarter" idx="14"/>
          </p:nvPr>
        </p:nvSpPr>
        <p:spPr>
          <a:xfrm>
            <a:off x="838201" y="1806574"/>
            <a:ext cx="6205537" cy="4351338"/>
          </a:xfrm>
        </p:spPr>
        <p:txBody>
          <a:bodyPr/>
          <a:lstStyle/>
          <a:p>
            <a:r>
              <a:rPr lang="sv-SE" sz="1600" dirty="0"/>
              <a:t>Det allmänna biblioteksväsendet är </a:t>
            </a:r>
            <a:r>
              <a:rPr lang="sv-SE" sz="1600" b="1" dirty="0"/>
              <a:t>en stabil samhällsinfrastruktur för att öppna lärresurser ska kunna hittas och användas</a:t>
            </a:r>
            <a:r>
              <a:rPr lang="sv-SE" sz="1600" dirty="0"/>
              <a:t>. Folkbibliotek och skolbibliotek kan fungera som ett gränssnitt mellan utbildningsutförare och allmänheten.</a:t>
            </a:r>
            <a:br>
              <a:rPr lang="sv-SE" sz="1600" dirty="0"/>
            </a:br>
            <a:br>
              <a:rPr lang="sv-SE" sz="1600" dirty="0"/>
            </a:br>
            <a:r>
              <a:rPr lang="sv-SE" sz="1600" dirty="0"/>
              <a:t>Lärosätesbiblioteken har en viktig roll att spela [men] arbetet kan i högre grad samordnas nationellt för att öka samutnyttjandet av resurser.</a:t>
            </a:r>
            <a:br>
              <a:rPr lang="sv-SE" sz="1600" dirty="0"/>
            </a:br>
            <a:endParaRPr lang="sv-SE" sz="1600" dirty="0"/>
          </a:p>
          <a:p>
            <a:r>
              <a:rPr lang="sv-SE" sz="1600" b="1" dirty="0"/>
              <a:t>Den tekniska infrastrukturen </a:t>
            </a:r>
            <a:r>
              <a:rPr lang="sv-SE" sz="1600" dirty="0"/>
              <a:t>i form av </a:t>
            </a:r>
            <a:r>
              <a:rPr lang="sv-SE" sz="1600" dirty="0" err="1"/>
              <a:t>lärplattformar</a:t>
            </a:r>
            <a:r>
              <a:rPr lang="sv-SE" sz="1600" dirty="0"/>
              <a:t>, repositorier eller tjänster för spridning av bland annat inspelade föreläsningar </a:t>
            </a:r>
            <a:r>
              <a:rPr lang="sv-SE" sz="1600" b="1" dirty="0"/>
              <a:t>finns i hög grad på plats</a:t>
            </a:r>
            <a:r>
              <a:rPr lang="sv-SE" sz="1600" dirty="0"/>
              <a:t>. För att öppna lärresurser ska bli lättare att distribuera och hittas av både lärare och lärande personer behöver dock ett mer systematiskt arbete med bland annat metadata, rättigheter och användning av öppna licenser komma på plats.</a:t>
            </a:r>
          </a:p>
        </p:txBody>
      </p:sp>
      <p:pic>
        <p:nvPicPr>
          <p:cNvPr id="5" name="Bildobjekt 4">
            <a:extLst>
              <a:ext uri="{FF2B5EF4-FFF2-40B4-BE49-F238E27FC236}">
                <a16:creationId xmlns:a16="http://schemas.microsoft.com/office/drawing/2014/main" id="{BBEDFB09-7B1A-F1B1-1AA9-962FF1947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856" y="1857600"/>
            <a:ext cx="5197177" cy="3468249"/>
          </a:xfrm>
          <a:prstGeom prst="rect">
            <a:avLst/>
          </a:prstGeom>
        </p:spPr>
      </p:pic>
    </p:spTree>
    <p:extLst>
      <p:ext uri="{BB962C8B-B14F-4D97-AF65-F5344CB8AC3E}">
        <p14:creationId xmlns:p14="http://schemas.microsoft.com/office/powerpoint/2010/main" val="298165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DB71A-6747-9B79-A137-3048C09E606C}"/>
              </a:ext>
            </a:extLst>
          </p:cNvPr>
          <p:cNvSpPr>
            <a:spLocks noGrp="1"/>
          </p:cNvSpPr>
          <p:nvPr>
            <p:ph type="title"/>
          </p:nvPr>
        </p:nvSpPr>
        <p:spPr>
          <a:xfrm>
            <a:off x="681037" y="736601"/>
            <a:ext cx="7105650" cy="862721"/>
          </a:xfrm>
        </p:spPr>
        <p:txBody>
          <a:bodyPr/>
          <a:lstStyle/>
          <a:p>
            <a:r>
              <a:rPr lang="sv-SE" dirty="0"/>
              <a:t>Några rekommendationer</a:t>
            </a:r>
          </a:p>
        </p:txBody>
      </p:sp>
      <p:sp>
        <p:nvSpPr>
          <p:cNvPr id="3" name="Platshållare för innehåll 2">
            <a:extLst>
              <a:ext uri="{FF2B5EF4-FFF2-40B4-BE49-F238E27FC236}">
                <a16:creationId xmlns:a16="http://schemas.microsoft.com/office/drawing/2014/main" id="{EE41757E-DF2C-B094-87B6-2073E57CD78B}"/>
              </a:ext>
            </a:extLst>
          </p:cNvPr>
          <p:cNvSpPr>
            <a:spLocks noGrp="1"/>
          </p:cNvSpPr>
          <p:nvPr>
            <p:ph sz="quarter" idx="14"/>
          </p:nvPr>
        </p:nvSpPr>
        <p:spPr>
          <a:xfrm>
            <a:off x="838202" y="1806574"/>
            <a:ext cx="6791324" cy="4351338"/>
          </a:xfrm>
        </p:spPr>
        <p:txBody>
          <a:bodyPr/>
          <a:lstStyle/>
          <a:p>
            <a:r>
              <a:rPr lang="sv-SE" sz="1700" dirty="0"/>
              <a:t>För att öppna lärresurser ska bli mer känt och för att få en mer gynnsam utveckling </a:t>
            </a:r>
            <a:r>
              <a:rPr lang="sv-SE" sz="1700" b="1" dirty="0"/>
              <a:t>bör en eller flera myndigheter eller organisationer få i uppdrag att i samarbete skapa en hållbar struktur för samordning av utvecklingen</a:t>
            </a:r>
            <a:r>
              <a:rPr lang="sv-SE" sz="1700" dirty="0"/>
              <a:t>. </a:t>
            </a:r>
          </a:p>
          <a:p>
            <a:r>
              <a:rPr lang="sv-SE" sz="1700" dirty="0"/>
              <a:t>Incitamenten för att skapa, använda och återanvända öppna lärresurser är svaga. </a:t>
            </a:r>
            <a:r>
              <a:rPr lang="sv-SE" sz="1700" b="1" dirty="0"/>
              <a:t>Utveckling av öppna lärresurser liksom andra praktiker och aktiviteter inom öppen vetenskap bör därför erkännas och inkluderas i meritvärdering</a:t>
            </a:r>
            <a:r>
              <a:rPr lang="sv-SE" sz="1700" dirty="0"/>
              <a:t>.</a:t>
            </a:r>
          </a:p>
          <a:p>
            <a:r>
              <a:rPr lang="sv-SE" sz="1700" dirty="0"/>
              <a:t>Upphovsrätt och licenser för (åter-)användning är en viktig förutsättning för användningen av öppna lärresurser. Kunskapen på området är dock begränsad hos skapare och användare av lärresurser. </a:t>
            </a:r>
            <a:r>
              <a:rPr lang="sv-SE" sz="1700" b="1" dirty="0"/>
              <a:t>Att det i högre grad genomförs utbildningsinsatser för producenter och konsumenter om upphovsrätt och vad öppna licenser innebär är önskvärt</a:t>
            </a:r>
            <a:r>
              <a:rPr lang="sv-SE" sz="1700" dirty="0"/>
              <a:t>.</a:t>
            </a:r>
          </a:p>
        </p:txBody>
      </p:sp>
      <p:pic>
        <p:nvPicPr>
          <p:cNvPr id="5" name="Bildobjekt 4">
            <a:extLst>
              <a:ext uri="{FF2B5EF4-FFF2-40B4-BE49-F238E27FC236}">
                <a16:creationId xmlns:a16="http://schemas.microsoft.com/office/drawing/2014/main" id="{77F45296-DF4B-BFBC-AC6D-7B284204D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200" y="1857382"/>
            <a:ext cx="4929562" cy="3289661"/>
          </a:xfrm>
          <a:prstGeom prst="rect">
            <a:avLst/>
          </a:prstGeom>
        </p:spPr>
      </p:pic>
    </p:spTree>
    <p:extLst>
      <p:ext uri="{BB962C8B-B14F-4D97-AF65-F5344CB8AC3E}">
        <p14:creationId xmlns:p14="http://schemas.microsoft.com/office/powerpoint/2010/main" val="22919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innehåll 1"/>
          <p:cNvSpPr>
            <a:spLocks noGrp="1"/>
          </p:cNvSpPr>
          <p:nvPr>
            <p:ph sz="quarter" idx="14"/>
          </p:nvPr>
        </p:nvSpPr>
        <p:spPr>
          <a:xfrm>
            <a:off x="838202" y="2207168"/>
            <a:ext cx="6821904" cy="4351338"/>
          </a:xfrm>
        </p:spPr>
        <p:txBody>
          <a:bodyPr/>
          <a:lstStyle/>
          <a:p>
            <a:r>
              <a:rPr lang="sv-SE" dirty="0"/>
              <a:t>Nytt regeringsuppdrag till KB sedan i juni 2022</a:t>
            </a:r>
          </a:p>
          <a:p>
            <a:r>
              <a:rPr lang="sv-SE" i="1" dirty="0"/>
              <a:t>”Kungl. biblioteket ska ta fram nationella riktlinjer för öppen vetenskap. I uppdraget ingår att, ur ett helhetsperspektiv för öppen vetenskap, identifiera gemensamma mål och prioriteringar, kartlägga rollfördelning och ansvarsområden samt </a:t>
            </a:r>
            <a:br>
              <a:rPr lang="sv-SE" i="1" dirty="0"/>
            </a:br>
            <a:r>
              <a:rPr lang="sv-SE" i="1" dirty="0"/>
              <a:t>definiera behov av stöd och vägledning.”</a:t>
            </a:r>
            <a:endParaRPr lang="sv-SE" dirty="0"/>
          </a:p>
          <a:p>
            <a:r>
              <a:rPr lang="sv-SE" dirty="0"/>
              <a:t>Uppdraget ska redovisas </a:t>
            </a:r>
            <a:r>
              <a:rPr lang="sv-SE" b="1" dirty="0">
                <a:solidFill>
                  <a:schemeClr val="accent2"/>
                </a:solidFill>
              </a:rPr>
              <a:t>15</a:t>
            </a:r>
            <a:r>
              <a:rPr lang="sv-SE" b="1" dirty="0"/>
              <a:t> </a:t>
            </a:r>
            <a:r>
              <a:rPr lang="sv-SE" b="1" dirty="0">
                <a:solidFill>
                  <a:schemeClr val="accent2"/>
                </a:solidFill>
              </a:rPr>
              <a:t>september 2023</a:t>
            </a:r>
          </a:p>
          <a:p>
            <a:r>
              <a:rPr lang="sv-SE" dirty="0"/>
              <a:t>KB ska </a:t>
            </a:r>
            <a:r>
              <a:rPr lang="sv-SE" b="1" dirty="0">
                <a:solidFill>
                  <a:schemeClr val="accent2"/>
                </a:solidFill>
              </a:rPr>
              <a:t>inhämta kunskap och underlag från Vetenskapsrådet </a:t>
            </a:r>
            <a:r>
              <a:rPr lang="sv-SE" dirty="0"/>
              <a:t>(VR) samt kunskap och erfarenheter från </a:t>
            </a:r>
            <a:r>
              <a:rPr lang="sv-SE" b="1" dirty="0">
                <a:solidFill>
                  <a:schemeClr val="accent2"/>
                </a:solidFill>
              </a:rPr>
              <a:t>universitet och högskolor </a:t>
            </a:r>
            <a:r>
              <a:rPr lang="sv-SE" dirty="0"/>
              <a:t>och </a:t>
            </a:r>
            <a:r>
              <a:rPr lang="sv-SE" b="1" dirty="0">
                <a:solidFill>
                  <a:schemeClr val="accent2"/>
                </a:solidFill>
              </a:rPr>
              <a:t>andra berörda </a:t>
            </a:r>
            <a:r>
              <a:rPr lang="sv-SE" dirty="0"/>
              <a:t>myndigheter och organisationer</a:t>
            </a:r>
          </a:p>
          <a:p>
            <a:r>
              <a:rPr lang="sv-SE" dirty="0"/>
              <a:t>VR har fått i uppdrag att bistå KB i arbetet</a:t>
            </a:r>
          </a:p>
          <a:p>
            <a:r>
              <a:rPr lang="sv-SE" dirty="0"/>
              <a:t>Ett förslag i KB:s redovisning i mars 2022 till regeringen</a:t>
            </a:r>
          </a:p>
          <a:p>
            <a:endParaRPr lang="sv-SE" dirty="0"/>
          </a:p>
        </p:txBody>
      </p:sp>
      <p:sp>
        <p:nvSpPr>
          <p:cNvPr id="3" name="Rubrik 2"/>
          <p:cNvSpPr>
            <a:spLocks noGrp="1"/>
          </p:cNvSpPr>
          <p:nvPr>
            <p:ph type="title"/>
          </p:nvPr>
        </p:nvSpPr>
        <p:spPr>
          <a:xfrm>
            <a:off x="838200" y="1002138"/>
            <a:ext cx="7659758" cy="862721"/>
          </a:xfrm>
        </p:spPr>
        <p:txBody>
          <a:bodyPr/>
          <a:lstStyle/>
          <a:p>
            <a:r>
              <a:rPr lang="sv-SE" dirty="0"/>
              <a:t>Nationella riktlinjer för öppen vetenskap</a:t>
            </a:r>
          </a:p>
        </p:txBody>
      </p:sp>
      <p:pic>
        <p:nvPicPr>
          <p:cNvPr id="5" name="Bildobjekt 4">
            <a:extLst>
              <a:ext uri="{FF2B5EF4-FFF2-40B4-BE49-F238E27FC236}">
                <a16:creationId xmlns:a16="http://schemas.microsoft.com/office/drawing/2014/main" id="{4F35958C-6F3A-C0D0-646B-56655CD1D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856" y="1211271"/>
            <a:ext cx="3550526" cy="5018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659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73D25B7F-BE05-94DC-4923-6ADF952B5CC8}"/>
              </a:ext>
            </a:extLst>
          </p:cNvPr>
          <p:cNvGrpSpPr/>
          <p:nvPr/>
        </p:nvGrpSpPr>
        <p:grpSpPr>
          <a:xfrm>
            <a:off x="2712874" y="511773"/>
            <a:ext cx="6766251" cy="5834454"/>
            <a:chOff x="2334296" y="900410"/>
            <a:chExt cx="6766251" cy="5834454"/>
          </a:xfrm>
        </p:grpSpPr>
        <p:grpSp>
          <p:nvGrpSpPr>
            <p:cNvPr id="5" name="Grupp 4">
              <a:extLst>
                <a:ext uri="{FF2B5EF4-FFF2-40B4-BE49-F238E27FC236}">
                  <a16:creationId xmlns:a16="http://schemas.microsoft.com/office/drawing/2014/main" id="{5EFB61A8-FF24-04BF-D1DC-80D8A14C4729}"/>
                </a:ext>
              </a:extLst>
            </p:cNvPr>
            <p:cNvGrpSpPr/>
            <p:nvPr/>
          </p:nvGrpSpPr>
          <p:grpSpPr>
            <a:xfrm>
              <a:off x="3136392" y="1006385"/>
              <a:ext cx="5650992" cy="5683589"/>
              <a:chOff x="3136392" y="1006385"/>
              <a:chExt cx="5650992" cy="5683589"/>
            </a:xfrm>
          </p:grpSpPr>
          <p:grpSp>
            <p:nvGrpSpPr>
              <p:cNvPr id="39" name="Grupp 38">
                <a:extLst>
                  <a:ext uri="{FF2B5EF4-FFF2-40B4-BE49-F238E27FC236}">
                    <a16:creationId xmlns:a16="http://schemas.microsoft.com/office/drawing/2014/main" id="{406213B1-98CF-2F63-23C1-426CD7BBFE7B}"/>
                  </a:ext>
                </a:extLst>
              </p:cNvPr>
              <p:cNvGrpSpPr/>
              <p:nvPr/>
            </p:nvGrpSpPr>
            <p:grpSpPr>
              <a:xfrm>
                <a:off x="3453008" y="1006385"/>
                <a:ext cx="5285984" cy="4845229"/>
                <a:chOff x="3453008" y="1006385"/>
                <a:chExt cx="5285984" cy="4845229"/>
              </a:xfrm>
            </p:grpSpPr>
            <p:pic>
              <p:nvPicPr>
                <p:cNvPr id="41" name="Bildobjekt 40">
                  <a:extLst>
                    <a:ext uri="{FF2B5EF4-FFF2-40B4-BE49-F238E27FC236}">
                      <a16:creationId xmlns:a16="http://schemas.microsoft.com/office/drawing/2014/main" id="{584BFC84-D6DF-08B6-23A7-8C270C8C4DD9}"/>
                    </a:ext>
                  </a:extLst>
                </p:cNvPr>
                <p:cNvPicPr>
                  <a:picLocks noChangeAspect="1"/>
                </p:cNvPicPr>
                <p:nvPr/>
              </p:nvPicPr>
              <p:blipFill rotWithShape="1">
                <a:blip r:embed="rId2"/>
                <a:srcRect l="10943" t="13894" r="7328" b="33053"/>
                <a:stretch/>
              </p:blipFill>
              <p:spPr>
                <a:xfrm>
                  <a:off x="3453008" y="1006385"/>
                  <a:ext cx="5285984" cy="4845229"/>
                </a:xfrm>
                <a:prstGeom prst="rect">
                  <a:avLst/>
                </a:prstGeom>
              </p:spPr>
            </p:pic>
            <p:sp>
              <p:nvSpPr>
                <p:cNvPr id="42" name="textruta 41">
                  <a:extLst>
                    <a:ext uri="{FF2B5EF4-FFF2-40B4-BE49-F238E27FC236}">
                      <a16:creationId xmlns:a16="http://schemas.microsoft.com/office/drawing/2014/main" id="{C679160E-EDA3-189B-5E88-7DF1BCAD8DEE}"/>
                    </a:ext>
                  </a:extLst>
                </p:cNvPr>
                <p:cNvSpPr txBox="1"/>
                <p:nvPr/>
              </p:nvSpPr>
              <p:spPr>
                <a:xfrm>
                  <a:off x="6608564" y="3586886"/>
                  <a:ext cx="1101925" cy="553998"/>
                </a:xfrm>
                <a:prstGeom prst="rect">
                  <a:avLst/>
                </a:prstGeom>
                <a:solidFill>
                  <a:srgbClr val="E9A5F6"/>
                </a:solidFill>
                <a:ln>
                  <a:noFill/>
                </a:ln>
              </p:spPr>
              <p:txBody>
                <a:bodyPr wrap="square" lIns="0" tIns="0" rIns="0" bIns="0" rtlCol="0">
                  <a:spAutoFit/>
                </a:bodyPr>
                <a:lstStyle/>
                <a:p>
                  <a:pPr algn="ctr"/>
                  <a:r>
                    <a:rPr lang="sv-SE" sz="1200" dirty="0">
                      <a:solidFill>
                        <a:schemeClr val="bg1"/>
                      </a:solidFill>
                      <a:latin typeface="Arial" panose="020B0604020202020204" pitchFamily="34" charset="0"/>
                      <a:cs typeface="Arial" panose="020B0604020202020204" pitchFamily="34" charset="0"/>
                    </a:rPr>
                    <a:t>Infrastruktur </a:t>
                  </a:r>
                </a:p>
                <a:p>
                  <a:pPr algn="ctr"/>
                  <a:r>
                    <a:rPr lang="sv-SE" sz="1200" dirty="0">
                      <a:solidFill>
                        <a:schemeClr val="bg1"/>
                      </a:solidFill>
                      <a:latin typeface="Arial" panose="020B0604020202020204" pitchFamily="34" charset="0"/>
                      <a:cs typeface="Arial" panose="020B0604020202020204" pitchFamily="34" charset="0"/>
                    </a:rPr>
                    <a:t>för öppen vetenskap</a:t>
                  </a:r>
                </a:p>
              </p:txBody>
            </p:sp>
            <p:sp>
              <p:nvSpPr>
                <p:cNvPr id="43" name="textruta 42">
                  <a:extLst>
                    <a:ext uri="{FF2B5EF4-FFF2-40B4-BE49-F238E27FC236}">
                      <a16:creationId xmlns:a16="http://schemas.microsoft.com/office/drawing/2014/main" id="{32CAAB2C-E98D-5982-CD06-C6AA9BAEA8A1}"/>
                    </a:ext>
                  </a:extLst>
                </p:cNvPr>
                <p:cNvSpPr txBox="1"/>
                <p:nvPr/>
              </p:nvSpPr>
              <p:spPr>
                <a:xfrm>
                  <a:off x="5448776" y="4793652"/>
                  <a:ext cx="1101925" cy="674489"/>
                </a:xfrm>
                <a:prstGeom prst="rect">
                  <a:avLst/>
                </a:prstGeom>
                <a:solidFill>
                  <a:srgbClr val="FCB040"/>
                </a:solidFill>
                <a:ln>
                  <a:noFill/>
                </a:ln>
              </p:spPr>
              <p:txBody>
                <a:bodyPr wrap="square" lIns="0" tIns="0" rIns="0" bIns="0" rtlCol="0">
                  <a:noAutofit/>
                </a:bodyPr>
                <a:lstStyle/>
                <a:p>
                  <a:pPr algn="ctr"/>
                  <a:r>
                    <a:rPr lang="sv-SE" sz="1200" dirty="0">
                      <a:solidFill>
                        <a:schemeClr val="bg1"/>
                      </a:solidFill>
                      <a:latin typeface="Arial" panose="020B0604020202020204" pitchFamily="34" charset="0"/>
                      <a:cs typeface="Arial" panose="020B0604020202020204" pitchFamily="34" charset="0"/>
                    </a:rPr>
                    <a:t>Öppen medverkan för samhällsaktörer</a:t>
                  </a:r>
                </a:p>
              </p:txBody>
            </p:sp>
            <p:sp>
              <p:nvSpPr>
                <p:cNvPr id="44" name="textruta 43">
                  <a:extLst>
                    <a:ext uri="{FF2B5EF4-FFF2-40B4-BE49-F238E27FC236}">
                      <a16:creationId xmlns:a16="http://schemas.microsoft.com/office/drawing/2014/main" id="{C4CFD43A-7A77-B0FF-7821-FCC54CEAE043}"/>
                    </a:ext>
                  </a:extLst>
                </p:cNvPr>
                <p:cNvSpPr txBox="1"/>
                <p:nvPr/>
              </p:nvSpPr>
              <p:spPr>
                <a:xfrm>
                  <a:off x="4210986" y="3568032"/>
                  <a:ext cx="1080000" cy="846000"/>
                </a:xfrm>
                <a:prstGeom prst="rect">
                  <a:avLst/>
                </a:prstGeom>
                <a:solidFill>
                  <a:srgbClr val="2CABE1"/>
                </a:solidFill>
                <a:ln>
                  <a:noFill/>
                </a:ln>
              </p:spPr>
              <p:txBody>
                <a:bodyPr wrap="square" lIns="0" tIns="36000" rIns="0" bIns="36000" rtlCol="0">
                  <a:spAutoFit/>
                </a:bodyPr>
                <a:lstStyle/>
                <a:p>
                  <a:pPr algn="ctr"/>
                  <a:r>
                    <a:rPr lang="sv-SE" sz="1200" dirty="0">
                      <a:solidFill>
                        <a:schemeClr val="bg1"/>
                      </a:solidFill>
                      <a:latin typeface="Arial" panose="020B0604020202020204" pitchFamily="34" charset="0"/>
                      <a:cs typeface="Arial" panose="020B0604020202020204" pitchFamily="34" charset="0"/>
                    </a:rPr>
                    <a:t>Öppen dialog med andra kunskaps-system</a:t>
                  </a:r>
                </a:p>
              </p:txBody>
            </p:sp>
            <p:sp>
              <p:nvSpPr>
                <p:cNvPr id="45" name="textruta 44">
                  <a:extLst>
                    <a:ext uri="{FF2B5EF4-FFF2-40B4-BE49-F238E27FC236}">
                      <a16:creationId xmlns:a16="http://schemas.microsoft.com/office/drawing/2014/main" id="{E7A5482D-58DF-84D3-2E13-F81A32ADAF9C}"/>
                    </a:ext>
                  </a:extLst>
                </p:cNvPr>
                <p:cNvSpPr txBox="1"/>
                <p:nvPr/>
              </p:nvSpPr>
              <p:spPr>
                <a:xfrm>
                  <a:off x="5349615" y="2307416"/>
                  <a:ext cx="1101925" cy="626701"/>
                </a:xfrm>
                <a:prstGeom prst="rect">
                  <a:avLst/>
                </a:prstGeom>
                <a:solidFill>
                  <a:srgbClr val="00A14B"/>
                </a:solidFill>
                <a:ln>
                  <a:noFill/>
                </a:ln>
              </p:spPr>
              <p:txBody>
                <a:bodyPr wrap="square" lIns="0" tIns="36000" rIns="0" bIns="36000" rtlCol="0">
                  <a:spAutoFit/>
                </a:bodyPr>
                <a:lstStyle/>
                <a:p>
                  <a:pPr algn="ctr"/>
                  <a:r>
                    <a:rPr lang="sv-SE" sz="1200" dirty="0">
                      <a:solidFill>
                        <a:schemeClr val="bg1"/>
                      </a:solidFill>
                      <a:latin typeface="Arial" panose="020B0604020202020204" pitchFamily="34" charset="0"/>
                      <a:cs typeface="Arial" panose="020B0604020202020204" pitchFamily="34" charset="0"/>
                    </a:rPr>
                    <a:t>Öppen vetenskaplig kunskap</a:t>
                  </a:r>
                </a:p>
              </p:txBody>
            </p:sp>
            <p:sp>
              <p:nvSpPr>
                <p:cNvPr id="46" name="Ellips 45">
                  <a:extLst>
                    <a:ext uri="{FF2B5EF4-FFF2-40B4-BE49-F238E27FC236}">
                      <a16:creationId xmlns:a16="http://schemas.microsoft.com/office/drawing/2014/main" id="{8A9D92E0-BA9B-C83B-FB3D-A5E716EB6EF3}"/>
                    </a:ext>
                  </a:extLst>
                </p:cNvPr>
                <p:cNvSpPr>
                  <a:spLocks noChangeAspect="1"/>
                </p:cNvSpPr>
                <p:nvPr/>
              </p:nvSpPr>
              <p:spPr>
                <a:xfrm>
                  <a:off x="5462748" y="3432422"/>
                  <a:ext cx="990000" cy="9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sv-SE" sz="1200" dirty="0">
                      <a:solidFill>
                        <a:schemeClr val="accent1">
                          <a:lumMod val="50000"/>
                        </a:schemeClr>
                      </a:solidFill>
                      <a:latin typeface="Arial" panose="020B0604020202020204" pitchFamily="34" charset="0"/>
                      <a:cs typeface="Arial" panose="020B0604020202020204" pitchFamily="34" charset="0"/>
                    </a:rPr>
                    <a:t>Öppen vetenskap</a:t>
                  </a:r>
                </a:p>
              </p:txBody>
            </p:sp>
          </p:grpSp>
          <p:sp>
            <p:nvSpPr>
              <p:cNvPr id="40" name="Ring 39">
                <a:extLst>
                  <a:ext uri="{FF2B5EF4-FFF2-40B4-BE49-F238E27FC236}">
                    <a16:creationId xmlns:a16="http://schemas.microsoft.com/office/drawing/2014/main" id="{BB3C301D-E992-89D0-43F5-566CEBF31D29}"/>
                  </a:ext>
                </a:extLst>
              </p:cNvPr>
              <p:cNvSpPr/>
              <p:nvPr/>
            </p:nvSpPr>
            <p:spPr>
              <a:xfrm>
                <a:off x="3136392" y="1063164"/>
                <a:ext cx="5650992" cy="5626810"/>
              </a:xfrm>
              <a:prstGeom prst="donut">
                <a:avLst>
                  <a:gd name="adj" fmla="val 180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6" name="Rektangel 5">
              <a:extLst>
                <a:ext uri="{FF2B5EF4-FFF2-40B4-BE49-F238E27FC236}">
                  <a16:creationId xmlns:a16="http://schemas.microsoft.com/office/drawing/2014/main" id="{2576BF3E-6B0E-C094-A590-EB6275CA1DB2}"/>
                </a:ext>
              </a:extLst>
            </p:cNvPr>
            <p:cNvSpPr/>
            <p:nvPr/>
          </p:nvSpPr>
          <p:spPr>
            <a:xfrm>
              <a:off x="6452748" y="1812275"/>
              <a:ext cx="508266"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CC763473-5ACC-70AF-9E13-8CB35FB44AD7}"/>
                </a:ext>
              </a:extLst>
            </p:cNvPr>
            <p:cNvGrpSpPr/>
            <p:nvPr/>
          </p:nvGrpSpPr>
          <p:grpSpPr>
            <a:xfrm>
              <a:off x="7795261" y="2872226"/>
              <a:ext cx="1305286" cy="1954310"/>
              <a:chOff x="7795261" y="2872226"/>
              <a:chExt cx="1305286" cy="1954310"/>
            </a:xfrm>
          </p:grpSpPr>
          <p:sp>
            <p:nvSpPr>
              <p:cNvPr id="35" name="textruta 34">
                <a:extLst>
                  <a:ext uri="{FF2B5EF4-FFF2-40B4-BE49-F238E27FC236}">
                    <a16:creationId xmlns:a16="http://schemas.microsoft.com/office/drawing/2014/main" id="{EC0F23F2-912F-F406-55B1-2748A12DB2D3}"/>
                  </a:ext>
                </a:extLst>
              </p:cNvPr>
              <p:cNvSpPr txBox="1"/>
              <p:nvPr/>
            </p:nvSpPr>
            <p:spPr>
              <a:xfrm>
                <a:off x="8566426" y="3088331"/>
                <a:ext cx="534121" cy="215444"/>
              </a:xfrm>
              <a:prstGeom prst="rect">
                <a:avLst/>
              </a:prstGeom>
              <a:solidFill>
                <a:schemeClr val="bg1"/>
              </a:solidFill>
            </p:spPr>
            <p:txBody>
              <a:bodyPr wrap="none" rtlCol="0">
                <a:spAutoFit/>
              </a:bodyPr>
              <a:lstStyle/>
              <a:p>
                <a:r>
                  <a:rPr lang="sv-SE" sz="800" b="1" dirty="0">
                    <a:solidFill>
                      <a:srgbClr val="CFA4CD"/>
                    </a:solidFill>
                    <a:latin typeface="Arial" panose="020B0604020202020204" pitchFamily="34" charset="0"/>
                    <a:cs typeface="Arial" panose="020B0604020202020204" pitchFamily="34" charset="0"/>
                  </a:rPr>
                  <a:t>Virtuell</a:t>
                </a:r>
              </a:p>
            </p:txBody>
          </p:sp>
          <p:sp>
            <p:nvSpPr>
              <p:cNvPr id="36" name="textruta 35">
                <a:extLst>
                  <a:ext uri="{FF2B5EF4-FFF2-40B4-BE49-F238E27FC236}">
                    <a16:creationId xmlns:a16="http://schemas.microsoft.com/office/drawing/2014/main" id="{1B71963B-F7C0-831D-E70B-98C7D545CDEC}"/>
                  </a:ext>
                </a:extLst>
              </p:cNvPr>
              <p:cNvSpPr txBox="1"/>
              <p:nvPr/>
            </p:nvSpPr>
            <p:spPr>
              <a:xfrm>
                <a:off x="8580051" y="4458438"/>
                <a:ext cx="506870" cy="215444"/>
              </a:xfrm>
              <a:prstGeom prst="rect">
                <a:avLst/>
              </a:prstGeom>
              <a:solidFill>
                <a:schemeClr val="bg1"/>
              </a:solidFill>
            </p:spPr>
            <p:txBody>
              <a:bodyPr wrap="none" rtlCol="0">
                <a:spAutoFit/>
              </a:bodyPr>
              <a:lstStyle/>
              <a:p>
                <a:r>
                  <a:rPr lang="sv-SE" sz="800" b="1" dirty="0">
                    <a:solidFill>
                      <a:srgbClr val="CFA4CD"/>
                    </a:solidFill>
                    <a:latin typeface="Arial" panose="020B0604020202020204" pitchFamily="34" charset="0"/>
                    <a:cs typeface="Arial" panose="020B0604020202020204" pitchFamily="34" charset="0"/>
                  </a:rPr>
                  <a:t>Fysisk</a:t>
                </a:r>
              </a:p>
            </p:txBody>
          </p:sp>
          <p:pic>
            <p:nvPicPr>
              <p:cNvPr id="37" name="Bildobjekt 36">
                <a:extLst>
                  <a:ext uri="{FF2B5EF4-FFF2-40B4-BE49-F238E27FC236}">
                    <a16:creationId xmlns:a16="http://schemas.microsoft.com/office/drawing/2014/main" id="{ACB4D333-4AAC-6138-3649-374D859E065F}"/>
                  </a:ext>
                </a:extLst>
              </p:cNvPr>
              <p:cNvPicPr>
                <a:picLocks noChangeAspect="1"/>
              </p:cNvPicPr>
              <p:nvPr/>
            </p:nvPicPr>
            <p:blipFill rotWithShape="1">
              <a:blip r:embed="rId3"/>
              <a:srcRect l="55752" t="16147" r="32790" b="76593"/>
              <a:stretch/>
            </p:blipFill>
            <p:spPr>
              <a:xfrm>
                <a:off x="7802881" y="4178882"/>
                <a:ext cx="723900" cy="647654"/>
              </a:xfrm>
              <a:prstGeom prst="rect">
                <a:avLst/>
              </a:prstGeom>
            </p:spPr>
          </p:pic>
          <p:pic>
            <p:nvPicPr>
              <p:cNvPr id="38" name="Bildobjekt 37">
                <a:extLst>
                  <a:ext uri="{FF2B5EF4-FFF2-40B4-BE49-F238E27FC236}">
                    <a16:creationId xmlns:a16="http://schemas.microsoft.com/office/drawing/2014/main" id="{AB5AD1D0-A51B-E405-B6D5-F16FFFA8E3BC}"/>
                  </a:ext>
                </a:extLst>
              </p:cNvPr>
              <p:cNvPicPr>
                <a:picLocks noChangeAspect="1"/>
              </p:cNvPicPr>
              <p:nvPr/>
            </p:nvPicPr>
            <p:blipFill rotWithShape="1">
              <a:blip r:embed="rId3"/>
              <a:srcRect l="32595" t="16147" r="55705" b="76593"/>
              <a:stretch/>
            </p:blipFill>
            <p:spPr>
              <a:xfrm>
                <a:off x="7795261" y="2872226"/>
                <a:ext cx="739140" cy="647654"/>
              </a:xfrm>
              <a:prstGeom prst="rect">
                <a:avLst/>
              </a:prstGeom>
            </p:spPr>
          </p:pic>
        </p:grpSp>
        <p:grpSp>
          <p:nvGrpSpPr>
            <p:cNvPr id="8" name="Grupp 7">
              <a:extLst>
                <a:ext uri="{FF2B5EF4-FFF2-40B4-BE49-F238E27FC236}">
                  <a16:creationId xmlns:a16="http://schemas.microsoft.com/office/drawing/2014/main" id="{FD63210D-D6F8-369B-E11F-9E224A772269}"/>
                </a:ext>
              </a:extLst>
            </p:cNvPr>
            <p:cNvGrpSpPr/>
            <p:nvPr/>
          </p:nvGrpSpPr>
          <p:grpSpPr>
            <a:xfrm>
              <a:off x="2334296" y="2675169"/>
              <a:ext cx="1817469" cy="2344561"/>
              <a:chOff x="2334296" y="2675169"/>
              <a:chExt cx="1817469" cy="2344561"/>
            </a:xfrm>
          </p:grpSpPr>
          <p:sp>
            <p:nvSpPr>
              <p:cNvPr id="29" name="textruta 28">
                <a:extLst>
                  <a:ext uri="{FF2B5EF4-FFF2-40B4-BE49-F238E27FC236}">
                    <a16:creationId xmlns:a16="http://schemas.microsoft.com/office/drawing/2014/main" id="{49CC3185-9066-19EE-BB35-E9FF4B8D243A}"/>
                  </a:ext>
                </a:extLst>
              </p:cNvPr>
              <p:cNvSpPr txBox="1"/>
              <p:nvPr/>
            </p:nvSpPr>
            <p:spPr>
              <a:xfrm>
                <a:off x="2800064" y="4545638"/>
                <a:ext cx="481222" cy="215444"/>
              </a:xfrm>
              <a:prstGeom prst="rect">
                <a:avLst/>
              </a:prstGeom>
              <a:solidFill>
                <a:schemeClr val="bg1"/>
              </a:solidFill>
            </p:spPr>
            <p:txBody>
              <a:bodyPr wrap="none" rtlCol="0">
                <a:spAutoFit/>
              </a:bodyPr>
              <a:lstStyle/>
              <a:p>
                <a:pPr algn="ctr"/>
                <a:r>
                  <a:rPr lang="sv-SE" sz="800" b="1" dirty="0">
                    <a:solidFill>
                      <a:srgbClr val="2CABE1"/>
                    </a:solidFill>
                    <a:latin typeface="Arial" panose="020B0604020202020204" pitchFamily="34" charset="0"/>
                    <a:cs typeface="Arial" panose="020B0604020202020204" pitchFamily="34" charset="0"/>
                  </a:rPr>
                  <a:t>Urfolk</a:t>
                </a:r>
              </a:p>
            </p:txBody>
          </p:sp>
          <p:sp>
            <p:nvSpPr>
              <p:cNvPr id="30" name="textruta 29">
                <a:extLst>
                  <a:ext uri="{FF2B5EF4-FFF2-40B4-BE49-F238E27FC236}">
                    <a16:creationId xmlns:a16="http://schemas.microsoft.com/office/drawing/2014/main" id="{D1CDE814-E7C4-00A7-8799-DD38246C4DF9}"/>
                  </a:ext>
                </a:extLst>
              </p:cNvPr>
              <p:cNvSpPr txBox="1"/>
              <p:nvPr/>
            </p:nvSpPr>
            <p:spPr>
              <a:xfrm>
                <a:off x="2334296" y="3670401"/>
                <a:ext cx="970138" cy="338554"/>
              </a:xfrm>
              <a:prstGeom prst="rect">
                <a:avLst/>
              </a:prstGeom>
              <a:solidFill>
                <a:schemeClr val="bg1"/>
              </a:solidFill>
            </p:spPr>
            <p:txBody>
              <a:bodyPr wrap="none" rtlCol="0">
                <a:spAutoFit/>
              </a:bodyPr>
              <a:lstStyle/>
              <a:p>
                <a:pPr algn="ctr"/>
                <a:r>
                  <a:rPr lang="sv-SE" sz="800" b="1" dirty="0">
                    <a:solidFill>
                      <a:srgbClr val="2CABE1"/>
                    </a:solidFill>
                    <a:latin typeface="Arial" panose="020B0604020202020204" pitchFamily="34" charset="0"/>
                    <a:cs typeface="Arial" panose="020B0604020202020204" pitchFamily="34" charset="0"/>
                  </a:rPr>
                  <a:t>Marginaliserade</a:t>
                </a:r>
              </a:p>
              <a:p>
                <a:pPr algn="ctr"/>
                <a:r>
                  <a:rPr lang="sv-SE" sz="800" b="1" dirty="0">
                    <a:solidFill>
                      <a:srgbClr val="2CABE1"/>
                    </a:solidFill>
                    <a:latin typeface="Arial" panose="020B0604020202020204" pitchFamily="34" charset="0"/>
                    <a:cs typeface="Arial" panose="020B0604020202020204" pitchFamily="34" charset="0"/>
                  </a:rPr>
                  <a:t>akademiker</a:t>
                </a:r>
              </a:p>
            </p:txBody>
          </p:sp>
          <p:sp>
            <p:nvSpPr>
              <p:cNvPr id="31" name="textruta 30">
                <a:extLst>
                  <a:ext uri="{FF2B5EF4-FFF2-40B4-BE49-F238E27FC236}">
                    <a16:creationId xmlns:a16="http://schemas.microsoft.com/office/drawing/2014/main" id="{C3C161CD-423B-4B94-C4B5-F7971774DF85}"/>
                  </a:ext>
                </a:extLst>
              </p:cNvPr>
              <p:cNvSpPr txBox="1"/>
              <p:nvPr/>
            </p:nvSpPr>
            <p:spPr>
              <a:xfrm>
                <a:off x="2511904" y="2863453"/>
                <a:ext cx="1071127" cy="215444"/>
              </a:xfrm>
              <a:prstGeom prst="rect">
                <a:avLst/>
              </a:prstGeom>
              <a:solidFill>
                <a:schemeClr val="bg1"/>
              </a:solidFill>
            </p:spPr>
            <p:txBody>
              <a:bodyPr wrap="none" rtlCol="0">
                <a:spAutoFit/>
              </a:bodyPr>
              <a:lstStyle/>
              <a:p>
                <a:pPr algn="ctr"/>
                <a:r>
                  <a:rPr lang="sv-SE" sz="800" b="1" dirty="0">
                    <a:solidFill>
                      <a:srgbClr val="2CABE1"/>
                    </a:solidFill>
                    <a:latin typeface="Arial" panose="020B0604020202020204" pitchFamily="34" charset="0"/>
                    <a:cs typeface="Arial" panose="020B0604020202020204" pitchFamily="34" charset="0"/>
                  </a:rPr>
                  <a:t>Lokalbefolkningar</a:t>
                </a:r>
              </a:p>
            </p:txBody>
          </p:sp>
          <p:pic>
            <p:nvPicPr>
              <p:cNvPr id="32" name="Bildobjekt 31">
                <a:extLst>
                  <a:ext uri="{FF2B5EF4-FFF2-40B4-BE49-F238E27FC236}">
                    <a16:creationId xmlns:a16="http://schemas.microsoft.com/office/drawing/2014/main" id="{5389500E-0547-100D-FF05-8C42B0D50CE4}"/>
                  </a:ext>
                </a:extLst>
              </p:cNvPr>
              <p:cNvPicPr>
                <a:picLocks noChangeAspect="1"/>
              </p:cNvPicPr>
              <p:nvPr/>
            </p:nvPicPr>
            <p:blipFill rotWithShape="1">
              <a:blip r:embed="rId4"/>
              <a:srcRect l="37027" t="51537" r="53187" b="42004"/>
              <a:stretch/>
            </p:blipFill>
            <p:spPr>
              <a:xfrm>
                <a:off x="3450765" y="4379621"/>
                <a:ext cx="686865" cy="640109"/>
              </a:xfrm>
              <a:prstGeom prst="ellipse">
                <a:avLst/>
              </a:prstGeom>
            </p:spPr>
          </p:pic>
          <p:pic>
            <p:nvPicPr>
              <p:cNvPr id="33" name="Bildobjekt 32">
                <a:extLst>
                  <a:ext uri="{FF2B5EF4-FFF2-40B4-BE49-F238E27FC236}">
                    <a16:creationId xmlns:a16="http://schemas.microsoft.com/office/drawing/2014/main" id="{3F0493AB-B125-676B-FE4E-52BF8FCB5C37}"/>
                  </a:ext>
                </a:extLst>
              </p:cNvPr>
              <p:cNvPicPr>
                <a:picLocks noChangeAspect="1"/>
              </p:cNvPicPr>
              <p:nvPr/>
            </p:nvPicPr>
            <p:blipFill rotWithShape="1">
              <a:blip r:embed="rId4"/>
              <a:srcRect l="47938" t="50537" r="42525" b="43393"/>
              <a:stretch/>
            </p:blipFill>
            <p:spPr>
              <a:xfrm>
                <a:off x="3274521" y="3538829"/>
                <a:ext cx="669411" cy="601699"/>
              </a:xfrm>
              <a:prstGeom prst="rect">
                <a:avLst/>
              </a:prstGeom>
            </p:spPr>
          </p:pic>
          <p:pic>
            <p:nvPicPr>
              <p:cNvPr id="34" name="Bildobjekt 33">
                <a:extLst>
                  <a:ext uri="{FF2B5EF4-FFF2-40B4-BE49-F238E27FC236}">
                    <a16:creationId xmlns:a16="http://schemas.microsoft.com/office/drawing/2014/main" id="{296664E2-0BDD-A07D-2499-99C7BACAE334}"/>
                  </a:ext>
                </a:extLst>
              </p:cNvPr>
              <p:cNvPicPr>
                <a:picLocks noChangeAspect="1"/>
              </p:cNvPicPr>
              <p:nvPr/>
            </p:nvPicPr>
            <p:blipFill rotWithShape="1">
              <a:blip r:embed="rId4"/>
              <a:srcRect l="57983" t="51461" r="32480" b="42274"/>
              <a:stretch/>
            </p:blipFill>
            <p:spPr>
              <a:xfrm>
                <a:off x="3482354" y="2675169"/>
                <a:ext cx="669411" cy="620986"/>
              </a:xfrm>
              <a:prstGeom prst="rect">
                <a:avLst/>
              </a:prstGeom>
            </p:spPr>
          </p:pic>
        </p:grpSp>
        <p:grpSp>
          <p:nvGrpSpPr>
            <p:cNvPr id="9" name="Grupp 8">
              <a:extLst>
                <a:ext uri="{FF2B5EF4-FFF2-40B4-BE49-F238E27FC236}">
                  <a16:creationId xmlns:a16="http://schemas.microsoft.com/office/drawing/2014/main" id="{6E2D36E9-258B-BA84-7AAA-3A305941FB5B}"/>
                </a:ext>
              </a:extLst>
            </p:cNvPr>
            <p:cNvGrpSpPr/>
            <p:nvPr/>
          </p:nvGrpSpPr>
          <p:grpSpPr>
            <a:xfrm>
              <a:off x="3792041" y="5513865"/>
              <a:ext cx="4716867" cy="1220999"/>
              <a:chOff x="3792041" y="5513865"/>
              <a:chExt cx="4716867" cy="1220999"/>
            </a:xfrm>
          </p:grpSpPr>
          <p:sp>
            <p:nvSpPr>
              <p:cNvPr id="21" name="textruta 20">
                <a:extLst>
                  <a:ext uri="{FF2B5EF4-FFF2-40B4-BE49-F238E27FC236}">
                    <a16:creationId xmlns:a16="http://schemas.microsoft.com/office/drawing/2014/main" id="{E4F99389-B62A-1925-FE39-51294C9C82F1}"/>
                  </a:ext>
                </a:extLst>
              </p:cNvPr>
              <p:cNvSpPr txBox="1"/>
              <p:nvPr/>
            </p:nvSpPr>
            <p:spPr>
              <a:xfrm>
                <a:off x="5960728" y="6396310"/>
                <a:ext cx="899605" cy="338554"/>
              </a:xfrm>
              <a:prstGeom prst="rect">
                <a:avLst/>
              </a:prstGeom>
              <a:solidFill>
                <a:schemeClr val="bg1"/>
              </a:solidFill>
            </p:spPr>
            <p:txBody>
              <a:bodyPr wrap="none" rtlCol="0">
                <a:spAutoFit/>
              </a:bodyPr>
              <a:lstStyle/>
              <a:p>
                <a:pPr algn="ctr"/>
                <a:r>
                  <a:rPr lang="sv-SE" sz="800" b="1" dirty="0">
                    <a:solidFill>
                      <a:srgbClr val="FCB040"/>
                    </a:solidFill>
                    <a:latin typeface="Arial" panose="020B0604020202020204" pitchFamily="34" charset="0"/>
                    <a:cs typeface="Arial" panose="020B0604020202020204" pitchFamily="34" charset="0"/>
                  </a:rPr>
                  <a:t>Vetenskapligt </a:t>
                </a:r>
              </a:p>
              <a:p>
                <a:pPr algn="ctr"/>
                <a:r>
                  <a:rPr lang="sv-SE" sz="800" b="1" dirty="0">
                    <a:solidFill>
                      <a:srgbClr val="FCB040"/>
                    </a:solidFill>
                    <a:latin typeface="Arial" panose="020B0604020202020204" pitchFamily="34" charset="0"/>
                    <a:cs typeface="Arial" panose="020B0604020202020204" pitchFamily="34" charset="0"/>
                  </a:rPr>
                  <a:t>volontärarbete</a:t>
                </a:r>
              </a:p>
            </p:txBody>
          </p:sp>
          <p:sp>
            <p:nvSpPr>
              <p:cNvPr id="22" name="textruta 21">
                <a:extLst>
                  <a:ext uri="{FF2B5EF4-FFF2-40B4-BE49-F238E27FC236}">
                    <a16:creationId xmlns:a16="http://schemas.microsoft.com/office/drawing/2014/main" id="{1F98E3D8-ACBA-AF1E-AEE0-94B32C510F65}"/>
                  </a:ext>
                </a:extLst>
              </p:cNvPr>
              <p:cNvSpPr txBox="1"/>
              <p:nvPr/>
            </p:nvSpPr>
            <p:spPr>
              <a:xfrm>
                <a:off x="4926632" y="6428367"/>
                <a:ext cx="938078" cy="215444"/>
              </a:xfrm>
              <a:prstGeom prst="rect">
                <a:avLst/>
              </a:prstGeom>
              <a:solidFill>
                <a:schemeClr val="bg1"/>
              </a:solidFill>
            </p:spPr>
            <p:txBody>
              <a:bodyPr wrap="none" rtlCol="0">
                <a:spAutoFit/>
              </a:bodyPr>
              <a:lstStyle/>
              <a:p>
                <a:pPr algn="ctr"/>
                <a:r>
                  <a:rPr lang="sv-SE" sz="800" b="1" dirty="0" err="1">
                    <a:solidFill>
                      <a:srgbClr val="FCB040"/>
                    </a:solidFill>
                    <a:latin typeface="Arial" panose="020B0604020202020204" pitchFamily="34" charset="0"/>
                    <a:cs typeface="Arial" panose="020B0604020202020204" pitchFamily="34" charset="0"/>
                  </a:rPr>
                  <a:t>Crowdsourcing</a:t>
                </a:r>
                <a:endParaRPr lang="sv-SE" sz="800" b="1" dirty="0">
                  <a:solidFill>
                    <a:srgbClr val="FCB040"/>
                  </a:solidFill>
                  <a:latin typeface="Arial" panose="020B0604020202020204" pitchFamily="34" charset="0"/>
                  <a:cs typeface="Arial" panose="020B0604020202020204" pitchFamily="34" charset="0"/>
                </a:endParaRPr>
              </a:p>
            </p:txBody>
          </p:sp>
          <p:sp>
            <p:nvSpPr>
              <p:cNvPr id="23" name="textruta 22">
                <a:extLst>
                  <a:ext uri="{FF2B5EF4-FFF2-40B4-BE49-F238E27FC236}">
                    <a16:creationId xmlns:a16="http://schemas.microsoft.com/office/drawing/2014/main" id="{47F688E6-E549-B020-5892-A168021C533D}"/>
                  </a:ext>
                </a:extLst>
              </p:cNvPr>
              <p:cNvSpPr txBox="1"/>
              <p:nvPr/>
            </p:nvSpPr>
            <p:spPr>
              <a:xfrm>
                <a:off x="7113974" y="6204588"/>
                <a:ext cx="1394934" cy="338554"/>
              </a:xfrm>
              <a:prstGeom prst="rect">
                <a:avLst/>
              </a:prstGeom>
              <a:solidFill>
                <a:schemeClr val="bg1"/>
              </a:solidFill>
            </p:spPr>
            <p:txBody>
              <a:bodyPr wrap="none" rtlCol="0">
                <a:spAutoFit/>
              </a:bodyPr>
              <a:lstStyle/>
              <a:p>
                <a:pPr algn="ctr"/>
                <a:r>
                  <a:rPr lang="sv-SE" sz="800" b="1" dirty="0">
                    <a:solidFill>
                      <a:srgbClr val="FCB040"/>
                    </a:solidFill>
                    <a:latin typeface="Arial" panose="020B0604020202020204" pitchFamily="34" charset="0"/>
                    <a:cs typeface="Arial" panose="020B0604020202020204" pitchFamily="34" charset="0"/>
                  </a:rPr>
                  <a:t>Medborgarforskning och</a:t>
                </a:r>
              </a:p>
              <a:p>
                <a:pPr algn="ctr"/>
                <a:r>
                  <a:rPr lang="sv-SE" sz="800" b="1" dirty="0">
                    <a:solidFill>
                      <a:srgbClr val="FCB040"/>
                    </a:solidFill>
                    <a:latin typeface="Arial" panose="020B0604020202020204" pitchFamily="34" charset="0"/>
                    <a:cs typeface="Arial" panose="020B0604020202020204" pitchFamily="34" charset="0"/>
                  </a:rPr>
                  <a:t>medborgardeltagande</a:t>
                </a:r>
              </a:p>
            </p:txBody>
          </p:sp>
          <p:sp>
            <p:nvSpPr>
              <p:cNvPr id="24" name="textruta 23">
                <a:extLst>
                  <a:ext uri="{FF2B5EF4-FFF2-40B4-BE49-F238E27FC236}">
                    <a16:creationId xmlns:a16="http://schemas.microsoft.com/office/drawing/2014/main" id="{C60440BE-5ED1-B695-D3E1-D1B175D3BDF8}"/>
                  </a:ext>
                </a:extLst>
              </p:cNvPr>
              <p:cNvSpPr txBox="1"/>
              <p:nvPr/>
            </p:nvSpPr>
            <p:spPr>
              <a:xfrm>
                <a:off x="3792041" y="6140532"/>
                <a:ext cx="1197764" cy="215444"/>
              </a:xfrm>
              <a:prstGeom prst="rect">
                <a:avLst/>
              </a:prstGeom>
              <a:solidFill>
                <a:schemeClr val="bg1"/>
              </a:solidFill>
            </p:spPr>
            <p:txBody>
              <a:bodyPr wrap="none" rtlCol="0">
                <a:spAutoFit/>
              </a:bodyPr>
              <a:lstStyle/>
              <a:p>
                <a:pPr algn="ctr"/>
                <a:r>
                  <a:rPr lang="sv-SE" sz="800" b="1" dirty="0">
                    <a:solidFill>
                      <a:srgbClr val="FCB040"/>
                    </a:solidFill>
                    <a:latin typeface="Arial" panose="020B0604020202020204" pitchFamily="34" charset="0"/>
                    <a:cs typeface="Arial" panose="020B0604020202020204" pitchFamily="34" charset="0"/>
                  </a:rPr>
                  <a:t>Gräsrotsfinansiering</a:t>
                </a:r>
              </a:p>
            </p:txBody>
          </p:sp>
          <p:pic>
            <p:nvPicPr>
              <p:cNvPr id="25" name="Bildobjekt 24">
                <a:extLst>
                  <a:ext uri="{FF2B5EF4-FFF2-40B4-BE49-F238E27FC236}">
                    <a16:creationId xmlns:a16="http://schemas.microsoft.com/office/drawing/2014/main" id="{59C30E5E-ABC5-D9F4-49C1-66E1A9B9F35B}"/>
                  </a:ext>
                </a:extLst>
              </p:cNvPr>
              <p:cNvPicPr>
                <a:picLocks noChangeAspect="1"/>
              </p:cNvPicPr>
              <p:nvPr/>
            </p:nvPicPr>
            <p:blipFill rotWithShape="1">
              <a:blip r:embed="rId5"/>
              <a:srcRect l="32213" t="43812" r="58602" b="49841"/>
              <a:stretch/>
            </p:blipFill>
            <p:spPr>
              <a:xfrm>
                <a:off x="4492292" y="5513865"/>
                <a:ext cx="632460" cy="617117"/>
              </a:xfrm>
              <a:prstGeom prst="rect">
                <a:avLst/>
              </a:prstGeom>
            </p:spPr>
          </p:pic>
          <p:pic>
            <p:nvPicPr>
              <p:cNvPr id="26" name="Bildobjekt 25">
                <a:extLst>
                  <a:ext uri="{FF2B5EF4-FFF2-40B4-BE49-F238E27FC236}">
                    <a16:creationId xmlns:a16="http://schemas.microsoft.com/office/drawing/2014/main" id="{C376865D-3F16-9A3C-8380-724A94DD9B78}"/>
                  </a:ext>
                </a:extLst>
              </p:cNvPr>
              <p:cNvPicPr>
                <a:picLocks noChangeAspect="1"/>
              </p:cNvPicPr>
              <p:nvPr/>
            </p:nvPicPr>
            <p:blipFill rotWithShape="1">
              <a:blip r:embed="rId5"/>
              <a:srcRect l="62998" t="43483" r="27485" b="49841"/>
              <a:stretch/>
            </p:blipFill>
            <p:spPr>
              <a:xfrm>
                <a:off x="6829005" y="5555177"/>
                <a:ext cx="655320" cy="649084"/>
              </a:xfrm>
              <a:prstGeom prst="rect">
                <a:avLst/>
              </a:prstGeom>
            </p:spPr>
          </p:pic>
          <p:pic>
            <p:nvPicPr>
              <p:cNvPr id="27" name="Bildobjekt 26">
                <a:extLst>
                  <a:ext uri="{FF2B5EF4-FFF2-40B4-BE49-F238E27FC236}">
                    <a16:creationId xmlns:a16="http://schemas.microsoft.com/office/drawing/2014/main" id="{B7652CD2-82C3-F4BE-FDD2-8F6DE8849D15}"/>
                  </a:ext>
                </a:extLst>
              </p:cNvPr>
              <p:cNvPicPr>
                <a:picLocks noChangeAspect="1"/>
              </p:cNvPicPr>
              <p:nvPr/>
            </p:nvPicPr>
            <p:blipFill rotWithShape="1">
              <a:blip r:embed="rId5"/>
              <a:srcRect l="42186" t="41104" r="48297" b="52470"/>
              <a:stretch/>
            </p:blipFill>
            <p:spPr>
              <a:xfrm>
                <a:off x="5218907" y="5770071"/>
                <a:ext cx="655321" cy="624840"/>
              </a:xfrm>
              <a:prstGeom prst="rect">
                <a:avLst/>
              </a:prstGeom>
            </p:spPr>
          </p:pic>
          <p:pic>
            <p:nvPicPr>
              <p:cNvPr id="28" name="Bildobjekt 27">
                <a:extLst>
                  <a:ext uri="{FF2B5EF4-FFF2-40B4-BE49-F238E27FC236}">
                    <a16:creationId xmlns:a16="http://schemas.microsoft.com/office/drawing/2014/main" id="{36B98C0F-8B01-C917-FCAB-1414FF384F6E}"/>
                  </a:ext>
                </a:extLst>
              </p:cNvPr>
              <p:cNvPicPr>
                <a:picLocks noChangeAspect="1"/>
              </p:cNvPicPr>
              <p:nvPr/>
            </p:nvPicPr>
            <p:blipFill rotWithShape="1">
              <a:blip r:embed="rId5"/>
              <a:srcRect l="52325" t="41235" r="38158" b="52574"/>
              <a:stretch/>
            </p:blipFill>
            <p:spPr>
              <a:xfrm>
                <a:off x="6046009" y="5777727"/>
                <a:ext cx="655321" cy="601980"/>
              </a:xfrm>
              <a:prstGeom prst="rect">
                <a:avLst/>
              </a:prstGeom>
            </p:spPr>
          </p:pic>
        </p:grpSp>
        <p:grpSp>
          <p:nvGrpSpPr>
            <p:cNvPr id="10" name="Grupp 9">
              <a:extLst>
                <a:ext uri="{FF2B5EF4-FFF2-40B4-BE49-F238E27FC236}">
                  <a16:creationId xmlns:a16="http://schemas.microsoft.com/office/drawing/2014/main" id="{EA5F4D52-4FB8-0050-512C-DA3D4F252C72}"/>
                </a:ext>
              </a:extLst>
            </p:cNvPr>
            <p:cNvGrpSpPr/>
            <p:nvPr/>
          </p:nvGrpSpPr>
          <p:grpSpPr>
            <a:xfrm>
              <a:off x="3828030" y="900410"/>
              <a:ext cx="4235518" cy="1390716"/>
              <a:chOff x="3828030" y="900410"/>
              <a:chExt cx="4235518" cy="1390716"/>
            </a:xfrm>
          </p:grpSpPr>
          <p:sp>
            <p:nvSpPr>
              <p:cNvPr id="11" name="textruta 10">
                <a:extLst>
                  <a:ext uri="{FF2B5EF4-FFF2-40B4-BE49-F238E27FC236}">
                    <a16:creationId xmlns:a16="http://schemas.microsoft.com/office/drawing/2014/main" id="{23586D13-C8A6-DA9F-501E-30B893EA81E8}"/>
                  </a:ext>
                </a:extLst>
              </p:cNvPr>
              <p:cNvSpPr txBox="1"/>
              <p:nvPr/>
            </p:nvSpPr>
            <p:spPr>
              <a:xfrm>
                <a:off x="3828030" y="1319631"/>
                <a:ext cx="749507" cy="307777"/>
              </a:xfrm>
              <a:prstGeom prst="rect">
                <a:avLst/>
              </a:prstGeom>
              <a:solidFill>
                <a:schemeClr val="bg1"/>
              </a:solidFill>
            </p:spPr>
            <p:txBody>
              <a:bodyPr wrap="square" lIns="36000" rIns="36000" rtlCol="0">
                <a:spAutoFit/>
              </a:bodyPr>
              <a:lstStyle/>
              <a:p>
                <a:pPr algn="ctr"/>
                <a:r>
                  <a:rPr lang="sv-SE" sz="700" b="1" dirty="0">
                    <a:solidFill>
                      <a:srgbClr val="0F9244"/>
                    </a:solidFill>
                    <a:latin typeface="Arial" panose="020B0604020202020204" pitchFamily="34" charset="0"/>
                    <a:cs typeface="Arial" panose="020B0604020202020204" pitchFamily="34" charset="0"/>
                  </a:rPr>
                  <a:t>Vetenskapliga publikationer</a:t>
                </a:r>
              </a:p>
            </p:txBody>
          </p:sp>
          <p:sp>
            <p:nvSpPr>
              <p:cNvPr id="12" name="textruta 11">
                <a:extLst>
                  <a:ext uri="{FF2B5EF4-FFF2-40B4-BE49-F238E27FC236}">
                    <a16:creationId xmlns:a16="http://schemas.microsoft.com/office/drawing/2014/main" id="{E4507A62-CF90-8C82-CB48-AAFC5146E916}"/>
                  </a:ext>
                </a:extLst>
              </p:cNvPr>
              <p:cNvSpPr txBox="1"/>
              <p:nvPr/>
            </p:nvSpPr>
            <p:spPr>
              <a:xfrm>
                <a:off x="4710332" y="1022646"/>
                <a:ext cx="727665" cy="307777"/>
              </a:xfrm>
              <a:prstGeom prst="rect">
                <a:avLst/>
              </a:prstGeom>
              <a:solidFill>
                <a:schemeClr val="bg1"/>
              </a:solidFill>
            </p:spPr>
            <p:txBody>
              <a:bodyPr wrap="square" lIns="36000" rIns="36000" rtlCol="0">
                <a:spAutoFit/>
              </a:bodyPr>
              <a:lstStyle/>
              <a:p>
                <a:pPr algn="ctr"/>
                <a:r>
                  <a:rPr lang="sv-SE" sz="700" b="1" dirty="0">
                    <a:solidFill>
                      <a:srgbClr val="0F9244"/>
                    </a:solidFill>
                    <a:latin typeface="Arial" panose="020B0604020202020204" pitchFamily="34" charset="0"/>
                    <a:cs typeface="Arial" panose="020B0604020202020204" pitchFamily="34" charset="0"/>
                  </a:rPr>
                  <a:t>Öppna forskningsdata</a:t>
                </a:r>
              </a:p>
            </p:txBody>
          </p:sp>
          <p:sp>
            <p:nvSpPr>
              <p:cNvPr id="13" name="textruta 12">
                <a:extLst>
                  <a:ext uri="{FF2B5EF4-FFF2-40B4-BE49-F238E27FC236}">
                    <a16:creationId xmlns:a16="http://schemas.microsoft.com/office/drawing/2014/main" id="{2CCA0C01-8B68-D4E2-C62E-FDF91A14BB26}"/>
                  </a:ext>
                </a:extLst>
              </p:cNvPr>
              <p:cNvSpPr txBox="1"/>
              <p:nvPr/>
            </p:nvSpPr>
            <p:spPr>
              <a:xfrm>
                <a:off x="5612368" y="900410"/>
                <a:ext cx="685123" cy="307777"/>
              </a:xfrm>
              <a:prstGeom prst="rect">
                <a:avLst/>
              </a:prstGeom>
              <a:solidFill>
                <a:schemeClr val="bg1"/>
              </a:solidFill>
            </p:spPr>
            <p:txBody>
              <a:bodyPr wrap="square" lIns="36000" rIns="36000" rtlCol="0">
                <a:spAutoFit/>
              </a:bodyPr>
              <a:lstStyle/>
              <a:p>
                <a:pPr algn="ctr"/>
                <a:r>
                  <a:rPr lang="sv-SE" sz="700" b="1" dirty="0">
                    <a:solidFill>
                      <a:srgbClr val="0F9244"/>
                    </a:solidFill>
                    <a:latin typeface="Arial" panose="020B0604020202020204" pitchFamily="34" charset="0"/>
                    <a:cs typeface="Arial" panose="020B0604020202020204" pitchFamily="34" charset="0"/>
                  </a:rPr>
                  <a:t>Öppna lärresurser</a:t>
                </a:r>
              </a:p>
            </p:txBody>
          </p:sp>
          <p:sp>
            <p:nvSpPr>
              <p:cNvPr id="14" name="textruta 13">
                <a:extLst>
                  <a:ext uri="{FF2B5EF4-FFF2-40B4-BE49-F238E27FC236}">
                    <a16:creationId xmlns:a16="http://schemas.microsoft.com/office/drawing/2014/main" id="{76EB3ADA-E1FB-3231-C311-F878EC62D8B3}"/>
                  </a:ext>
                </a:extLst>
              </p:cNvPr>
              <p:cNvSpPr txBox="1"/>
              <p:nvPr/>
            </p:nvSpPr>
            <p:spPr>
              <a:xfrm>
                <a:off x="7559334" y="1397531"/>
                <a:ext cx="504214" cy="307777"/>
              </a:xfrm>
              <a:prstGeom prst="rect">
                <a:avLst/>
              </a:prstGeom>
              <a:solidFill>
                <a:schemeClr val="bg1"/>
              </a:solidFill>
            </p:spPr>
            <p:txBody>
              <a:bodyPr wrap="square" lIns="36000" rIns="36000" rtlCol="0">
                <a:spAutoFit/>
              </a:bodyPr>
              <a:lstStyle/>
              <a:p>
                <a:pPr algn="ctr"/>
                <a:r>
                  <a:rPr lang="sv-SE" sz="700" b="1" dirty="0">
                    <a:solidFill>
                      <a:srgbClr val="0F9244"/>
                    </a:solidFill>
                    <a:latin typeface="Arial" panose="020B0604020202020204" pitchFamily="34" charset="0"/>
                    <a:cs typeface="Arial" panose="020B0604020202020204" pitchFamily="34" charset="0"/>
                  </a:rPr>
                  <a:t>Öppen hårdvara</a:t>
                </a:r>
              </a:p>
            </p:txBody>
          </p:sp>
          <p:sp>
            <p:nvSpPr>
              <p:cNvPr id="15" name="textruta 14">
                <a:extLst>
                  <a:ext uri="{FF2B5EF4-FFF2-40B4-BE49-F238E27FC236}">
                    <a16:creationId xmlns:a16="http://schemas.microsoft.com/office/drawing/2014/main" id="{FD6BEC37-4316-DA28-B2F7-E120687BBD15}"/>
                  </a:ext>
                </a:extLst>
              </p:cNvPr>
              <p:cNvSpPr txBox="1"/>
              <p:nvPr/>
            </p:nvSpPr>
            <p:spPr>
              <a:xfrm>
                <a:off x="6515812" y="944355"/>
                <a:ext cx="666421" cy="415498"/>
              </a:xfrm>
              <a:prstGeom prst="rect">
                <a:avLst/>
              </a:prstGeom>
              <a:noFill/>
            </p:spPr>
            <p:txBody>
              <a:bodyPr wrap="square" lIns="0" rIns="0" rtlCol="0">
                <a:spAutoFit/>
              </a:bodyPr>
              <a:lstStyle/>
              <a:p>
                <a:pPr algn="ctr"/>
                <a:r>
                  <a:rPr lang="sv-SE" sz="700" b="1" dirty="0">
                    <a:solidFill>
                      <a:srgbClr val="0F9244"/>
                    </a:solidFill>
                    <a:latin typeface="Arial" panose="020B0604020202020204" pitchFamily="34" charset="0"/>
                    <a:cs typeface="Arial" panose="020B0604020202020204" pitchFamily="34" charset="0"/>
                  </a:rPr>
                  <a:t>Programvara med öppen källkod</a:t>
                </a:r>
              </a:p>
            </p:txBody>
          </p:sp>
          <p:pic>
            <p:nvPicPr>
              <p:cNvPr id="16" name="Bildobjekt 15">
                <a:extLst>
                  <a:ext uri="{FF2B5EF4-FFF2-40B4-BE49-F238E27FC236}">
                    <a16:creationId xmlns:a16="http://schemas.microsoft.com/office/drawing/2014/main" id="{347FE7EF-9798-38C1-A709-6B52A1336E1B}"/>
                  </a:ext>
                </a:extLst>
              </p:cNvPr>
              <p:cNvPicPr>
                <a:picLocks noChangeAspect="1"/>
              </p:cNvPicPr>
              <p:nvPr/>
            </p:nvPicPr>
            <p:blipFill rotWithShape="1">
              <a:blip r:embed="rId2"/>
              <a:srcRect l="22555" t="19440" r="67666" b="73543"/>
              <a:stretch/>
            </p:blipFill>
            <p:spPr>
              <a:xfrm>
                <a:off x="4245192" y="1611170"/>
                <a:ext cx="632461" cy="640823"/>
              </a:xfrm>
              <a:prstGeom prst="rect">
                <a:avLst/>
              </a:prstGeom>
            </p:spPr>
          </p:pic>
          <p:pic>
            <p:nvPicPr>
              <p:cNvPr id="17" name="Bildobjekt 16">
                <a:extLst>
                  <a:ext uri="{FF2B5EF4-FFF2-40B4-BE49-F238E27FC236}">
                    <a16:creationId xmlns:a16="http://schemas.microsoft.com/office/drawing/2014/main" id="{08F01176-54A9-001F-82E7-845961D90F9C}"/>
                  </a:ext>
                </a:extLst>
              </p:cNvPr>
              <p:cNvPicPr>
                <a:picLocks noChangeAspect="1"/>
              </p:cNvPicPr>
              <p:nvPr/>
            </p:nvPicPr>
            <p:blipFill rotWithShape="1">
              <a:blip r:embed="rId2"/>
              <a:srcRect l="66231" t="19257" r="24269" b="73543"/>
              <a:stretch/>
            </p:blipFill>
            <p:spPr>
              <a:xfrm>
                <a:off x="6996187" y="1633553"/>
                <a:ext cx="614430" cy="657573"/>
              </a:xfrm>
              <a:prstGeom prst="rect">
                <a:avLst/>
              </a:prstGeom>
            </p:spPr>
          </p:pic>
          <p:pic>
            <p:nvPicPr>
              <p:cNvPr id="18" name="Bildobjekt 17">
                <a:extLst>
                  <a:ext uri="{FF2B5EF4-FFF2-40B4-BE49-F238E27FC236}">
                    <a16:creationId xmlns:a16="http://schemas.microsoft.com/office/drawing/2014/main" id="{31A65D6B-C55C-9DD1-D5C7-304D4C7C4620}"/>
                  </a:ext>
                </a:extLst>
              </p:cNvPr>
              <p:cNvPicPr>
                <a:picLocks noChangeAspect="1"/>
              </p:cNvPicPr>
              <p:nvPr/>
            </p:nvPicPr>
            <p:blipFill rotWithShape="1">
              <a:blip r:embed="rId2"/>
              <a:srcRect l="56428" t="15720" r="34029" b="77231"/>
              <a:stretch/>
            </p:blipFill>
            <p:spPr>
              <a:xfrm>
                <a:off x="6343793" y="1389858"/>
                <a:ext cx="617221" cy="643780"/>
              </a:xfrm>
              <a:prstGeom prst="rect">
                <a:avLst/>
              </a:prstGeom>
            </p:spPr>
          </p:pic>
          <p:pic>
            <p:nvPicPr>
              <p:cNvPr id="19" name="Bildobjekt 18">
                <a:extLst>
                  <a:ext uri="{FF2B5EF4-FFF2-40B4-BE49-F238E27FC236}">
                    <a16:creationId xmlns:a16="http://schemas.microsoft.com/office/drawing/2014/main" id="{73FE0579-47A7-229E-B5E7-B3327362D34D}"/>
                  </a:ext>
                </a:extLst>
              </p:cNvPr>
              <p:cNvPicPr>
                <a:picLocks noChangeAspect="1"/>
              </p:cNvPicPr>
              <p:nvPr/>
            </p:nvPicPr>
            <p:blipFill rotWithShape="1">
              <a:blip r:embed="rId2"/>
              <a:srcRect l="45137" t="14319" r="44651" b="78736"/>
              <a:stretch/>
            </p:blipFill>
            <p:spPr>
              <a:xfrm>
                <a:off x="5656318" y="1257805"/>
                <a:ext cx="660460" cy="634272"/>
              </a:xfrm>
              <a:prstGeom prst="rect">
                <a:avLst/>
              </a:prstGeom>
            </p:spPr>
          </p:pic>
          <p:pic>
            <p:nvPicPr>
              <p:cNvPr id="20" name="Bildobjekt 19">
                <a:extLst>
                  <a:ext uri="{FF2B5EF4-FFF2-40B4-BE49-F238E27FC236}">
                    <a16:creationId xmlns:a16="http://schemas.microsoft.com/office/drawing/2014/main" id="{C6EC3202-ED3C-EA4F-8A89-D10F4BB8574F}"/>
                  </a:ext>
                </a:extLst>
              </p:cNvPr>
              <p:cNvPicPr>
                <a:picLocks noChangeAspect="1"/>
              </p:cNvPicPr>
              <p:nvPr/>
            </p:nvPicPr>
            <p:blipFill rotWithShape="1">
              <a:blip r:embed="rId2"/>
              <a:srcRect l="34337" t="15527" r="55254" b="77297"/>
              <a:stretch/>
            </p:blipFill>
            <p:spPr>
              <a:xfrm>
                <a:off x="4962470" y="1377648"/>
                <a:ext cx="673206" cy="655320"/>
              </a:xfrm>
              <a:prstGeom prst="rect">
                <a:avLst/>
              </a:prstGeom>
            </p:spPr>
          </p:pic>
        </p:grpSp>
      </p:grpSp>
    </p:spTree>
    <p:extLst>
      <p:ext uri="{BB962C8B-B14F-4D97-AF65-F5344CB8AC3E}">
        <p14:creationId xmlns:p14="http://schemas.microsoft.com/office/powerpoint/2010/main" val="62743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040EB-195B-24B5-8272-92A99F5838FC}"/>
              </a:ext>
            </a:extLst>
          </p:cNvPr>
          <p:cNvSpPr>
            <a:spLocks noGrp="1"/>
          </p:cNvSpPr>
          <p:nvPr>
            <p:ph type="title"/>
          </p:nvPr>
        </p:nvSpPr>
        <p:spPr/>
        <p:txBody>
          <a:bodyPr/>
          <a:lstStyle/>
          <a:p>
            <a:r>
              <a:rPr lang="sv-SE" dirty="0"/>
              <a:t>Nästa steg för KB</a:t>
            </a:r>
          </a:p>
        </p:txBody>
      </p:sp>
      <p:sp>
        <p:nvSpPr>
          <p:cNvPr id="3" name="Platshållare för innehåll 2">
            <a:extLst>
              <a:ext uri="{FF2B5EF4-FFF2-40B4-BE49-F238E27FC236}">
                <a16:creationId xmlns:a16="http://schemas.microsoft.com/office/drawing/2014/main" id="{02EF2910-DEED-6C0A-60EA-7910231AB489}"/>
              </a:ext>
            </a:extLst>
          </p:cNvPr>
          <p:cNvSpPr>
            <a:spLocks noGrp="1"/>
          </p:cNvSpPr>
          <p:nvPr>
            <p:ph sz="quarter" idx="14"/>
          </p:nvPr>
        </p:nvSpPr>
        <p:spPr/>
        <p:txBody>
          <a:bodyPr/>
          <a:lstStyle/>
          <a:p>
            <a:r>
              <a:rPr lang="sv-SE" dirty="0"/>
              <a:t>Arbete pågår med regeringsuppdrag att ta fram nationella riktlinjer för öppen vetenskap i linje med Unescos rekommendation, men också nationella förutsättningar och målsättningar och EU-riktlinjer</a:t>
            </a:r>
          </a:p>
          <a:p>
            <a:r>
              <a:rPr lang="sv-SE" dirty="0"/>
              <a:t>Referensgrupp för uppdraget bildad, med representation från myndigheter och organisationer, liksom ett antal forskare med sakkunskap om olika delar inom öppen vetenskap</a:t>
            </a:r>
          </a:p>
          <a:p>
            <a:r>
              <a:rPr lang="sv-SE" dirty="0"/>
              <a:t>Redovisning av uppdrag om allmänhetens delaktighet i forskningsprocessen i januari 2023</a:t>
            </a:r>
          </a:p>
          <a:p>
            <a:r>
              <a:rPr lang="sv-SE" strike="sngStrike" dirty="0"/>
              <a:t>Deltar vid SVERD/UHR-</a:t>
            </a:r>
            <a:r>
              <a:rPr lang="sv-SE" strike="sngStrike" dirty="0" err="1"/>
              <a:t>webbinarium</a:t>
            </a:r>
            <a:r>
              <a:rPr lang="sv-SE" strike="sngStrike" dirty="0"/>
              <a:t> om ”Ett hållbart ekosystem för implementering av UNESCO:s OER rekommendation” 29/11</a:t>
            </a:r>
          </a:p>
          <a:p>
            <a:r>
              <a:rPr lang="sv-SE" dirty="0"/>
              <a:t>Deltar vid </a:t>
            </a:r>
            <a:r>
              <a:rPr lang="sv-SE" dirty="0" err="1"/>
              <a:t>sakråd</a:t>
            </a:r>
            <a:r>
              <a:rPr lang="sv-SE" dirty="0"/>
              <a:t> på utbildningsdepartementet gällande implementeringen av Unescos rekommendation om öppna lärresurser</a:t>
            </a:r>
          </a:p>
          <a:p>
            <a:endParaRPr lang="sv-SE" dirty="0"/>
          </a:p>
        </p:txBody>
      </p:sp>
    </p:spTree>
    <p:extLst>
      <p:ext uri="{BB962C8B-B14F-4D97-AF65-F5344CB8AC3E}">
        <p14:creationId xmlns:p14="http://schemas.microsoft.com/office/powerpoint/2010/main" val="36978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innehåll 1"/>
          <p:cNvSpPr>
            <a:spLocks noGrp="1"/>
          </p:cNvSpPr>
          <p:nvPr>
            <p:ph sz="quarter" idx="14"/>
          </p:nvPr>
        </p:nvSpPr>
        <p:spPr>
          <a:xfrm>
            <a:off x="838202" y="1806574"/>
            <a:ext cx="6250496" cy="4351338"/>
          </a:xfrm>
        </p:spPr>
        <p:txBody>
          <a:bodyPr/>
          <a:lstStyle/>
          <a:p>
            <a:r>
              <a:rPr lang="sv-SE" dirty="0"/>
              <a:t>Uppdrag om </a:t>
            </a:r>
            <a:r>
              <a:rPr lang="sv-SE" b="1" dirty="0">
                <a:solidFill>
                  <a:schemeClr val="accent2"/>
                </a:solidFill>
              </a:rPr>
              <a:t>öppna lärresurser </a:t>
            </a:r>
            <a:r>
              <a:rPr lang="sv-SE" dirty="0"/>
              <a:t>samt </a:t>
            </a:r>
            <a:r>
              <a:rPr lang="sv-SE" b="1" dirty="0">
                <a:solidFill>
                  <a:schemeClr val="accent2"/>
                </a:solidFill>
              </a:rPr>
              <a:t>allmänhetens delaktighet i forskningsprocessen</a:t>
            </a:r>
            <a:r>
              <a:rPr lang="sv-SE" dirty="0"/>
              <a:t> sedan oktober 2021</a:t>
            </a:r>
          </a:p>
          <a:p>
            <a:r>
              <a:rPr lang="sv-SE" b="1" dirty="0">
                <a:solidFill>
                  <a:schemeClr val="accent2"/>
                </a:solidFill>
              </a:rPr>
              <a:t>Kartlägga och analysera användandet </a:t>
            </a:r>
            <a:r>
              <a:rPr lang="sv-SE" dirty="0"/>
              <a:t>av dels öppna lärresurser, dels allmänhetens delaktighet i forskningsprocessen</a:t>
            </a:r>
          </a:p>
          <a:p>
            <a:r>
              <a:rPr lang="sv-SE" dirty="0"/>
              <a:t>Inriktning på det allmänna </a:t>
            </a:r>
            <a:r>
              <a:rPr lang="sv-SE" b="1" dirty="0">
                <a:solidFill>
                  <a:schemeClr val="accent2"/>
                </a:solidFill>
              </a:rPr>
              <a:t>biblioteksväsendet</a:t>
            </a:r>
          </a:p>
          <a:p>
            <a:r>
              <a:rPr lang="sv-SE" b="1" dirty="0">
                <a:solidFill>
                  <a:schemeClr val="accent2"/>
                </a:solidFill>
              </a:rPr>
              <a:t>Inhämta synpunkter </a:t>
            </a:r>
            <a:r>
              <a:rPr lang="sv-SE" dirty="0"/>
              <a:t>från Statens skolverk, universitet och högskolor, Riksantikvarieämbetet, Universitets-kanslersämbetet, Vetenskapsrådet samt andra berörda myndigheter och organisationer, ta till vara erfarenheter inom Digisam.</a:t>
            </a:r>
          </a:p>
          <a:p>
            <a:r>
              <a:rPr lang="sv-SE" dirty="0"/>
              <a:t>Redovisning 20 oktober 2022 resp. 23 januari 2023 </a:t>
            </a:r>
          </a:p>
          <a:p>
            <a:r>
              <a:rPr lang="sv-SE" dirty="0"/>
              <a:t>Nyhet på </a:t>
            </a:r>
            <a:r>
              <a:rPr lang="sv-SE" b="1" dirty="0" err="1"/>
              <a:t>kb.se</a:t>
            </a:r>
            <a:r>
              <a:rPr lang="sv-SE" dirty="0"/>
              <a:t> 20/10: </a:t>
            </a:r>
            <a:br>
              <a:rPr lang="sv-SE" dirty="0"/>
            </a:br>
            <a:r>
              <a:rPr lang="sv-SE" dirty="0">
                <a:hlinkClick r:id="rId3"/>
              </a:rPr>
              <a:t>Öppna lärre­sur­ser har en outnytt­jad poten­ti­al</a:t>
            </a:r>
            <a:endParaRPr lang="sv-SE" dirty="0"/>
          </a:p>
          <a:p>
            <a:endParaRPr lang="sv-SE" dirty="0"/>
          </a:p>
          <a:p>
            <a:pPr marL="0" indent="0">
              <a:buNone/>
            </a:pPr>
            <a:endParaRPr lang="sv-SE" dirty="0"/>
          </a:p>
          <a:p>
            <a:endParaRPr lang="sv-SE" dirty="0"/>
          </a:p>
        </p:txBody>
      </p:sp>
      <p:sp>
        <p:nvSpPr>
          <p:cNvPr id="3" name="Rubrik 2"/>
          <p:cNvSpPr>
            <a:spLocks noGrp="1"/>
          </p:cNvSpPr>
          <p:nvPr>
            <p:ph type="title"/>
          </p:nvPr>
        </p:nvSpPr>
        <p:spPr>
          <a:xfrm>
            <a:off x="838203" y="577069"/>
            <a:ext cx="11222733" cy="862721"/>
          </a:xfrm>
        </p:spPr>
        <p:txBody>
          <a:bodyPr/>
          <a:lstStyle/>
          <a:p>
            <a:r>
              <a:rPr lang="sv-SE" dirty="0"/>
              <a:t>KB:s uppdrag om öppna lärresurser</a:t>
            </a:r>
          </a:p>
        </p:txBody>
      </p:sp>
      <p:pic>
        <p:nvPicPr>
          <p:cNvPr id="4" name="Platshållare för innehåll 16">
            <a:extLst>
              <a:ext uri="{FF2B5EF4-FFF2-40B4-BE49-F238E27FC236}">
                <a16:creationId xmlns:a16="http://schemas.microsoft.com/office/drawing/2014/main" id="{A327CDF3-401D-5F29-77F4-A715D8FF0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000" y="1720800"/>
            <a:ext cx="3226180" cy="45755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067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071BF-9908-38B8-FEB9-1AD097CD34FC}"/>
              </a:ext>
            </a:extLst>
          </p:cNvPr>
          <p:cNvSpPr>
            <a:spLocks noGrp="1"/>
          </p:cNvSpPr>
          <p:nvPr>
            <p:ph type="title"/>
          </p:nvPr>
        </p:nvSpPr>
        <p:spPr/>
        <p:txBody>
          <a:bodyPr/>
          <a:lstStyle/>
          <a:p>
            <a:r>
              <a:rPr lang="sv-SE" dirty="0"/>
              <a:t>Vad är öppna lärresurser?</a:t>
            </a:r>
          </a:p>
        </p:txBody>
      </p:sp>
      <p:sp>
        <p:nvSpPr>
          <p:cNvPr id="3" name="Platshållare för innehåll 2">
            <a:extLst>
              <a:ext uri="{FF2B5EF4-FFF2-40B4-BE49-F238E27FC236}">
                <a16:creationId xmlns:a16="http://schemas.microsoft.com/office/drawing/2014/main" id="{017379B2-8ED4-8384-D31D-743A00375FF3}"/>
              </a:ext>
            </a:extLst>
          </p:cNvPr>
          <p:cNvSpPr>
            <a:spLocks noGrp="1"/>
          </p:cNvSpPr>
          <p:nvPr>
            <p:ph sz="quarter" idx="14"/>
          </p:nvPr>
        </p:nvSpPr>
        <p:spPr>
          <a:xfrm>
            <a:off x="838199" y="1940164"/>
            <a:ext cx="6054089" cy="4351338"/>
          </a:xfrm>
        </p:spPr>
        <p:txBody>
          <a:bodyPr/>
          <a:lstStyle/>
          <a:p>
            <a:pPr marL="0" indent="0">
              <a:buNone/>
            </a:pPr>
            <a:r>
              <a:rPr lang="sv-SE" i="1" dirty="0"/>
              <a:t>…lärande-, undervisnings- och forskningsmaterial, oavsett format och medium, som är allmän egendom eller omfattas av upphovsrätt, som har publicerats inom ramen för en </a:t>
            </a:r>
            <a:r>
              <a:rPr lang="sv-SE" b="1" i="1" dirty="0"/>
              <a:t>öppen licens </a:t>
            </a:r>
            <a:r>
              <a:rPr lang="sv-SE" i="1" dirty="0"/>
              <a:t>och som andra kostnadsfritt kan få åtkomst till, återanvända, bearbeta för annat ändamål, anpassa och distribuera vidare.</a:t>
            </a:r>
            <a:br>
              <a:rPr lang="sv-SE" dirty="0"/>
            </a:br>
            <a:endParaRPr lang="sv-SE" dirty="0"/>
          </a:p>
          <a:p>
            <a:pPr marL="0" indent="0">
              <a:buNone/>
            </a:pPr>
            <a:r>
              <a:rPr lang="sv-SE" i="1" dirty="0"/>
              <a:t>…licens som respekterar upphovsrättsinnehavarens immateriella rättigheter och ger behörigheter som ger allmänheten rättigheter att få åtkomst till utbildningsmaterial och återanvända dem, bearbeta dem för annat ändamål, anpassa dem och distribuera dem vidare.</a:t>
            </a:r>
          </a:p>
        </p:txBody>
      </p:sp>
      <p:pic>
        <p:nvPicPr>
          <p:cNvPr id="4" name="Platshållare för innehåll 7">
            <a:extLst>
              <a:ext uri="{FF2B5EF4-FFF2-40B4-BE49-F238E27FC236}">
                <a16:creationId xmlns:a16="http://schemas.microsoft.com/office/drawing/2014/main" id="{128C94EC-40E4-B6A0-E1A6-361E129E4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075" y="1599322"/>
            <a:ext cx="3205386" cy="45220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294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a:xfrm>
            <a:off x="838199" y="1733421"/>
            <a:ext cx="6394705" cy="4351338"/>
          </a:xfrm>
        </p:spPr>
        <p:txBody>
          <a:bodyPr/>
          <a:lstStyle/>
          <a:p>
            <a:pPr>
              <a:buClr>
                <a:schemeClr val="accent1"/>
              </a:buClr>
            </a:pPr>
            <a:r>
              <a:rPr lang="sv-SE" dirty="0"/>
              <a:t>Det </a:t>
            </a:r>
            <a:r>
              <a:rPr lang="sv-SE" b="1" dirty="0">
                <a:solidFill>
                  <a:schemeClr val="accent2"/>
                </a:solidFill>
              </a:rPr>
              <a:t>saknas en samlad överblick </a:t>
            </a:r>
            <a:r>
              <a:rPr lang="sv-SE" dirty="0"/>
              <a:t>och lägesanalys av användandet.</a:t>
            </a:r>
          </a:p>
          <a:p>
            <a:pPr>
              <a:buClr>
                <a:schemeClr val="accent1"/>
              </a:buClr>
            </a:pPr>
            <a:r>
              <a:rPr lang="sv-SE" b="1" dirty="0">
                <a:solidFill>
                  <a:schemeClr val="accent2"/>
                </a:solidFill>
              </a:rPr>
              <a:t>Digitalt baserat utbildningsutbud </a:t>
            </a:r>
            <a:r>
              <a:rPr lang="sv-SE" dirty="0"/>
              <a:t>behövs för att lärosätena ska kunna möte samhällets ökande behov av kompetensförsörjning och </a:t>
            </a:r>
            <a:r>
              <a:rPr lang="sv-SE" b="1" dirty="0">
                <a:solidFill>
                  <a:schemeClr val="accent2"/>
                </a:solidFill>
              </a:rPr>
              <a:t>livslångt lärande</a:t>
            </a:r>
            <a:r>
              <a:rPr lang="sv-SE" dirty="0"/>
              <a:t>.</a:t>
            </a:r>
          </a:p>
          <a:p>
            <a:pPr>
              <a:buClr>
                <a:schemeClr val="accent1"/>
              </a:buClr>
            </a:pPr>
            <a:r>
              <a:rPr lang="sv-SE" dirty="0"/>
              <a:t>Öppna lärresurser kan </a:t>
            </a:r>
            <a:r>
              <a:rPr lang="sv-SE" b="1" dirty="0">
                <a:solidFill>
                  <a:schemeClr val="accent2"/>
                </a:solidFill>
              </a:rPr>
              <a:t>bidra till att FN:s globala hållbarhetsmål uppfylls</a:t>
            </a:r>
            <a:r>
              <a:rPr lang="sv-SE" dirty="0"/>
              <a:t>, särskilt mål fyra: säkerställa en inkluderande och jämlik utbildning av god kvalitet och främja livslångt lärande för alla.</a:t>
            </a:r>
          </a:p>
          <a:p>
            <a:endParaRPr lang="sv-SE" dirty="0"/>
          </a:p>
          <a:p>
            <a:endParaRPr lang="sv-SE" dirty="0"/>
          </a:p>
          <a:p>
            <a:endParaRPr lang="sv-SE" dirty="0"/>
          </a:p>
        </p:txBody>
      </p:sp>
      <p:sp>
        <p:nvSpPr>
          <p:cNvPr id="4" name="Rubrik 3"/>
          <p:cNvSpPr>
            <a:spLocks noGrp="1"/>
          </p:cNvSpPr>
          <p:nvPr>
            <p:ph type="title"/>
          </p:nvPr>
        </p:nvSpPr>
        <p:spPr>
          <a:xfrm>
            <a:off x="838199" y="736601"/>
            <a:ext cx="6559297" cy="862721"/>
          </a:xfrm>
        </p:spPr>
        <p:txBody>
          <a:bodyPr/>
          <a:lstStyle/>
          <a:p>
            <a:r>
              <a:rPr lang="sv-SE" dirty="0"/>
              <a:t>Varför detta uppdrag?</a:t>
            </a:r>
          </a:p>
        </p:txBody>
      </p:sp>
      <p:pic>
        <p:nvPicPr>
          <p:cNvPr id="5" name="Bildobjekt 4">
            <a:extLst>
              <a:ext uri="{FF2B5EF4-FFF2-40B4-BE49-F238E27FC236}">
                <a16:creationId xmlns:a16="http://schemas.microsoft.com/office/drawing/2014/main" id="{7C5BC403-8FD5-13CE-C8D6-2CE29A61D46A}"/>
              </a:ext>
            </a:extLst>
          </p:cNvPr>
          <p:cNvPicPr>
            <a:picLocks noChangeAspect="1"/>
          </p:cNvPicPr>
          <p:nvPr/>
        </p:nvPicPr>
        <p:blipFill rotWithShape="1">
          <a:blip r:embed="rId3">
            <a:extLst>
              <a:ext uri="{28A0092B-C50C-407E-A947-70E740481C1C}">
                <a14:useLocalDpi xmlns:a14="http://schemas.microsoft.com/office/drawing/2010/main" val="0"/>
              </a:ext>
            </a:extLst>
          </a:blip>
          <a:srcRect l="24322" t="10443" r="23261" b="11482"/>
          <a:stretch/>
        </p:blipFill>
        <p:spPr>
          <a:xfrm>
            <a:off x="7823166" y="1599322"/>
            <a:ext cx="3654132" cy="3628511"/>
          </a:xfrm>
          <a:prstGeom prst="rect">
            <a:avLst/>
          </a:prstGeom>
        </p:spPr>
      </p:pic>
    </p:spTree>
    <p:extLst>
      <p:ext uri="{BB962C8B-B14F-4D97-AF65-F5344CB8AC3E}">
        <p14:creationId xmlns:p14="http://schemas.microsoft.com/office/powerpoint/2010/main" val="237022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p:txBody>
          <a:bodyPr/>
          <a:lstStyle/>
          <a:p>
            <a:pPr>
              <a:buClr>
                <a:schemeClr val="accent1"/>
              </a:buClr>
            </a:pPr>
            <a:r>
              <a:rPr lang="sv-SE" dirty="0"/>
              <a:t>Lång erfarenhet av att främja omställningen till öppen vetenskap – stor betydelse för att tillhandahålla </a:t>
            </a:r>
            <a:r>
              <a:rPr lang="sv-SE" b="1" dirty="0">
                <a:solidFill>
                  <a:schemeClr val="accent2"/>
                </a:solidFill>
              </a:rPr>
              <a:t>stöd och service på i synnerhet svenska lärosäten</a:t>
            </a:r>
          </a:p>
          <a:p>
            <a:pPr>
              <a:buClr>
                <a:schemeClr val="accent1"/>
              </a:buClr>
            </a:pPr>
            <a:r>
              <a:rPr lang="sv-SE" dirty="0"/>
              <a:t>Enligt </a:t>
            </a:r>
            <a:r>
              <a:rPr lang="sv-SE" b="1" dirty="0">
                <a:solidFill>
                  <a:schemeClr val="accent2"/>
                </a:solidFill>
              </a:rPr>
              <a:t>2§ bibliotekslagen </a:t>
            </a:r>
            <a:r>
              <a:rPr lang="sv-SE" dirty="0"/>
              <a:t>ska bibliotek verka för det demokratiska samhällets utveckling genom kunskapsförmedling och fri åsiktsbildning</a:t>
            </a:r>
          </a:p>
          <a:p>
            <a:pPr>
              <a:buClr>
                <a:schemeClr val="accent1"/>
              </a:buClr>
            </a:pPr>
            <a:r>
              <a:rPr lang="sv-SE" dirty="0"/>
              <a:t>KB har ett </a:t>
            </a:r>
            <a:r>
              <a:rPr lang="sv-SE" b="1" dirty="0">
                <a:solidFill>
                  <a:schemeClr val="accent2"/>
                </a:solidFill>
              </a:rPr>
              <a:t>samverkansuppdrag för hela det allmänna biblioteksväsendet </a:t>
            </a:r>
            <a:r>
              <a:rPr lang="sv-SE" dirty="0"/>
              <a:t>och konkreta samarbeten med olika typer av bibliotek</a:t>
            </a:r>
          </a:p>
          <a:p>
            <a:endParaRPr lang="sv-SE" dirty="0"/>
          </a:p>
        </p:txBody>
      </p:sp>
      <p:sp>
        <p:nvSpPr>
          <p:cNvPr id="4" name="Rubrik 3"/>
          <p:cNvSpPr>
            <a:spLocks noGrp="1"/>
          </p:cNvSpPr>
          <p:nvPr>
            <p:ph type="title"/>
          </p:nvPr>
        </p:nvSpPr>
        <p:spPr/>
        <p:txBody>
          <a:bodyPr/>
          <a:lstStyle/>
          <a:p>
            <a:r>
              <a:rPr lang="sv-SE" dirty="0"/>
              <a:t>Varför bibliotek?</a:t>
            </a:r>
          </a:p>
        </p:txBody>
      </p:sp>
      <p:pic>
        <p:nvPicPr>
          <p:cNvPr id="8" name="Platshållare för bild 7"/>
          <p:cNvPicPr>
            <a:picLocks noGrp="1" noChangeAspect="1"/>
          </p:cNvPicPr>
          <p:nvPr>
            <p:ph type="pic" sz="quarter" idx="15"/>
          </p:nvPr>
        </p:nvPicPr>
        <p:blipFill>
          <a:blip r:embed="rId3"/>
          <a:srcRect l="7580" r="7580"/>
          <a:stretch>
            <a:fillRect/>
          </a:stretch>
        </p:blipFill>
        <p:spPr>
          <a:prstGeom prst="rect">
            <a:avLst/>
          </a:prstGeom>
        </p:spPr>
      </p:pic>
    </p:spTree>
    <p:extLst>
      <p:ext uri="{BB962C8B-B14F-4D97-AF65-F5344CB8AC3E}">
        <p14:creationId xmlns:p14="http://schemas.microsoft.com/office/powerpoint/2010/main" val="281669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D2F1B-F16F-E6CD-4F11-DFB4C195443F}"/>
              </a:ext>
            </a:extLst>
          </p:cNvPr>
          <p:cNvSpPr>
            <a:spLocks noGrp="1"/>
          </p:cNvSpPr>
          <p:nvPr>
            <p:ph type="title"/>
          </p:nvPr>
        </p:nvSpPr>
        <p:spPr/>
        <p:txBody>
          <a:bodyPr/>
          <a:lstStyle/>
          <a:p>
            <a:r>
              <a:rPr lang="sv-SE" dirty="0"/>
              <a:t>Tillvägagångssätt </a:t>
            </a:r>
          </a:p>
        </p:txBody>
      </p:sp>
      <p:sp>
        <p:nvSpPr>
          <p:cNvPr id="4" name="Platshållare för text 3">
            <a:extLst>
              <a:ext uri="{FF2B5EF4-FFF2-40B4-BE49-F238E27FC236}">
                <a16:creationId xmlns:a16="http://schemas.microsoft.com/office/drawing/2014/main" id="{8FD9B24A-1883-6024-E8FE-620395E6DE40}"/>
              </a:ext>
            </a:extLst>
          </p:cNvPr>
          <p:cNvSpPr>
            <a:spLocks noGrp="1"/>
          </p:cNvSpPr>
          <p:nvPr>
            <p:ph sz="quarter" idx="14"/>
          </p:nvPr>
        </p:nvSpPr>
        <p:spPr/>
        <p:txBody>
          <a:bodyPr/>
          <a:lstStyle/>
          <a:p>
            <a:r>
              <a:rPr lang="sv-SE" dirty="0"/>
              <a:t>Enkät till </a:t>
            </a:r>
            <a:r>
              <a:rPr lang="sv-SE" b="1" dirty="0"/>
              <a:t>programansvariga för utbildningsprogram </a:t>
            </a:r>
            <a:r>
              <a:rPr lang="sv-SE" dirty="0"/>
              <a:t>som leder till yrkesexamina. Uppföljning av studie om bl.a. OER gjord 2019, </a:t>
            </a:r>
            <a:r>
              <a:rPr lang="sv-SE" i="1" dirty="0"/>
              <a:t>Uppkopplad utbildning; </a:t>
            </a:r>
            <a:r>
              <a:rPr lang="sv-SE" dirty="0"/>
              <a:t>kompletterat med frågor om bl.a. bibliotekens roll</a:t>
            </a:r>
          </a:p>
          <a:p>
            <a:r>
              <a:rPr lang="sv-SE" dirty="0"/>
              <a:t>Enkät till </a:t>
            </a:r>
            <a:r>
              <a:rPr lang="sv-SE" b="1" dirty="0"/>
              <a:t>lärosätesbibliotek</a:t>
            </a:r>
            <a:r>
              <a:rPr lang="sv-SE" dirty="0"/>
              <a:t>, samarbete med arbetsgrupp under Expertgruppen för lärosätesbiblioteken</a:t>
            </a:r>
          </a:p>
          <a:p>
            <a:r>
              <a:rPr lang="sv-SE" dirty="0"/>
              <a:t>Dialoger med </a:t>
            </a:r>
            <a:r>
              <a:rPr lang="sv-SE" b="1" dirty="0"/>
              <a:t>skolbibliotek, regionbibliotek/folkbibliotek och andra identifierade organisationer </a:t>
            </a:r>
            <a:r>
              <a:rPr lang="sv-SE" dirty="0"/>
              <a:t>(Skolverket, </a:t>
            </a:r>
            <a:r>
              <a:rPr lang="sv-SE" dirty="0" err="1"/>
              <a:t>Digisam</a:t>
            </a:r>
            <a:r>
              <a:rPr lang="sv-SE" dirty="0"/>
              <a:t>, UKÄ, Sveriges förenade studentkårer, m.fl.)</a:t>
            </a:r>
          </a:p>
          <a:p>
            <a:r>
              <a:rPr lang="sv-SE" dirty="0"/>
              <a:t>Intervjuer med </a:t>
            </a:r>
            <a:r>
              <a:rPr lang="sv-SE" b="1" dirty="0"/>
              <a:t>sakkunniga inom öppna </a:t>
            </a:r>
            <a:r>
              <a:rPr lang="sv-SE" b="1" dirty="0" err="1"/>
              <a:t>lärresurser</a:t>
            </a:r>
            <a:r>
              <a:rPr lang="sv-SE" b="1" dirty="0"/>
              <a:t> </a:t>
            </a:r>
            <a:r>
              <a:rPr lang="sv-SE" dirty="0"/>
              <a:t>– historisk utveckling och internationell utblick</a:t>
            </a:r>
          </a:p>
          <a:p>
            <a:r>
              <a:rPr lang="sv-SE" dirty="0"/>
              <a:t>Rundabordssamtal med aktörer, myndigheter och organisationer</a:t>
            </a:r>
          </a:p>
          <a:p>
            <a:r>
              <a:rPr lang="sv-SE" dirty="0"/>
              <a:t>Tagit del av tidigare rapporter och underlag från olika projekt de senaste ca 20 åren </a:t>
            </a:r>
          </a:p>
          <a:p>
            <a:pPr marL="0" indent="0">
              <a:buNone/>
            </a:pPr>
            <a:endParaRPr lang="sv-SE" dirty="0"/>
          </a:p>
        </p:txBody>
      </p:sp>
    </p:spTree>
    <p:extLst>
      <p:ext uri="{BB962C8B-B14F-4D97-AF65-F5344CB8AC3E}">
        <p14:creationId xmlns:p14="http://schemas.microsoft.com/office/powerpoint/2010/main" val="18965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9112E-BF66-9C43-C739-F72752E5A5B5}"/>
              </a:ext>
            </a:extLst>
          </p:cNvPr>
          <p:cNvSpPr>
            <a:spLocks noGrp="1"/>
          </p:cNvSpPr>
          <p:nvPr>
            <p:ph type="title"/>
          </p:nvPr>
        </p:nvSpPr>
        <p:spPr/>
        <p:txBody>
          <a:bodyPr/>
          <a:lstStyle/>
          <a:p>
            <a:r>
              <a:rPr lang="sv-SE" dirty="0"/>
              <a:t>Pragmatiska avgränsningar</a:t>
            </a:r>
          </a:p>
        </p:txBody>
      </p:sp>
      <p:sp>
        <p:nvSpPr>
          <p:cNvPr id="3" name="Platshållare för innehåll 2">
            <a:extLst>
              <a:ext uri="{FF2B5EF4-FFF2-40B4-BE49-F238E27FC236}">
                <a16:creationId xmlns:a16="http://schemas.microsoft.com/office/drawing/2014/main" id="{1D507D2D-BF32-AA09-BF7A-C81FE29BC75D}"/>
              </a:ext>
            </a:extLst>
          </p:cNvPr>
          <p:cNvSpPr>
            <a:spLocks noGrp="1"/>
          </p:cNvSpPr>
          <p:nvPr>
            <p:ph sz="quarter" idx="14"/>
          </p:nvPr>
        </p:nvSpPr>
        <p:spPr>
          <a:xfrm>
            <a:off x="838199" y="2092324"/>
            <a:ext cx="6798836" cy="4351338"/>
          </a:xfrm>
        </p:spPr>
        <p:txBody>
          <a:bodyPr/>
          <a:lstStyle/>
          <a:p>
            <a:r>
              <a:rPr lang="sv-SE" dirty="0"/>
              <a:t>Utgått ifrån </a:t>
            </a:r>
            <a:r>
              <a:rPr lang="sv-SE" b="1" dirty="0"/>
              <a:t>definitionen i Unescos rekommendation </a:t>
            </a:r>
            <a:r>
              <a:rPr lang="sv-SE" dirty="0"/>
              <a:t>– avgiftsfria och upphovsrättsligt fria eller öppet licensierade</a:t>
            </a:r>
          </a:p>
          <a:p>
            <a:r>
              <a:rPr lang="sv-SE" dirty="0"/>
              <a:t>Vi har kartlagt användningen av </a:t>
            </a:r>
            <a:r>
              <a:rPr lang="sv-SE" b="1" dirty="0"/>
              <a:t>digitala </a:t>
            </a:r>
            <a:r>
              <a:rPr lang="sv-SE" dirty="0"/>
              <a:t>öppna lärresurser</a:t>
            </a:r>
          </a:p>
          <a:p>
            <a:r>
              <a:rPr lang="sv-SE" dirty="0"/>
              <a:t>Generös tolkning av </a:t>
            </a:r>
            <a:r>
              <a:rPr lang="sv-SE" b="1" dirty="0"/>
              <a:t>resurser</a:t>
            </a:r>
            <a:r>
              <a:rPr lang="sv-SE" dirty="0"/>
              <a:t>, dvs innehåll i många digitala format, läromedel, kurser, verktyg, etc. </a:t>
            </a:r>
          </a:p>
          <a:p>
            <a:r>
              <a:rPr lang="sv-SE" dirty="0"/>
              <a:t>Det allmänna biblioteksväsendet, men i huvudsak </a:t>
            </a:r>
            <a:r>
              <a:rPr lang="sv-SE" b="1" dirty="0"/>
              <a:t>lärosätesbibliotek, folkbibliotek och skolbibliotek</a:t>
            </a:r>
          </a:p>
          <a:p>
            <a:r>
              <a:rPr lang="sv-SE" dirty="0"/>
              <a:t>Främst fokus på det </a:t>
            </a:r>
            <a:r>
              <a:rPr lang="sv-SE" b="1" dirty="0"/>
              <a:t>formella utbildningssammanhanget</a:t>
            </a:r>
          </a:p>
          <a:p>
            <a:r>
              <a:rPr lang="sv-SE" b="1" dirty="0"/>
              <a:t>Tillgång/tillgänglighet </a:t>
            </a:r>
            <a:r>
              <a:rPr lang="sv-SE" dirty="0"/>
              <a:t>= beständig åtkomst över tid via internet</a:t>
            </a:r>
          </a:p>
          <a:p>
            <a:r>
              <a:rPr lang="sv-SE" b="1" dirty="0"/>
              <a:t>Enkäter har begränsningar</a:t>
            </a:r>
            <a:r>
              <a:rPr lang="sv-SE" dirty="0"/>
              <a:t>, men försökt att komplettera med andra metoder</a:t>
            </a:r>
          </a:p>
          <a:p>
            <a:endParaRPr lang="sv-SE" dirty="0"/>
          </a:p>
        </p:txBody>
      </p:sp>
      <p:pic>
        <p:nvPicPr>
          <p:cNvPr id="4" name="Platshållare för innehåll 7">
            <a:extLst>
              <a:ext uri="{FF2B5EF4-FFF2-40B4-BE49-F238E27FC236}">
                <a16:creationId xmlns:a16="http://schemas.microsoft.com/office/drawing/2014/main" id="{128713F6-31FF-403C-EDD3-ACFE5A857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000" y="1721204"/>
            <a:ext cx="3205386" cy="45220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970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2F66EC-D39E-48E8-E42D-3B17E26DD123}"/>
              </a:ext>
            </a:extLst>
          </p:cNvPr>
          <p:cNvSpPr>
            <a:spLocks noGrp="1"/>
          </p:cNvSpPr>
          <p:nvPr>
            <p:ph type="title"/>
          </p:nvPr>
        </p:nvSpPr>
        <p:spPr/>
        <p:txBody>
          <a:bodyPr/>
          <a:lstStyle/>
          <a:p>
            <a:r>
              <a:rPr lang="sv-SE" dirty="0"/>
              <a:t>Resonemang utifrån frågor</a:t>
            </a:r>
          </a:p>
        </p:txBody>
      </p:sp>
      <p:sp>
        <p:nvSpPr>
          <p:cNvPr id="3" name="Platshållare för innehåll 2">
            <a:extLst>
              <a:ext uri="{FF2B5EF4-FFF2-40B4-BE49-F238E27FC236}">
                <a16:creationId xmlns:a16="http://schemas.microsoft.com/office/drawing/2014/main" id="{8C37460B-BB79-52D5-9385-29C09D34EC66}"/>
              </a:ext>
            </a:extLst>
          </p:cNvPr>
          <p:cNvSpPr>
            <a:spLocks noGrp="1"/>
          </p:cNvSpPr>
          <p:nvPr>
            <p:ph sz="quarter" idx="14"/>
          </p:nvPr>
        </p:nvSpPr>
        <p:spPr/>
        <p:txBody>
          <a:bodyPr/>
          <a:lstStyle/>
          <a:p>
            <a:pPr marL="0" indent="0">
              <a:buNone/>
            </a:pPr>
            <a:r>
              <a:rPr lang="sv-SE" dirty="0"/>
              <a:t>Utifrån ett antal frågor förs ett resonemang baserat på det underlag vi samlat in:</a:t>
            </a:r>
            <a:br>
              <a:rPr lang="sv-SE" dirty="0"/>
            </a:br>
            <a:endParaRPr lang="sv-SE" dirty="0"/>
          </a:p>
          <a:p>
            <a:r>
              <a:rPr lang="sv-SE" sz="2500" dirty="0"/>
              <a:t>Vad skulle kunna vinnas på ökad användning av öppna lärresurser?</a:t>
            </a:r>
          </a:p>
          <a:p>
            <a:r>
              <a:rPr lang="sv-SE" sz="2500" dirty="0"/>
              <a:t>Varför har utvecklingen gått så långsamt i Sverige?</a:t>
            </a:r>
          </a:p>
          <a:p>
            <a:r>
              <a:rPr lang="sv-SE" sz="2500" dirty="0"/>
              <a:t>Är kvalitet ett problem för öppna lärresurser?</a:t>
            </a:r>
          </a:p>
          <a:p>
            <a:r>
              <a:rPr lang="sv-SE" sz="2500" dirty="0"/>
              <a:t>Vilken roll kan det allmänna biblioteksväsendet ha?</a:t>
            </a:r>
          </a:p>
        </p:txBody>
      </p:sp>
    </p:spTree>
    <p:extLst>
      <p:ext uri="{BB962C8B-B14F-4D97-AF65-F5344CB8AC3E}">
        <p14:creationId xmlns:p14="http://schemas.microsoft.com/office/powerpoint/2010/main" val="230766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22C69-EAE4-4362-A1AC-5F16C8733F00}"/>
              </a:ext>
            </a:extLst>
          </p:cNvPr>
          <p:cNvSpPr>
            <a:spLocks noGrp="1"/>
          </p:cNvSpPr>
          <p:nvPr>
            <p:ph type="title"/>
          </p:nvPr>
        </p:nvSpPr>
        <p:spPr/>
        <p:txBody>
          <a:bodyPr/>
          <a:lstStyle/>
          <a:p>
            <a:r>
              <a:rPr lang="sv-SE" dirty="0"/>
              <a:t>Några slutsatser (1/2)</a:t>
            </a:r>
          </a:p>
        </p:txBody>
      </p:sp>
      <p:sp>
        <p:nvSpPr>
          <p:cNvPr id="3" name="Platshållare för innehåll 2">
            <a:extLst>
              <a:ext uri="{FF2B5EF4-FFF2-40B4-BE49-F238E27FC236}">
                <a16:creationId xmlns:a16="http://schemas.microsoft.com/office/drawing/2014/main" id="{581D679D-AECE-4296-BC63-86670D01D695}"/>
              </a:ext>
            </a:extLst>
          </p:cNvPr>
          <p:cNvSpPr>
            <a:spLocks noGrp="1"/>
          </p:cNvSpPr>
          <p:nvPr>
            <p:ph sz="quarter" idx="14"/>
          </p:nvPr>
        </p:nvSpPr>
        <p:spPr>
          <a:xfrm>
            <a:off x="838201" y="1806574"/>
            <a:ext cx="6205537" cy="4351338"/>
          </a:xfrm>
        </p:spPr>
        <p:txBody>
          <a:bodyPr/>
          <a:lstStyle/>
          <a:p>
            <a:r>
              <a:rPr lang="sv-SE" sz="1700" b="1" dirty="0"/>
              <a:t>I en internationell jämförelse så är öppna lärresurser en mindre prioriterad fråga i Sverige.</a:t>
            </a:r>
            <a:r>
              <a:rPr lang="sv-SE" sz="1700" dirty="0"/>
              <a:t> Det märks i en avsaknad av målsättningar, riktlinjer, policyer och strategier även om det finns undantag vid enskilda lärosäten eller andra organisationer. </a:t>
            </a:r>
            <a:br>
              <a:rPr lang="sv-SE" sz="1700" dirty="0"/>
            </a:br>
            <a:br>
              <a:rPr lang="sv-SE" sz="1700" dirty="0"/>
            </a:br>
            <a:r>
              <a:rPr lang="sv-SE" sz="1700" dirty="0"/>
              <a:t>Det finns inte heller någon utpekad myndighet med ansvar att främja, följa upp och samordna arbetet och inte heller något beständigt samarbete mellan organisationer och intressenter.</a:t>
            </a:r>
            <a:br>
              <a:rPr lang="sv-SE" sz="1700" dirty="0"/>
            </a:br>
            <a:endParaRPr lang="sv-SE" sz="1700" dirty="0"/>
          </a:p>
          <a:p>
            <a:r>
              <a:rPr lang="sv-SE" sz="1700" dirty="0"/>
              <a:t>Användningen av öppna lärresurser på många utbildningsprogram vid universitet och högskolor har ökat något de senaste åren, men användning sker endast i begränsad utsträckning. </a:t>
            </a:r>
            <a:r>
              <a:rPr lang="sv-SE" sz="1700" b="1" dirty="0"/>
              <a:t>Kunskap om vad öppna lärresurser är och hur de kan användas liksom bristande kännedom om de möjligheter som finns saknas ofta</a:t>
            </a:r>
            <a:r>
              <a:rPr lang="sv-SE" sz="1700" dirty="0"/>
              <a:t>.</a:t>
            </a:r>
          </a:p>
        </p:txBody>
      </p:sp>
      <p:pic>
        <p:nvPicPr>
          <p:cNvPr id="7" name="Platshållare för bild 6">
            <a:extLst>
              <a:ext uri="{FF2B5EF4-FFF2-40B4-BE49-F238E27FC236}">
                <a16:creationId xmlns:a16="http://schemas.microsoft.com/office/drawing/2014/main" id="{1CF476B5-2ECB-4CA6-42D3-DA7700C6CBD3}"/>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7495" r="7495"/>
          <a:stretch>
            <a:fillRect/>
          </a:stretch>
        </p:blipFill>
        <p:spPr>
          <a:xfrm>
            <a:off x="7729200" y="1166400"/>
            <a:ext cx="4890760" cy="3835400"/>
          </a:xfrm>
        </p:spPr>
      </p:pic>
    </p:spTree>
    <p:extLst>
      <p:ext uri="{BB962C8B-B14F-4D97-AF65-F5344CB8AC3E}">
        <p14:creationId xmlns:p14="http://schemas.microsoft.com/office/powerpoint/2010/main" val="29955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ungliga Biblioteket Mörkblå">
  <a:themeElements>
    <a:clrScheme name="Kungliga biblioteket Mörkblå">
      <a:dk1>
        <a:sysClr val="windowText" lastClr="000000"/>
      </a:dk1>
      <a:lt1>
        <a:sysClr val="window" lastClr="FFFFFF"/>
      </a:lt1>
      <a:dk2>
        <a:srgbClr val="000000"/>
      </a:dk2>
      <a:lt2>
        <a:srgbClr val="F8F8F8"/>
      </a:lt2>
      <a:accent1>
        <a:srgbClr val="009FE3"/>
      </a:accent1>
      <a:accent2>
        <a:srgbClr val="004577"/>
      </a:accent2>
      <a:accent3>
        <a:srgbClr val="D4EDFC"/>
      </a:accent3>
      <a:accent4>
        <a:srgbClr val="3C6F9C"/>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ungliga biblioteket.potx" id="{007C79CA-47B4-4C5D-9776-7BA5957F6BF7}" vid="{7D6C6565-6A64-47C4-A230-3ED7B404447B}"/>
    </a:ext>
  </a:extLst>
</a:theme>
</file>

<file path=ppt/theme/theme2.xml><?xml version="1.0" encoding="utf-8"?>
<a:theme xmlns:a="http://schemas.openxmlformats.org/drawingml/2006/main" name="Kungliga Biblioteket Violett">
  <a:themeElements>
    <a:clrScheme name="Kungliga biblioteket Violett">
      <a:dk1>
        <a:sysClr val="windowText" lastClr="000000"/>
      </a:dk1>
      <a:lt1>
        <a:sysClr val="window" lastClr="FFFFFF"/>
      </a:lt1>
      <a:dk2>
        <a:srgbClr val="000000"/>
      </a:dk2>
      <a:lt2>
        <a:srgbClr val="F8F8F8"/>
      </a:lt2>
      <a:accent1>
        <a:srgbClr val="E6007E"/>
      </a:accent1>
      <a:accent2>
        <a:srgbClr val="935488"/>
      </a:accent2>
      <a:accent3>
        <a:srgbClr val="FADCEB"/>
      </a:accent3>
      <a:accent4>
        <a:srgbClr val="701060"/>
      </a:accent4>
      <a:accent5>
        <a:srgbClr val="F087B6"/>
      </a:accent5>
      <a:accent6>
        <a:srgbClr val="DACADD"/>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ungliga biblioteket.potx" id="{007C79CA-47B4-4C5D-9776-7BA5957F6BF7}" vid="{3BD10AB9-B85F-4C41-9C71-E56CFAF84739}"/>
    </a:ext>
  </a:extLst>
</a:theme>
</file>

<file path=ppt/theme/theme3.xml><?xml version="1.0" encoding="utf-8"?>
<a:theme xmlns:a="http://schemas.openxmlformats.org/drawingml/2006/main" name="Kungliga Biblioteket Cayenne">
  <a:themeElements>
    <a:clrScheme name="Kungliga biblioteket Cayenne">
      <a:dk1>
        <a:sysClr val="windowText" lastClr="000000"/>
      </a:dk1>
      <a:lt1>
        <a:sysClr val="window" lastClr="FFFFFF"/>
      </a:lt1>
      <a:dk2>
        <a:srgbClr val="000000"/>
      </a:dk2>
      <a:lt2>
        <a:srgbClr val="F8F8F8"/>
      </a:lt2>
      <a:accent1>
        <a:srgbClr val="F7A600"/>
      </a:accent1>
      <a:accent2>
        <a:srgbClr val="ECBA9F"/>
      </a:accent2>
      <a:accent3>
        <a:srgbClr val="FCCB78"/>
      </a:accent3>
      <a:accent4>
        <a:srgbClr val="C4390A"/>
      </a:accent4>
      <a:accent5>
        <a:srgbClr val="FEEED5"/>
      </a:accent5>
      <a:accent6>
        <a:srgbClr val="D67547"/>
      </a:accent6>
      <a:hlink>
        <a:srgbClr val="FCCB78"/>
      </a:hlink>
      <a:folHlink>
        <a:srgbClr val="D67547"/>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ungliga biblioteket.potx" id="{007C79CA-47B4-4C5D-9776-7BA5957F6BF7}" vid="{8661A5A5-B15B-49AB-BA13-2BA9AD6B8205}"/>
    </a:ext>
  </a:extLst>
</a:theme>
</file>

<file path=ppt/theme/theme4.xml><?xml version="1.0" encoding="utf-8"?>
<a:theme xmlns:a="http://schemas.openxmlformats.org/drawingml/2006/main" name="Kungliga Biblioteket Gräsgrön">
  <a:themeElements>
    <a:clrScheme name="Kungliga biblioteket Gräsgrön">
      <a:dk1>
        <a:sysClr val="windowText" lastClr="000000"/>
      </a:dk1>
      <a:lt1>
        <a:sysClr val="window" lastClr="FFFFFF"/>
      </a:lt1>
      <a:dk2>
        <a:srgbClr val="000000"/>
      </a:dk2>
      <a:lt2>
        <a:srgbClr val="F8F8F8"/>
      </a:lt2>
      <a:accent1>
        <a:srgbClr val="6BA25D"/>
      </a:accent1>
      <a:accent2>
        <a:srgbClr val="C8D400"/>
      </a:accent2>
      <a:accent3>
        <a:srgbClr val="F4F6DA"/>
      </a:accent3>
      <a:accent4>
        <a:srgbClr val="14822C"/>
      </a:accent4>
      <a:accent5>
        <a:srgbClr val="DFE482"/>
      </a:accent5>
      <a:accent6>
        <a:srgbClr val="D6E4D0"/>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ungliga biblioteket.potx" id="{007C79CA-47B4-4C5D-9776-7BA5957F6BF7}" vid="{17558683-BACB-4349-8A66-FB592356C2B3}"/>
    </a:ext>
  </a:extLst>
</a:theme>
</file>

<file path=ppt/theme/theme5.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schemas.microsoft.com/office/2006/documentManagement/types"/>
    <ds:schemaRef ds:uri="http://purl.org/dc/elements/1.1/"/>
    <ds:schemaRef ds:uri="http://schemas.microsoft.com/office/infopath/2007/PartnerControls"/>
    <ds:schemaRef ds:uri="17798c2e-8ec6-411a-92bf-42cada8c5360"/>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Kungliga Biblioteket Mörkblå</Template>
  <TotalTime>6651</TotalTime>
  <Words>1334</Words>
  <Application>Microsoft Macintosh PowerPoint</Application>
  <PresentationFormat>Bredbild</PresentationFormat>
  <Paragraphs>99</Paragraphs>
  <Slides>14</Slides>
  <Notes>3</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14</vt:i4>
      </vt:variant>
    </vt:vector>
  </HeadingPairs>
  <TitlesOfParts>
    <vt:vector size="20" baseType="lpstr">
      <vt:lpstr>Arial</vt:lpstr>
      <vt:lpstr>Georgia</vt:lpstr>
      <vt:lpstr>Kungliga Biblioteket Mörkblå</vt:lpstr>
      <vt:lpstr>Kungliga Biblioteket Violett</vt:lpstr>
      <vt:lpstr>Kungliga Biblioteket Cayenne</vt:lpstr>
      <vt:lpstr>Kungliga Biblioteket Gräsgrön</vt:lpstr>
      <vt:lpstr>Öppna lärresurser – en kartläggning och analys</vt:lpstr>
      <vt:lpstr>KB:s uppdrag om öppna lärresurser</vt:lpstr>
      <vt:lpstr>Vad är öppna lärresurser?</vt:lpstr>
      <vt:lpstr>Varför detta uppdrag?</vt:lpstr>
      <vt:lpstr>Varför bibliotek?</vt:lpstr>
      <vt:lpstr>Tillvägagångssätt </vt:lpstr>
      <vt:lpstr>Pragmatiska avgränsningar</vt:lpstr>
      <vt:lpstr>Resonemang utifrån frågor</vt:lpstr>
      <vt:lpstr>Några slutsatser (1/2)</vt:lpstr>
      <vt:lpstr>Några slutsatser (2/2)</vt:lpstr>
      <vt:lpstr>Några rekommendationer</vt:lpstr>
      <vt:lpstr>Nationella riktlinjer för öppen vetenskap</vt:lpstr>
      <vt:lpstr>PowerPoint-presentation</vt:lpstr>
      <vt:lpstr>Nästa steg för KB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 Stattin</dc:creator>
  <cp:lastModifiedBy>Ebba Ossiannilsson</cp:lastModifiedBy>
  <cp:revision>18</cp:revision>
  <dcterms:created xsi:type="dcterms:W3CDTF">2022-11-15T07:24:13Z</dcterms:created>
  <dcterms:modified xsi:type="dcterms:W3CDTF">2022-12-09T20:19:01Z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