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2" r:id="rId6"/>
    <p:sldId id="260" r:id="rId7"/>
    <p:sldId id="261" r:id="rId8"/>
    <p:sldId id="265" r:id="rId9"/>
    <p:sldId id="263" r:id="rId10"/>
    <p:sldId id="264" r:id="rId11"/>
  </p:sldIdLst>
  <p:sldSz cx="12192000" cy="6858000"/>
  <p:notesSz cx="6669088" cy="9926638"/>
  <p:embeddedFontLst>
    <p:embeddedFont>
      <p:font typeface="Calibri" panose="020F0502020204030204" pitchFamily="34" charset="0"/>
      <p:regular r:id="rId13"/>
      <p:bold r:id="rId14"/>
      <p:italic r:id="rId15"/>
      <p:boldItalic r:id="rId16"/>
    </p:embeddedFont>
    <p:embeddedFont>
      <p:font typeface="Montserrat" pitchFamily="2" charset="77"/>
      <p:regular r:id="rId17"/>
      <p:bold r:id="rId18"/>
      <p:italic r:id="rId19"/>
      <p:boldItalic r:id="rId20"/>
    </p:embeddedFont>
    <p:embeddedFont>
      <p:font typeface="Montserrat Black" panose="020F0502020204030204" pitchFamily="34" charset="0"/>
      <p:bold r:id="rId21"/>
      <p:italic r:id="rId22"/>
      <p:boldItalic r:id="rId23"/>
    </p:embeddedFont>
    <p:embeddedFont>
      <p:font typeface="Montserrat Light" panose="020F03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SkMIayIOXm20ALy07OsrEQr3y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699" autoAdjust="0"/>
  </p:normalViewPr>
  <p:slideViewPr>
    <p:cSldViewPr snapToGrid="0">
      <p:cViewPr varScale="1">
        <p:scale>
          <a:sx n="70" d="100"/>
          <a:sy n="70" d="100"/>
        </p:scale>
        <p:origin x="2176"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0: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number 1 is: Advocate globally for Open, Flexible and Distance Learning (OFDL) and enable regional and national influence through members and partners. This strategic priority was made by the ICDE Board in the last part of 2020 – obviously related to the COVID-19 pandemic and the massive impact it had on the whole education system globally.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 Positive: many educators, teachers, faculty and students worldwide took a giant leap in developing OFDL provisions in a very short time. The only way education could continue was with online and distance education.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 Negative: the many examples of low quality ERT, due to unpreparedness, lack of competencies, necessary infrastructure, focus on student’s mental health and well-being, as well as high band-with costs and a difficult home situation for many learners.</a:t>
            </a:r>
          </a:p>
          <a:p>
            <a:pPr marL="0" lvl="0" indent="0" algn="l" rtl="0">
              <a:lnSpc>
                <a:spcPct val="100000"/>
              </a:lnSpc>
              <a:spcBef>
                <a:spcPts val="0"/>
              </a:spcBef>
              <a:spcAft>
                <a:spcPts val="0"/>
              </a:spcAft>
              <a:buSzPts val="1400"/>
              <a:buNone/>
            </a:pPr>
            <a:endParaRPr dirty="0"/>
          </a:p>
        </p:txBody>
      </p:sp>
      <p:sp>
        <p:nvSpPr>
          <p:cNvPr id="127" name="Google Shape;127;p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Among ICDEs members we have many experienced providers of quality OFDL. They looked to ICDE, as the global membership association for OFDL, to advocate globally for what is quality education through various ways of online and distance provision, and what this in return requires of investment, support, infrastructure, regulations etc. in their local contexts. And not the least, it was important to ICDEs member to connect the global advocacy of OFDL to a greater societal value, linking open and distance education to the UN sustainable development agenda as a transformative power in itself. </a:t>
            </a:r>
            <a:endParaRPr dirty="0"/>
          </a:p>
        </p:txBody>
      </p:sp>
      <p:sp>
        <p:nvSpPr>
          <p:cNvPr id="164" name="Google Shape;164;p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why we created the ICDE Global Advocacy Campaign. By empowering our members to act locally within a global advocacy framework, we aim to change the negative narrative of online and distance education fueled by the pandemic. We did this through a joint exercise where Presidents and Rectors of ICDE member universities collectively developed advocacy messages, and through them, showing relevance, urgency and proof of concept of what works, advocating for quality OFDL as a prerequisite for equitable and equal access to quality education and lifelong learning opportunities for all. (SDG4).</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Explain about the task forces – regional and topical. Nordic Task Force led by SADE, thanks to Ebba and Ulf for their leadership in this. There is definitely a potential for closer collaboration between the Nordic actors and countries within our knowledge field. The OER specific task force is also led by Ebba Ossiannilsson, as she is the Chair for the ICDE OER Advocacy Committee, consisting of global ambassadors for Open Education from all world regions.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Together with our members </a:t>
            </a:r>
            <a:r>
              <a:rPr lang="en-US" dirty="0" err="1"/>
              <a:t>Globethics</a:t>
            </a:r>
            <a:r>
              <a:rPr lang="en-US" dirty="0"/>
              <a:t>, which is a global organization working for ethics in education, we will soon launch a topical advocacy campaign focusing on ethical aspects within OFDL.</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Introduce the toolkit with message and step-by-step guide. </a:t>
            </a:r>
            <a:endParaRPr dirty="0"/>
          </a:p>
        </p:txBody>
      </p:sp>
      <p:sp>
        <p:nvSpPr>
          <p:cNvPr id="139" name="Google Shape;139;p2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2: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b-NO" dirty="0"/>
              <a:t>While the messages express </a:t>
            </a:r>
            <a:r>
              <a:rPr lang="nb-NO" b="1" dirty="0"/>
              <a:t>what</a:t>
            </a:r>
            <a:r>
              <a:rPr lang="nb-NO" dirty="0"/>
              <a:t> we want to change, the leaflet is a step-by-step guide on </a:t>
            </a:r>
            <a:r>
              <a:rPr lang="nb-NO" b="1" dirty="0"/>
              <a:t>how</a:t>
            </a:r>
            <a:r>
              <a:rPr lang="nb-NO" dirty="0"/>
              <a:t> to run a national campaign at a national level. As a part of the toolkit, we also provided templates for PP presentations and social media cards to disseminate specific messages. </a:t>
            </a:r>
          </a:p>
          <a:p>
            <a:pPr marL="0" lvl="0" indent="0" algn="l" rtl="0">
              <a:lnSpc>
                <a:spcPct val="100000"/>
              </a:lnSpc>
              <a:spcBef>
                <a:spcPts val="0"/>
              </a:spcBef>
              <a:spcAft>
                <a:spcPts val="0"/>
              </a:spcAft>
              <a:buSzPts val="1400"/>
              <a:buNone/>
            </a:pPr>
            <a:endParaRPr lang="nb-NO" dirty="0"/>
          </a:p>
          <a:p>
            <a:pPr marL="0" lvl="0" indent="0" algn="l" rtl="0">
              <a:lnSpc>
                <a:spcPct val="100000"/>
              </a:lnSpc>
              <a:spcBef>
                <a:spcPts val="0"/>
              </a:spcBef>
              <a:spcAft>
                <a:spcPts val="0"/>
              </a:spcAft>
              <a:buSzPts val="1400"/>
              <a:buNone/>
            </a:pPr>
            <a:r>
              <a:rPr lang="nb-NO" dirty="0"/>
              <a:t>While the task forces are run by ICDE members, all materials are freely available to anyone, as they are openly licenced materials – OER.</a:t>
            </a:r>
            <a:endParaRPr dirty="0"/>
          </a:p>
        </p:txBody>
      </p:sp>
      <p:sp>
        <p:nvSpPr>
          <p:cNvPr id="152" name="Google Shape;152;p2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2: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b-NO" dirty="0"/>
              <a:t>These are some of the examples of the messages that were developed by the ICDE Excecutive leaders. As you can see, they are targeted towards various types of audiences, trying to build on what is important to them. </a:t>
            </a:r>
          </a:p>
          <a:p>
            <a:pPr marL="0" lvl="0" indent="0" algn="l" rtl="0">
              <a:lnSpc>
                <a:spcPct val="100000"/>
              </a:lnSpc>
              <a:spcBef>
                <a:spcPts val="0"/>
              </a:spcBef>
              <a:spcAft>
                <a:spcPts val="0"/>
              </a:spcAft>
              <a:buSzPts val="1400"/>
              <a:buNone/>
            </a:pPr>
            <a:endParaRPr lang="nb-NO" dirty="0"/>
          </a:p>
          <a:p>
            <a:pPr marL="0" lvl="0" indent="0" algn="l" rtl="0">
              <a:lnSpc>
                <a:spcPct val="100000"/>
              </a:lnSpc>
              <a:spcBef>
                <a:spcPts val="0"/>
              </a:spcBef>
              <a:spcAft>
                <a:spcPts val="0"/>
              </a:spcAft>
              <a:buSzPts val="1400"/>
              <a:buNone/>
            </a:pPr>
            <a:r>
              <a:rPr lang="nb-NO" dirty="0"/>
              <a:t>The idea is that the local task forces can build on and extend these messages, so they become even more targeted for their purpose within their local contexts. For example, translation to a local language is core, as well as identification of the relevant stakeholders they would aim to target.</a:t>
            </a:r>
            <a:endParaRPr dirty="0"/>
          </a:p>
        </p:txBody>
      </p:sp>
      <p:sp>
        <p:nvSpPr>
          <p:cNvPr id="152" name="Google Shape;152;p2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617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3:notes"/>
          <p:cNvSpPr txBox="1">
            <a:spLocks noGrp="1"/>
          </p:cNvSpPr>
          <p:nvPr>
            <p:ph type="body" idx="1"/>
          </p:nvPr>
        </p:nvSpPr>
        <p:spPr>
          <a:xfrm>
            <a:off x="666909" y="4777194"/>
            <a:ext cx="533527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b-NO" dirty="0"/>
              <a:t>This is an example created by the ICDE OER Advocacy Committee, who advocates for OER, Open access and Open Education. They developeed 11 new messages and translated the material into multiple languages. </a:t>
            </a:r>
            <a:endParaRPr dirty="0"/>
          </a:p>
        </p:txBody>
      </p:sp>
      <p:sp>
        <p:nvSpPr>
          <p:cNvPr id="179" name="Google Shape;179;p23:notes"/>
          <p:cNvSpPr txBox="1">
            <a:spLocks noGrp="1"/>
          </p:cNvSpPr>
          <p:nvPr>
            <p:ph type="sldNum" idx="12"/>
          </p:nvPr>
        </p:nvSpPr>
        <p:spPr>
          <a:xfrm>
            <a:off x="3777607" y="9428583"/>
            <a:ext cx="2889938"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icde-international-council-for-open-and-distance-education/" TargetMode="External"/><Relationship Id="rId13"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hyperlink" Target="https://www.facebook.com/ICDE.org/" TargetMode="External"/><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cde.org/newsletter-subscription" TargetMode="External"/><Relationship Id="rId11" Type="http://schemas.openxmlformats.org/officeDocument/2006/relationships/hyperlink" Target="https://openpraxis.org/" TargetMode="External"/><Relationship Id="rId5" Type="http://schemas.openxmlformats.org/officeDocument/2006/relationships/hyperlink" Target="https://www.icde.org/membership-overview" TargetMode="External"/><Relationship Id="rId10" Type="http://schemas.openxmlformats.org/officeDocument/2006/relationships/hyperlink" Target="https://www.icde.org/icde-blog" TargetMode="External"/><Relationship Id="rId4" Type="http://schemas.openxmlformats.org/officeDocument/2006/relationships/image" Target="../media/image3.png"/><Relationship Id="rId9" Type="http://schemas.openxmlformats.org/officeDocument/2006/relationships/hyperlink" Target="https://twitter.com/icde_org"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cde.org/global-advocacy-campaign" TargetMode="Externa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cde.org/global-advocacy-campaign" TargetMode="Externa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0B0D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rot="-5400000">
            <a:off x="5243385" y="-90618"/>
            <a:ext cx="6858000" cy="7039234"/>
          </a:xfrm>
          <a:prstGeom prst="rtTriangle">
            <a:avLst/>
          </a:prstGeom>
          <a:solidFill>
            <a:srgbClr val="1E25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1737289" y="2056750"/>
            <a:ext cx="87174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no-NO" sz="4500" b="1" i="0" u="none" strike="noStrike" cap="none">
                <a:solidFill>
                  <a:schemeClr val="lt1"/>
                </a:solidFill>
                <a:latin typeface="Montserrat Black"/>
                <a:ea typeface="Montserrat Black"/>
                <a:cs typeface="Montserrat Black"/>
                <a:sym typeface="Montserrat Black"/>
              </a:rPr>
              <a:t>ICDE </a:t>
            </a:r>
            <a:endParaRPr sz="4500" b="1" i="0" u="none" strike="noStrike" cap="none">
              <a:solidFill>
                <a:schemeClr val="lt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4000"/>
              <a:buFont typeface="Arial"/>
              <a:buNone/>
            </a:pPr>
            <a:r>
              <a:rPr lang="no-NO" sz="4500" b="1" i="0" u="none" strike="noStrike" cap="none">
                <a:solidFill>
                  <a:schemeClr val="lt1"/>
                </a:solidFill>
                <a:latin typeface="Montserrat Black"/>
                <a:ea typeface="Montserrat Black"/>
                <a:cs typeface="Montserrat Black"/>
                <a:sym typeface="Montserrat Black"/>
              </a:rPr>
              <a:t>Global Advocacy Campaign</a:t>
            </a:r>
            <a:endParaRPr sz="4500" b="1" i="0" u="none" strike="noStrike" cap="none">
              <a:solidFill>
                <a:schemeClr val="lt1"/>
              </a:solidFill>
              <a:latin typeface="Montserrat Black"/>
              <a:ea typeface="Montserrat Black"/>
              <a:cs typeface="Montserrat Black"/>
              <a:sym typeface="Montserrat Black"/>
            </a:endParaRPr>
          </a:p>
        </p:txBody>
      </p:sp>
      <p:pic>
        <p:nvPicPr>
          <p:cNvPr id="91" name="Google Shape;91;p1"/>
          <p:cNvPicPr preferRelativeResize="0"/>
          <p:nvPr/>
        </p:nvPicPr>
        <p:blipFill rotWithShape="1">
          <a:blip r:embed="rId3">
            <a:alphaModFix/>
          </a:blip>
          <a:srcRect/>
          <a:stretch/>
        </p:blipFill>
        <p:spPr>
          <a:xfrm rot="10800000">
            <a:off x="1345715" y="1456252"/>
            <a:ext cx="783150" cy="783150"/>
          </a:xfrm>
          <a:prstGeom prst="rect">
            <a:avLst/>
          </a:prstGeom>
          <a:noFill/>
          <a:ln>
            <a:noFill/>
          </a:ln>
        </p:spPr>
      </p:pic>
      <p:pic>
        <p:nvPicPr>
          <p:cNvPr id="92" name="Google Shape;92;p1"/>
          <p:cNvPicPr preferRelativeResize="0"/>
          <p:nvPr/>
        </p:nvPicPr>
        <p:blipFill rotWithShape="1">
          <a:blip r:embed="rId4">
            <a:alphaModFix/>
          </a:blip>
          <a:srcRect/>
          <a:stretch/>
        </p:blipFill>
        <p:spPr>
          <a:xfrm>
            <a:off x="9180725" y="5504275"/>
            <a:ext cx="2426109" cy="92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7" descr="Text&#10;&#10;Description automatically generated"/>
          <p:cNvPicPr preferRelativeResize="0"/>
          <p:nvPr/>
        </p:nvPicPr>
        <p:blipFill rotWithShape="1">
          <a:blip r:embed="rId3">
            <a:alphaModFix/>
          </a:blip>
          <a:srcRect/>
          <a:stretch/>
        </p:blipFill>
        <p:spPr>
          <a:xfrm>
            <a:off x="770015" y="4955518"/>
            <a:ext cx="7447906" cy="1902482"/>
          </a:xfrm>
          <a:prstGeom prst="rect">
            <a:avLst/>
          </a:prstGeom>
          <a:noFill/>
          <a:ln>
            <a:noFill/>
          </a:ln>
        </p:spPr>
      </p:pic>
      <p:sp>
        <p:nvSpPr>
          <p:cNvPr id="192" name="Google Shape;192;p7"/>
          <p:cNvSpPr/>
          <p:nvPr/>
        </p:nvSpPr>
        <p:spPr>
          <a:xfrm>
            <a:off x="6906375" y="1859436"/>
            <a:ext cx="4893276" cy="4893276"/>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7"/>
          <p:cNvSpPr/>
          <p:nvPr/>
        </p:nvSpPr>
        <p:spPr>
          <a:xfrm>
            <a:off x="1" y="0"/>
            <a:ext cx="1828799"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p7"/>
          <p:cNvPicPr preferRelativeResize="0"/>
          <p:nvPr/>
        </p:nvPicPr>
        <p:blipFill rotWithShape="1">
          <a:blip r:embed="rId4">
            <a:alphaModFix/>
          </a:blip>
          <a:srcRect/>
          <a:stretch/>
        </p:blipFill>
        <p:spPr>
          <a:xfrm rot="-5400000">
            <a:off x="-146564" y="4813078"/>
            <a:ext cx="2159000" cy="711200"/>
          </a:xfrm>
          <a:prstGeom prst="rect">
            <a:avLst/>
          </a:prstGeom>
          <a:noFill/>
          <a:ln>
            <a:noFill/>
          </a:ln>
        </p:spPr>
      </p:pic>
      <p:sp>
        <p:nvSpPr>
          <p:cNvPr id="195" name="Google Shape;195;p7"/>
          <p:cNvSpPr txBox="1"/>
          <p:nvPr/>
        </p:nvSpPr>
        <p:spPr>
          <a:xfrm>
            <a:off x="7918470" y="2413248"/>
            <a:ext cx="3881181"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o-NO" sz="2000" b="0" i="0" u="sng" strike="noStrike" cap="none">
                <a:solidFill>
                  <a:srgbClr val="0F142A"/>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Become a member</a:t>
            </a: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no-NO" sz="2000" b="0" i="0" u="sng" strike="noStrike" cap="none">
                <a:solidFill>
                  <a:srgbClr val="0F142A"/>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Subscribe to our newsletter</a:t>
            </a: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no-NO" sz="2000" b="0" i="0" u="none" strike="noStrike" cap="none">
                <a:solidFill>
                  <a:srgbClr val="0F142A"/>
                </a:solidFill>
                <a:latin typeface="Open Sans"/>
                <a:ea typeface="Open Sans"/>
                <a:cs typeface="Open Sans"/>
                <a:sym typeface="Open Sans"/>
              </a:rPr>
              <a:t>Follow us on </a:t>
            </a:r>
            <a:r>
              <a:rPr lang="no-NO" sz="2000" b="0" i="0" u="sng" strike="noStrike" cap="none">
                <a:solidFill>
                  <a:srgbClr val="0F142A"/>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Facebook</a:t>
            </a:r>
            <a:r>
              <a:rPr lang="no-NO" sz="2000" b="0" i="0" u="none" strike="noStrike" cap="none">
                <a:solidFill>
                  <a:srgbClr val="0F142A"/>
                </a:solidFill>
                <a:latin typeface="Open Sans"/>
                <a:ea typeface="Open Sans"/>
                <a:cs typeface="Open Sans"/>
                <a:sym typeface="Open Sans"/>
              </a:rPr>
              <a:t>, </a:t>
            </a:r>
            <a:r>
              <a:rPr lang="no-NO" sz="2000" b="0" i="0" u="sng" strike="noStrike" cap="none">
                <a:solidFill>
                  <a:srgbClr val="0F142A"/>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Linkedin</a:t>
            </a:r>
            <a:r>
              <a:rPr lang="no-NO" sz="2000" b="0" i="0" u="none" strike="noStrike" cap="none">
                <a:solidFill>
                  <a:srgbClr val="0F142A"/>
                </a:solidFill>
                <a:latin typeface="Open Sans"/>
                <a:ea typeface="Open Sans"/>
                <a:cs typeface="Open Sans"/>
                <a:sym typeface="Open Sans"/>
              </a:rPr>
              <a:t> and </a:t>
            </a:r>
            <a:r>
              <a:rPr lang="no-NO" sz="2000" b="0" i="0" u="sng" strike="noStrike" cap="none">
                <a:solidFill>
                  <a:srgbClr val="0F142A"/>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Twitter</a:t>
            </a: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no-NO" sz="2000" b="0" i="0" u="none" strike="noStrike" cap="none">
                <a:solidFill>
                  <a:srgbClr val="0F142A"/>
                </a:solidFill>
                <a:latin typeface="Open Sans"/>
                <a:ea typeface="Open Sans"/>
                <a:cs typeface="Open Sans"/>
                <a:sym typeface="Open Sans"/>
              </a:rPr>
              <a:t>Read our </a:t>
            </a:r>
            <a:r>
              <a:rPr lang="no-NO" sz="2000" b="0" i="0" u="sng" strike="noStrike" cap="none">
                <a:solidFill>
                  <a:srgbClr val="0F142A"/>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blog</a:t>
            </a: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no-NO" sz="2000" b="0" i="0" u="none" strike="noStrike" cap="none">
                <a:solidFill>
                  <a:srgbClr val="0F142A"/>
                </a:solidFill>
                <a:latin typeface="Open Sans"/>
                <a:ea typeface="Open Sans"/>
                <a:cs typeface="Open Sans"/>
                <a:sym typeface="Open Sans"/>
              </a:rPr>
              <a:t>Read our scientific Open Scholarly Journal </a:t>
            </a:r>
            <a:br>
              <a:rPr lang="no-NO" sz="2000" b="0" i="0" u="none" strike="noStrike" cap="none">
                <a:solidFill>
                  <a:srgbClr val="0F142A"/>
                </a:solidFill>
                <a:latin typeface="Open Sans"/>
                <a:ea typeface="Open Sans"/>
                <a:cs typeface="Open Sans"/>
                <a:sym typeface="Open Sans"/>
              </a:rPr>
            </a:br>
            <a:r>
              <a:rPr lang="no-NO" sz="2000" b="0" i="0" u="sng" strike="noStrike" cap="none">
                <a:solidFill>
                  <a:srgbClr val="0F142A"/>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Open Praxis</a:t>
            </a:r>
            <a:endParaRPr sz="2000" b="0" i="0" u="none" strike="noStrike" cap="none">
              <a:solidFill>
                <a:srgbClr val="0F142A"/>
              </a:solidFill>
              <a:latin typeface="Open Sans"/>
              <a:ea typeface="Open Sans"/>
              <a:cs typeface="Open Sans"/>
              <a:sym typeface="Open Sans"/>
            </a:endParaRPr>
          </a:p>
        </p:txBody>
      </p:sp>
      <p:pic>
        <p:nvPicPr>
          <p:cNvPr id="196" name="Google Shape;196;p7"/>
          <p:cNvPicPr preferRelativeResize="0"/>
          <p:nvPr/>
        </p:nvPicPr>
        <p:blipFill rotWithShape="1">
          <a:blip r:embed="rId12">
            <a:alphaModFix/>
          </a:blip>
          <a:srcRect/>
          <a:stretch/>
        </p:blipFill>
        <p:spPr>
          <a:xfrm rot="5400000">
            <a:off x="10881726" y="2169694"/>
            <a:ext cx="392632" cy="392632"/>
          </a:xfrm>
          <a:prstGeom prst="rect">
            <a:avLst/>
          </a:prstGeom>
          <a:noFill/>
          <a:ln>
            <a:noFill/>
          </a:ln>
        </p:spPr>
      </p:pic>
      <p:pic>
        <p:nvPicPr>
          <p:cNvPr id="197" name="Google Shape;197;p7"/>
          <p:cNvPicPr preferRelativeResize="0"/>
          <p:nvPr/>
        </p:nvPicPr>
        <p:blipFill rotWithShape="1">
          <a:blip r:embed="rId12">
            <a:alphaModFix/>
          </a:blip>
          <a:srcRect/>
          <a:stretch/>
        </p:blipFill>
        <p:spPr>
          <a:xfrm rot="5400000">
            <a:off x="10721087" y="2331725"/>
            <a:ext cx="392632" cy="392632"/>
          </a:xfrm>
          <a:prstGeom prst="rect">
            <a:avLst/>
          </a:prstGeom>
          <a:noFill/>
          <a:ln>
            <a:noFill/>
          </a:ln>
        </p:spPr>
      </p:pic>
      <p:sp>
        <p:nvSpPr>
          <p:cNvPr id="198" name="Google Shape;198;p7"/>
          <p:cNvSpPr txBox="1"/>
          <p:nvPr/>
        </p:nvSpPr>
        <p:spPr>
          <a:xfrm>
            <a:off x="2267251" y="278029"/>
            <a:ext cx="95325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no-NO" sz="4800" b="1" i="0" u="none" strike="noStrike" cap="none">
                <a:solidFill>
                  <a:srgbClr val="0F142A"/>
                </a:solidFill>
                <a:latin typeface="Montserrat Black"/>
                <a:ea typeface="Montserrat Black"/>
                <a:cs typeface="Montserrat Black"/>
                <a:sym typeface="Montserrat Black"/>
              </a:rPr>
              <a:t>JOIN THE GLOBAL ICDE COMMUNITY </a:t>
            </a:r>
            <a:endParaRPr sz="1400" b="0" i="0" u="none" strike="noStrike" cap="none">
              <a:solidFill>
                <a:srgbClr val="000000"/>
              </a:solidFill>
              <a:latin typeface="Arial"/>
              <a:ea typeface="Arial"/>
              <a:cs typeface="Arial"/>
              <a:sym typeface="Arial"/>
            </a:endParaRPr>
          </a:p>
        </p:txBody>
      </p:sp>
      <p:sp>
        <p:nvSpPr>
          <p:cNvPr id="199" name="Google Shape;199;p7"/>
          <p:cNvSpPr/>
          <p:nvPr/>
        </p:nvSpPr>
        <p:spPr>
          <a:xfrm>
            <a:off x="2380656" y="1859436"/>
            <a:ext cx="1013254" cy="191176"/>
          </a:xfrm>
          <a:prstGeom prst="rect">
            <a:avLst/>
          </a:prstGeom>
          <a:solidFill>
            <a:srgbClr val="E676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p7"/>
          <p:cNvPicPr preferRelativeResize="0"/>
          <p:nvPr/>
        </p:nvPicPr>
        <p:blipFill rotWithShape="1">
          <a:blip r:embed="rId13">
            <a:alphaModFix/>
          </a:blip>
          <a:srcRect/>
          <a:stretch/>
        </p:blipFill>
        <p:spPr>
          <a:xfrm>
            <a:off x="2215223" y="2745740"/>
            <a:ext cx="4304728" cy="1877286"/>
          </a:xfrm>
          <a:prstGeom prst="rect">
            <a:avLst/>
          </a:prstGeom>
          <a:noFill/>
          <a:ln>
            <a:noFill/>
          </a:ln>
        </p:spPr>
      </p:pic>
      <p:sp>
        <p:nvSpPr>
          <p:cNvPr id="201" name="Google Shape;201;p7"/>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p7"/>
          <p:cNvPicPr preferRelativeResize="0"/>
          <p:nvPr/>
        </p:nvPicPr>
        <p:blipFill rotWithShape="1">
          <a:blip r:embed="rId14">
            <a:alphaModFix/>
          </a:blip>
          <a:srcRect/>
          <a:stretch/>
        </p:blipFill>
        <p:spPr>
          <a:xfrm>
            <a:off x="523319" y="5675586"/>
            <a:ext cx="782162" cy="7979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p:nvPr/>
        </p:nvSpPr>
        <p:spPr>
          <a:xfrm>
            <a:off x="1" y="0"/>
            <a:ext cx="1828799"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0"/>
          <p:cNvSpPr txBox="1"/>
          <p:nvPr/>
        </p:nvSpPr>
        <p:spPr>
          <a:xfrm>
            <a:off x="2704326" y="341604"/>
            <a:ext cx="7620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no-NO" sz="4400" b="0" i="0" u="none" strike="noStrike" cap="none">
                <a:solidFill>
                  <a:srgbClr val="0F142A"/>
                </a:solidFill>
                <a:latin typeface="Montserrat Black"/>
                <a:ea typeface="Montserrat Black"/>
                <a:cs typeface="Montserrat Black"/>
                <a:sym typeface="Montserrat Black"/>
              </a:rPr>
              <a:t>ICDE AT A GLANCE</a:t>
            </a:r>
            <a:endParaRPr sz="4400" b="0" i="0" u="none" strike="noStrike" cap="none">
              <a:solidFill>
                <a:srgbClr val="000000"/>
              </a:solidFill>
              <a:latin typeface="Montserrat"/>
              <a:ea typeface="Montserrat"/>
              <a:cs typeface="Montserrat"/>
              <a:sym typeface="Montserrat"/>
            </a:endParaRPr>
          </a:p>
        </p:txBody>
      </p:sp>
      <p:pic>
        <p:nvPicPr>
          <p:cNvPr id="100" name="Google Shape;100;p20"/>
          <p:cNvPicPr preferRelativeResize="0"/>
          <p:nvPr/>
        </p:nvPicPr>
        <p:blipFill rotWithShape="1">
          <a:blip r:embed="rId3">
            <a:alphaModFix/>
          </a:blip>
          <a:srcRect/>
          <a:stretch/>
        </p:blipFill>
        <p:spPr>
          <a:xfrm rot="-5400000">
            <a:off x="-146564" y="4813078"/>
            <a:ext cx="2159000" cy="711200"/>
          </a:xfrm>
          <a:prstGeom prst="rect">
            <a:avLst/>
          </a:prstGeom>
          <a:noFill/>
          <a:ln>
            <a:noFill/>
          </a:ln>
        </p:spPr>
      </p:pic>
      <p:sp>
        <p:nvSpPr>
          <p:cNvPr id="101" name="Google Shape;101;p20"/>
          <p:cNvSpPr txBox="1"/>
          <p:nvPr/>
        </p:nvSpPr>
        <p:spPr>
          <a:xfrm>
            <a:off x="2382175" y="2024550"/>
            <a:ext cx="45039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NO" sz="1800" b="0" i="0" u="none" strike="noStrike" cap="none">
                <a:solidFill>
                  <a:srgbClr val="0F142A"/>
                </a:solidFill>
                <a:latin typeface="Open Sans"/>
                <a:ea typeface="Open Sans"/>
                <a:cs typeface="Open Sans"/>
                <a:sym typeface="Open Sans"/>
              </a:rPr>
              <a:t>“To achieve the potential of Open, Flexible, and Distance Learning created through our members and learning communities.”</a:t>
            </a:r>
            <a:endParaRPr sz="1800" b="0" i="0" u="none" strike="noStrike" cap="none">
              <a:solidFill>
                <a:srgbClr val="0F142A"/>
              </a:solidFill>
              <a:latin typeface="Calibri"/>
              <a:ea typeface="Calibri"/>
              <a:cs typeface="Calibri"/>
              <a:sym typeface="Calibri"/>
            </a:endParaRPr>
          </a:p>
        </p:txBody>
      </p:sp>
      <p:sp>
        <p:nvSpPr>
          <p:cNvPr id="102" name="Google Shape;102;p20"/>
          <p:cNvSpPr txBox="1"/>
          <p:nvPr/>
        </p:nvSpPr>
        <p:spPr>
          <a:xfrm>
            <a:off x="8721810" y="3105834"/>
            <a:ext cx="25949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NO" sz="1800" b="0" i="0" u="none" strike="noStrike" cap="none">
                <a:solidFill>
                  <a:srgbClr val="F2F2F2"/>
                </a:solidFill>
                <a:latin typeface="Montserrat"/>
                <a:ea typeface="Montserrat"/>
                <a:cs typeface="Montserrat"/>
                <a:sym typeface="Montserrat"/>
              </a:rPr>
              <a:t>Space for graphics or images</a:t>
            </a:r>
            <a:endParaRPr sz="1400" b="0" i="0" u="none" strike="noStrike" cap="none">
              <a:solidFill>
                <a:srgbClr val="000000"/>
              </a:solidFill>
              <a:latin typeface="Arial"/>
              <a:ea typeface="Arial"/>
              <a:cs typeface="Arial"/>
              <a:sym typeface="Arial"/>
            </a:endParaRPr>
          </a:p>
        </p:txBody>
      </p:sp>
      <p:pic>
        <p:nvPicPr>
          <p:cNvPr id="103" name="Google Shape;103;p20" descr="Et bilde som inneholder person, poserer, foto, gruppe&#10;&#10;Automatisk generert beskrivelse"/>
          <p:cNvPicPr preferRelativeResize="0"/>
          <p:nvPr/>
        </p:nvPicPr>
        <p:blipFill rotWithShape="1">
          <a:blip r:embed="rId4">
            <a:alphaModFix/>
          </a:blip>
          <a:srcRect/>
          <a:stretch/>
        </p:blipFill>
        <p:spPr>
          <a:xfrm>
            <a:off x="7305749" y="1950550"/>
            <a:ext cx="4308925" cy="3612151"/>
          </a:xfrm>
          <a:prstGeom prst="rect">
            <a:avLst/>
          </a:prstGeom>
          <a:noFill/>
          <a:ln>
            <a:noFill/>
          </a:ln>
        </p:spPr>
      </p:pic>
      <p:sp>
        <p:nvSpPr>
          <p:cNvPr id="104" name="Google Shape;104;p20"/>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0"/>
          <p:cNvPicPr preferRelativeResize="0"/>
          <p:nvPr/>
        </p:nvPicPr>
        <p:blipFill rotWithShape="1">
          <a:blip r:embed="rId5">
            <a:alphaModFix/>
          </a:blip>
          <a:srcRect/>
          <a:stretch/>
        </p:blipFill>
        <p:spPr>
          <a:xfrm>
            <a:off x="523319" y="5675586"/>
            <a:ext cx="782162" cy="797910"/>
          </a:xfrm>
          <a:prstGeom prst="rect">
            <a:avLst/>
          </a:prstGeom>
          <a:noFill/>
          <a:ln>
            <a:noFill/>
          </a:ln>
        </p:spPr>
      </p:pic>
      <p:sp>
        <p:nvSpPr>
          <p:cNvPr id="106" name="Google Shape;106;p20"/>
          <p:cNvSpPr txBox="1"/>
          <p:nvPr/>
        </p:nvSpPr>
        <p:spPr>
          <a:xfrm>
            <a:off x="3597025" y="1531950"/>
            <a:ext cx="2074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o-NO" sz="2000" b="1" i="0" u="none" strike="noStrike" cap="none">
                <a:solidFill>
                  <a:srgbClr val="FF7A40"/>
                </a:solidFill>
                <a:latin typeface="Montserrat"/>
                <a:ea typeface="Montserrat"/>
                <a:cs typeface="Montserrat"/>
                <a:sym typeface="Montserrat"/>
              </a:rPr>
              <a:t>OUR VISION</a:t>
            </a:r>
            <a:endParaRPr sz="2000" b="1" i="0" u="none" strike="noStrike" cap="none">
              <a:solidFill>
                <a:srgbClr val="FF7A40"/>
              </a:solidFill>
              <a:latin typeface="Montserrat"/>
              <a:ea typeface="Montserrat"/>
              <a:cs typeface="Montserrat"/>
              <a:sym typeface="Montserrat"/>
            </a:endParaRPr>
          </a:p>
        </p:txBody>
      </p:sp>
      <p:sp>
        <p:nvSpPr>
          <p:cNvPr id="107" name="Google Shape;107;p20"/>
          <p:cNvSpPr txBox="1"/>
          <p:nvPr/>
        </p:nvSpPr>
        <p:spPr>
          <a:xfrm>
            <a:off x="2382175" y="3893875"/>
            <a:ext cx="4793700" cy="2616600"/>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F142A"/>
              </a:buClr>
              <a:buSzPts val="1800"/>
              <a:buFont typeface="Arial"/>
              <a:buChar char="•"/>
            </a:pPr>
            <a:r>
              <a:rPr lang="no-NO" sz="1800" b="0" i="0" u="none" strike="noStrike" cap="none">
                <a:solidFill>
                  <a:srgbClr val="0F142A"/>
                </a:solidFill>
                <a:latin typeface="Open Sans"/>
                <a:ea typeface="Open Sans"/>
                <a:cs typeface="Open Sans"/>
                <a:sym typeface="Open Sans"/>
              </a:rPr>
              <a:t>A global, not for profit NGO &amp; membership association founded in 1938 in Canada</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F142A"/>
              </a:buClr>
              <a:buSzPts val="1800"/>
              <a:buFont typeface="Arial"/>
              <a:buChar char="•"/>
            </a:pPr>
            <a:r>
              <a:rPr lang="no-NO" sz="1800" b="0" i="0" u="none" strike="noStrike" cap="none">
                <a:solidFill>
                  <a:srgbClr val="0F142A"/>
                </a:solidFill>
                <a:latin typeface="Open Sans"/>
                <a:ea typeface="Open Sans"/>
                <a:cs typeface="Open Sans"/>
                <a:sym typeface="Open Sans"/>
              </a:rPr>
              <a:t>Hosted &amp; part-funded by Norway since 1988</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F142A"/>
              </a:buClr>
              <a:buSzPts val="1800"/>
              <a:buFont typeface="Arial"/>
              <a:buChar char="•"/>
            </a:pPr>
            <a:r>
              <a:rPr lang="no-NO" sz="1800" b="0" i="0" u="none" strike="noStrike" cap="none">
                <a:solidFill>
                  <a:srgbClr val="0F142A"/>
                </a:solidFill>
                <a:latin typeface="Open Sans"/>
                <a:ea typeface="Open Sans"/>
                <a:cs typeface="Open Sans"/>
                <a:sym typeface="Open Sans"/>
              </a:rPr>
              <a:t>In formal consultative partnership with UNESCO</a:t>
            </a:r>
            <a:endParaRPr sz="1800" b="0" i="0" u="none" strike="noStrike" cap="none">
              <a:solidFill>
                <a:srgbClr val="0F142A"/>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F142A"/>
              </a:buClr>
              <a:buSzPts val="1800"/>
              <a:buFont typeface="Arial"/>
              <a:buChar char="•"/>
            </a:pPr>
            <a:r>
              <a:rPr lang="no-NO" sz="1800" b="0" i="0" u="none" strike="noStrike" cap="none">
                <a:solidFill>
                  <a:srgbClr val="0F142A"/>
                </a:solidFill>
                <a:latin typeface="Open Sans"/>
                <a:ea typeface="Open Sans"/>
                <a:cs typeface="Open Sans"/>
                <a:sym typeface="Open Sans"/>
              </a:rPr>
              <a:t>230+ members and partners</a:t>
            </a:r>
            <a:endParaRPr sz="1400" b="0" i="0" u="none" strike="noStrike" cap="none">
              <a:solidFill>
                <a:srgbClr val="000000"/>
              </a:solidFill>
              <a:latin typeface="Arial"/>
              <a:ea typeface="Arial"/>
              <a:cs typeface="Arial"/>
              <a:sym typeface="Arial"/>
            </a:endParaRPr>
          </a:p>
        </p:txBody>
      </p:sp>
      <p:sp>
        <p:nvSpPr>
          <p:cNvPr id="108" name="Google Shape;108;p20"/>
          <p:cNvSpPr txBox="1"/>
          <p:nvPr/>
        </p:nvSpPr>
        <p:spPr>
          <a:xfrm>
            <a:off x="3530175" y="3510325"/>
            <a:ext cx="2074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o-NO" sz="2000" b="1" i="0" u="none" strike="noStrike" cap="none">
                <a:solidFill>
                  <a:srgbClr val="FF7A40"/>
                </a:solidFill>
                <a:latin typeface="Montserrat"/>
                <a:ea typeface="Montserrat"/>
                <a:cs typeface="Montserrat"/>
                <a:sym typeface="Montserrat"/>
              </a:rPr>
              <a:t>OUR HISTORY</a:t>
            </a:r>
            <a:endParaRPr sz="2000" b="1" i="0" u="none" strike="noStrike" cap="none">
              <a:solidFill>
                <a:srgbClr val="FF7A40"/>
              </a:solidFill>
              <a:latin typeface="Montserrat"/>
              <a:ea typeface="Montserrat"/>
              <a:cs typeface="Montserrat"/>
              <a:sym typeface="Montserrat"/>
            </a:endParaRPr>
          </a:p>
        </p:txBody>
      </p:sp>
      <p:sp>
        <p:nvSpPr>
          <p:cNvPr id="109" name="Google Shape;109;p20"/>
          <p:cNvSpPr/>
          <p:nvPr/>
        </p:nvSpPr>
        <p:spPr>
          <a:xfrm rot="5400000">
            <a:off x="2076250" y="612201"/>
            <a:ext cx="880200" cy="197700"/>
          </a:xfrm>
          <a:prstGeom prst="rect">
            <a:avLst/>
          </a:prstGeom>
          <a:solidFill>
            <a:srgbClr val="FF7A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1" y="0"/>
            <a:ext cx="1828799"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2267251" y="278029"/>
            <a:ext cx="594999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no-NO" sz="4800" b="1" i="0" u="none" strike="noStrike" cap="none">
                <a:solidFill>
                  <a:srgbClr val="0F142A"/>
                </a:solidFill>
                <a:latin typeface="Montserrat Black"/>
                <a:ea typeface="Montserrat Black"/>
                <a:cs typeface="Montserrat Black"/>
                <a:sym typeface="Montserrat Black"/>
              </a:rPr>
              <a:t>OUR GLOBAL OUTREACH</a:t>
            </a:r>
            <a:endParaRPr sz="1400" b="0" i="0" u="none" strike="noStrike" cap="none">
              <a:solidFill>
                <a:srgbClr val="000000"/>
              </a:solidFill>
              <a:latin typeface="Arial"/>
              <a:ea typeface="Arial"/>
              <a:cs typeface="Arial"/>
              <a:sym typeface="Arial"/>
            </a:endParaRPr>
          </a:p>
        </p:txBody>
      </p:sp>
      <p:pic>
        <p:nvPicPr>
          <p:cNvPr id="116" name="Google Shape;116;p3"/>
          <p:cNvPicPr preferRelativeResize="0"/>
          <p:nvPr/>
        </p:nvPicPr>
        <p:blipFill rotWithShape="1">
          <a:blip r:embed="rId3">
            <a:alphaModFix/>
          </a:blip>
          <a:srcRect/>
          <a:stretch/>
        </p:blipFill>
        <p:spPr>
          <a:xfrm rot="-5400000">
            <a:off x="-146564" y="4813078"/>
            <a:ext cx="2159000" cy="711200"/>
          </a:xfrm>
          <a:prstGeom prst="rect">
            <a:avLst/>
          </a:prstGeom>
          <a:noFill/>
          <a:ln>
            <a:noFill/>
          </a:ln>
        </p:spPr>
      </p:pic>
      <p:pic>
        <p:nvPicPr>
          <p:cNvPr id="117" name="Google Shape;117;p3"/>
          <p:cNvPicPr preferRelativeResize="0"/>
          <p:nvPr/>
        </p:nvPicPr>
        <p:blipFill rotWithShape="1">
          <a:blip r:embed="rId4">
            <a:alphaModFix/>
          </a:blip>
          <a:srcRect/>
          <a:stretch/>
        </p:blipFill>
        <p:spPr>
          <a:xfrm rot="-5400000">
            <a:off x="8906137" y="5712913"/>
            <a:ext cx="535265" cy="535265"/>
          </a:xfrm>
          <a:prstGeom prst="rect">
            <a:avLst/>
          </a:prstGeom>
          <a:noFill/>
          <a:ln>
            <a:noFill/>
          </a:ln>
        </p:spPr>
      </p:pic>
      <p:sp>
        <p:nvSpPr>
          <p:cNvPr id="118" name="Google Shape;118;p3"/>
          <p:cNvSpPr/>
          <p:nvPr/>
        </p:nvSpPr>
        <p:spPr>
          <a:xfrm>
            <a:off x="9167830" y="3031810"/>
            <a:ext cx="1927440"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o-NO" sz="1800" b="0" i="0" u="none" strike="noStrike" cap="none">
                <a:solidFill>
                  <a:srgbClr val="0F142A"/>
                </a:solidFill>
                <a:latin typeface="Open Sans"/>
                <a:ea typeface="Open Sans"/>
                <a:cs typeface="Open Sans"/>
                <a:sym typeface="Open Sans"/>
              </a:rPr>
              <a:t>230+ members and partners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no-NO" sz="1800" b="0" i="0" u="none" strike="noStrike" cap="none">
                <a:solidFill>
                  <a:srgbClr val="0F142A"/>
                </a:solidFill>
                <a:latin typeface="Open Sans"/>
                <a:ea typeface="Open Sans"/>
                <a:cs typeface="Open Sans"/>
                <a:sym typeface="Open Sans"/>
              </a:rPr>
              <a:t>70 countries in all world regions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no-NO" sz="1800" b="0" i="0" u="none" strike="noStrike" cap="none">
                <a:solidFill>
                  <a:srgbClr val="0F142A"/>
                </a:solidFill>
                <a:latin typeface="Open Sans"/>
                <a:ea typeface="Open Sans"/>
                <a:cs typeface="Open Sans"/>
                <a:sym typeface="Open Sans"/>
              </a:rPr>
              <a:t>Impacting over 15 million students across all continents </a:t>
            </a:r>
            <a:endParaRPr sz="1800" b="0" i="0" u="none" strike="noStrike" cap="none">
              <a:solidFill>
                <a:schemeClr val="dk1"/>
              </a:solidFill>
              <a:latin typeface="Open Sans"/>
              <a:ea typeface="Open Sans"/>
              <a:cs typeface="Open Sans"/>
              <a:sym typeface="Open Sans"/>
            </a:endParaRPr>
          </a:p>
        </p:txBody>
      </p:sp>
      <p:pic>
        <p:nvPicPr>
          <p:cNvPr id="119" name="Google Shape;119;p3"/>
          <p:cNvPicPr preferRelativeResize="0"/>
          <p:nvPr/>
        </p:nvPicPr>
        <p:blipFill rotWithShape="1">
          <a:blip r:embed="rId4">
            <a:alphaModFix/>
          </a:blip>
          <a:srcRect/>
          <a:stretch/>
        </p:blipFill>
        <p:spPr>
          <a:xfrm rot="5400000">
            <a:off x="10677486" y="2643641"/>
            <a:ext cx="535265" cy="535265"/>
          </a:xfrm>
          <a:prstGeom prst="rect">
            <a:avLst/>
          </a:prstGeom>
          <a:noFill/>
          <a:ln>
            <a:noFill/>
          </a:ln>
        </p:spPr>
      </p:pic>
      <p:sp>
        <p:nvSpPr>
          <p:cNvPr id="120" name="Google Shape;120;p3"/>
          <p:cNvSpPr/>
          <p:nvPr/>
        </p:nvSpPr>
        <p:spPr>
          <a:xfrm>
            <a:off x="2409568" y="1847689"/>
            <a:ext cx="1013254" cy="191176"/>
          </a:xfrm>
          <a:prstGeom prst="rect">
            <a:avLst/>
          </a:prstGeom>
          <a:solidFill>
            <a:srgbClr val="E676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3469165" y="3905421"/>
            <a:ext cx="354616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o-NO" sz="1800" b="0" i="0" u="none" strike="noStrike" cap="none">
                <a:solidFill>
                  <a:srgbClr val="F2F2F2"/>
                </a:solidFill>
                <a:latin typeface="Montserrat"/>
                <a:ea typeface="Montserrat"/>
                <a:cs typeface="Montserrat"/>
                <a:sym typeface="Montserrat"/>
              </a:rPr>
              <a:t>Space for graphics or images</a:t>
            </a:r>
            <a:endParaRPr sz="1400" b="0" i="0" u="none" strike="noStrike" cap="none">
              <a:solidFill>
                <a:srgbClr val="000000"/>
              </a:solidFill>
              <a:latin typeface="Arial"/>
              <a:ea typeface="Arial"/>
              <a:cs typeface="Arial"/>
              <a:sym typeface="Arial"/>
            </a:endParaRPr>
          </a:p>
        </p:txBody>
      </p:sp>
      <p:pic>
        <p:nvPicPr>
          <p:cNvPr id="122" name="Google Shape;122;p3" descr="A picture containing photo, dark, food, black&#10;&#10;Description automatically generated"/>
          <p:cNvPicPr preferRelativeResize="0">
            <a:picLocks noGrp="1"/>
          </p:cNvPicPr>
          <p:nvPr>
            <p:ph type="body" idx="1"/>
          </p:nvPr>
        </p:nvPicPr>
        <p:blipFill rotWithShape="1">
          <a:blip r:embed="rId5">
            <a:alphaModFix/>
          </a:blip>
          <a:srcRect r="415"/>
          <a:stretch/>
        </p:blipFill>
        <p:spPr>
          <a:xfrm>
            <a:off x="2409569" y="2893310"/>
            <a:ext cx="5436972" cy="3139321"/>
          </a:xfrm>
          <a:prstGeom prst="rect">
            <a:avLst/>
          </a:prstGeom>
          <a:noFill/>
          <a:ln>
            <a:noFill/>
          </a:ln>
        </p:spPr>
      </p:pic>
      <p:sp>
        <p:nvSpPr>
          <p:cNvPr id="123" name="Google Shape;123;p3"/>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3"/>
          <p:cNvPicPr preferRelativeResize="0"/>
          <p:nvPr/>
        </p:nvPicPr>
        <p:blipFill rotWithShape="1">
          <a:blip r:embed="rId6">
            <a:alphaModFix/>
          </a:blip>
          <a:srcRect/>
          <a:stretch/>
        </p:blipFill>
        <p:spPr>
          <a:xfrm>
            <a:off x="523319" y="5675586"/>
            <a:ext cx="782162" cy="7979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 y="0"/>
            <a:ext cx="1828799"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p:nvPr/>
        </p:nvSpPr>
        <p:spPr>
          <a:xfrm>
            <a:off x="2267251" y="278029"/>
            <a:ext cx="9718561"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no-NO" sz="4800" b="1" i="0" u="none" strike="noStrike" cap="none">
                <a:solidFill>
                  <a:srgbClr val="0F142A"/>
                </a:solidFill>
                <a:latin typeface="Montserrat Black"/>
                <a:ea typeface="Montserrat Black"/>
                <a:cs typeface="Montserrat Black"/>
                <a:sym typeface="Montserrat Black"/>
              </a:rPr>
              <a:t>ICDE CORE STRATEGIC PRIORITIES (2021-2024)</a:t>
            </a:r>
            <a:endParaRPr sz="1400" b="0" i="0" u="none" strike="noStrike" cap="none">
              <a:solidFill>
                <a:srgbClr val="000000"/>
              </a:solidFill>
              <a:latin typeface="Arial"/>
              <a:ea typeface="Arial"/>
              <a:cs typeface="Arial"/>
              <a:sym typeface="Arial"/>
            </a:endParaRPr>
          </a:p>
        </p:txBody>
      </p:sp>
      <p:pic>
        <p:nvPicPr>
          <p:cNvPr id="131" name="Google Shape;131;p4"/>
          <p:cNvPicPr preferRelativeResize="0"/>
          <p:nvPr/>
        </p:nvPicPr>
        <p:blipFill rotWithShape="1">
          <a:blip r:embed="rId3">
            <a:alphaModFix/>
          </a:blip>
          <a:srcRect/>
          <a:stretch/>
        </p:blipFill>
        <p:spPr>
          <a:xfrm>
            <a:off x="9924749" y="1563691"/>
            <a:ext cx="783150" cy="783150"/>
          </a:xfrm>
          <a:prstGeom prst="rect">
            <a:avLst/>
          </a:prstGeom>
          <a:noFill/>
          <a:ln>
            <a:noFill/>
          </a:ln>
        </p:spPr>
      </p:pic>
      <p:pic>
        <p:nvPicPr>
          <p:cNvPr id="132" name="Google Shape;132;p4"/>
          <p:cNvPicPr preferRelativeResize="0"/>
          <p:nvPr/>
        </p:nvPicPr>
        <p:blipFill rotWithShape="1">
          <a:blip r:embed="rId4">
            <a:alphaModFix/>
          </a:blip>
          <a:srcRect/>
          <a:stretch/>
        </p:blipFill>
        <p:spPr>
          <a:xfrm rot="-5400000">
            <a:off x="-146564" y="4813078"/>
            <a:ext cx="2159000" cy="711200"/>
          </a:xfrm>
          <a:prstGeom prst="rect">
            <a:avLst/>
          </a:prstGeom>
          <a:noFill/>
          <a:ln>
            <a:noFill/>
          </a:ln>
        </p:spPr>
      </p:pic>
      <p:sp>
        <p:nvSpPr>
          <p:cNvPr id="133" name="Google Shape;133;p4"/>
          <p:cNvSpPr txBox="1"/>
          <p:nvPr/>
        </p:nvSpPr>
        <p:spPr>
          <a:xfrm>
            <a:off x="2421924" y="2534264"/>
            <a:ext cx="7989000" cy="3140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A1B7"/>
              </a:buClr>
              <a:buSzPts val="1800"/>
              <a:buFont typeface="Arial"/>
              <a:buChar char="•"/>
            </a:pPr>
            <a:r>
              <a:rPr lang="no-NO" sz="1800" b="1" i="0" u="none" strike="noStrike" cap="none">
                <a:solidFill>
                  <a:srgbClr val="00A1B7"/>
                </a:solidFill>
                <a:latin typeface="Open Sans"/>
                <a:ea typeface="Open Sans"/>
                <a:cs typeface="Open Sans"/>
                <a:sym typeface="Open Sans"/>
              </a:rPr>
              <a:t>Advocate globally </a:t>
            </a:r>
            <a:r>
              <a:rPr lang="no-NO" sz="1800" b="0" i="0" u="none" strike="noStrike" cap="none">
                <a:solidFill>
                  <a:schemeClr val="dk1"/>
                </a:solidFill>
                <a:latin typeface="Open Sans"/>
                <a:ea typeface="Open Sans"/>
                <a:cs typeface="Open Sans"/>
                <a:sym typeface="Open Sans"/>
              </a:rPr>
              <a:t>for Open, Flexible and Distance Learning (OFDL) and enable regional and national influence through members and partners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no-NO" sz="1800" b="0" i="0" u="none" strike="noStrike" cap="none">
                <a:solidFill>
                  <a:schemeClr val="dk1"/>
                </a:solidFill>
                <a:latin typeface="Open Sans"/>
                <a:ea typeface="Open Sans"/>
                <a:cs typeface="Open Sans"/>
                <a:sym typeface="Open Sans"/>
              </a:rPr>
              <a:t>Extend the global reach to underrepresented regions, new stakeholders and disadvantaged learner populations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no-NO" sz="1800" b="0" i="0" u="none" strike="noStrike" cap="none">
                <a:solidFill>
                  <a:schemeClr val="dk1"/>
                </a:solidFill>
                <a:latin typeface="Open Sans"/>
                <a:ea typeface="Open Sans"/>
                <a:cs typeface="Open Sans"/>
                <a:sym typeface="Open Sans"/>
              </a:rPr>
              <a:t>Continuous work on the three prioritized areas: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Calibri"/>
              <a:buAutoNum type="arabicPeriod"/>
            </a:pPr>
            <a:r>
              <a:rPr lang="no-NO" sz="1800" b="0" i="0" u="none" strike="noStrike" cap="none">
                <a:solidFill>
                  <a:schemeClr val="dk1"/>
                </a:solidFill>
                <a:latin typeface="Open Sans"/>
                <a:ea typeface="Open Sans"/>
                <a:cs typeface="Open Sans"/>
                <a:sym typeface="Open Sans"/>
              </a:rPr>
              <a:t>Quality</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Calibri"/>
              <a:buAutoNum type="arabicPeriod"/>
            </a:pPr>
            <a:r>
              <a:rPr lang="no-NO" sz="1800" b="0" i="0" u="none" strike="noStrike" cap="none">
                <a:solidFill>
                  <a:schemeClr val="dk1"/>
                </a:solidFill>
                <a:latin typeface="Open Sans"/>
                <a:ea typeface="Open Sans"/>
                <a:cs typeface="Open Sans"/>
                <a:sym typeface="Open Sans"/>
              </a:rPr>
              <a:t>OER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Calibri"/>
              <a:buAutoNum type="arabicPeriod"/>
            </a:pPr>
            <a:r>
              <a:rPr lang="no-NO" sz="1800" b="0" i="0" u="none" strike="noStrike" cap="none">
                <a:solidFill>
                  <a:schemeClr val="dk1"/>
                </a:solidFill>
                <a:latin typeface="Open Sans"/>
                <a:ea typeface="Open Sans"/>
                <a:cs typeface="Open Sans"/>
                <a:sym typeface="Open Sans"/>
              </a:rPr>
              <a:t>Innovation in education</a:t>
            </a: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a:off x="2664822" y="1967104"/>
            <a:ext cx="2259875" cy="1569660"/>
          </a:xfrm>
          <a:prstGeom prst="ellipse">
            <a:avLst/>
          </a:prstGeom>
          <a:noFill/>
          <a:ln w="38100" cap="flat" cmpd="sng">
            <a:solidFill>
              <a:srgbClr val="00A1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4"/>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6" name="Google Shape;136;p4"/>
          <p:cNvPicPr preferRelativeResize="0"/>
          <p:nvPr/>
        </p:nvPicPr>
        <p:blipFill rotWithShape="1">
          <a:blip r:embed="rId5">
            <a:alphaModFix/>
          </a:blip>
          <a:srcRect/>
          <a:stretch/>
        </p:blipFill>
        <p:spPr>
          <a:xfrm>
            <a:off x="523319" y="5675586"/>
            <a:ext cx="782162" cy="7979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p:nvPr/>
        </p:nvSpPr>
        <p:spPr>
          <a:xfrm>
            <a:off x="6413117" y="1354902"/>
            <a:ext cx="4893276" cy="4893276"/>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6"/>
          <p:cNvSpPr/>
          <p:nvPr/>
        </p:nvSpPr>
        <p:spPr>
          <a:xfrm>
            <a:off x="1" y="0"/>
            <a:ext cx="1828799"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6"/>
          <p:cNvSpPr txBox="1"/>
          <p:nvPr/>
        </p:nvSpPr>
        <p:spPr>
          <a:xfrm>
            <a:off x="6857627" y="2610919"/>
            <a:ext cx="3474720" cy="26776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no-NO" sz="2800" b="0" i="0" u="none" strike="noStrike" cap="none" dirty="0">
                <a:solidFill>
                  <a:schemeClr val="dk1"/>
                </a:solidFill>
                <a:latin typeface="Calibri"/>
                <a:ea typeface="Calibri"/>
                <a:cs typeface="Calibri"/>
                <a:sym typeface="Calibri"/>
              </a:rPr>
              <a:t>Open and distance education is one strategy that enables economic, social, political, and digital justice</a:t>
            </a:r>
            <a:endParaRPr sz="2800" b="0" i="1" u="none" strike="noStrike" cap="none" dirty="0">
              <a:solidFill>
                <a:srgbClr val="0F142A"/>
              </a:solidFill>
              <a:latin typeface="Montserrat Light"/>
              <a:ea typeface="Montserrat Light"/>
              <a:cs typeface="Montserrat Light"/>
              <a:sym typeface="Montserrat Light"/>
            </a:endParaRPr>
          </a:p>
        </p:txBody>
      </p:sp>
      <p:pic>
        <p:nvPicPr>
          <p:cNvPr id="169" name="Google Shape;169;p6"/>
          <p:cNvPicPr preferRelativeResize="0"/>
          <p:nvPr/>
        </p:nvPicPr>
        <p:blipFill rotWithShape="1">
          <a:blip r:embed="rId3">
            <a:alphaModFix/>
          </a:blip>
          <a:srcRect/>
          <a:stretch/>
        </p:blipFill>
        <p:spPr>
          <a:xfrm rot="5400000">
            <a:off x="10230422" y="2391233"/>
            <a:ext cx="392632" cy="392632"/>
          </a:xfrm>
          <a:prstGeom prst="rect">
            <a:avLst/>
          </a:prstGeom>
          <a:noFill/>
          <a:ln>
            <a:noFill/>
          </a:ln>
        </p:spPr>
      </p:pic>
      <p:pic>
        <p:nvPicPr>
          <p:cNvPr id="170" name="Google Shape;170;p6"/>
          <p:cNvPicPr preferRelativeResize="0"/>
          <p:nvPr/>
        </p:nvPicPr>
        <p:blipFill rotWithShape="1">
          <a:blip r:embed="rId3">
            <a:alphaModFix/>
          </a:blip>
          <a:srcRect/>
          <a:stretch/>
        </p:blipFill>
        <p:spPr>
          <a:xfrm rot="5400000">
            <a:off x="10013858" y="2541091"/>
            <a:ext cx="392632" cy="392632"/>
          </a:xfrm>
          <a:prstGeom prst="rect">
            <a:avLst/>
          </a:prstGeom>
          <a:noFill/>
          <a:ln>
            <a:noFill/>
          </a:ln>
        </p:spPr>
      </p:pic>
      <p:sp>
        <p:nvSpPr>
          <p:cNvPr id="171" name="Google Shape;171;p6"/>
          <p:cNvSpPr txBox="1"/>
          <p:nvPr/>
        </p:nvSpPr>
        <p:spPr>
          <a:xfrm>
            <a:off x="2267251" y="278029"/>
            <a:ext cx="59499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no-NO" sz="4000" b="1" i="0" u="none" strike="noStrike" cap="none">
                <a:solidFill>
                  <a:srgbClr val="0F142A"/>
                </a:solidFill>
                <a:latin typeface="Montserrat Black"/>
                <a:ea typeface="Montserrat Black"/>
                <a:cs typeface="Montserrat Black"/>
                <a:sym typeface="Montserrat Black"/>
              </a:rPr>
              <a:t>ICDE MEMBERS LEADING THE WAY</a:t>
            </a:r>
            <a:endParaRPr sz="1400" b="0" i="0" u="none" strike="noStrike" cap="none">
              <a:solidFill>
                <a:srgbClr val="000000"/>
              </a:solidFill>
              <a:latin typeface="Arial"/>
              <a:ea typeface="Arial"/>
              <a:cs typeface="Arial"/>
              <a:sym typeface="Arial"/>
            </a:endParaRPr>
          </a:p>
        </p:txBody>
      </p:sp>
      <p:sp>
        <p:nvSpPr>
          <p:cNvPr id="172" name="Google Shape;172;p6"/>
          <p:cNvSpPr/>
          <p:nvPr/>
        </p:nvSpPr>
        <p:spPr>
          <a:xfrm>
            <a:off x="2338930" y="1756346"/>
            <a:ext cx="1013254" cy="191176"/>
          </a:xfrm>
          <a:prstGeom prst="rect">
            <a:avLst/>
          </a:prstGeom>
          <a:solidFill>
            <a:srgbClr val="E676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6"/>
          <p:cNvPicPr preferRelativeResize="0"/>
          <p:nvPr/>
        </p:nvPicPr>
        <p:blipFill rotWithShape="1">
          <a:blip r:embed="rId4">
            <a:alphaModFix/>
          </a:blip>
          <a:srcRect/>
          <a:stretch/>
        </p:blipFill>
        <p:spPr>
          <a:xfrm>
            <a:off x="523319" y="5675586"/>
            <a:ext cx="782162" cy="797910"/>
          </a:xfrm>
          <a:prstGeom prst="rect">
            <a:avLst/>
          </a:prstGeom>
          <a:noFill/>
          <a:ln>
            <a:noFill/>
          </a:ln>
        </p:spPr>
      </p:pic>
      <p:sp>
        <p:nvSpPr>
          <p:cNvPr id="174" name="Google Shape;174;p6"/>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5" name="Google Shape;175;p6"/>
          <p:cNvPicPr preferRelativeResize="0"/>
          <p:nvPr/>
        </p:nvPicPr>
        <p:blipFill rotWithShape="1">
          <a:blip r:embed="rId4">
            <a:alphaModFix/>
          </a:blip>
          <a:srcRect/>
          <a:stretch/>
        </p:blipFill>
        <p:spPr>
          <a:xfrm>
            <a:off x="523319" y="5675586"/>
            <a:ext cx="782162" cy="7979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p:nvPr/>
        </p:nvSpPr>
        <p:spPr>
          <a:xfrm>
            <a:off x="2267250" y="4899175"/>
            <a:ext cx="3404700" cy="14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o-NO" sz="2000" b="1" i="0" u="none" strike="noStrike" cap="none">
                <a:solidFill>
                  <a:srgbClr val="00A1B7"/>
                </a:solidFill>
                <a:highlight>
                  <a:srgbClr val="FFFFFF"/>
                </a:highlight>
                <a:latin typeface="Open Sans"/>
                <a:ea typeface="Open Sans"/>
                <a:cs typeface="Open Sans"/>
                <a:sym typeface="Open Sans"/>
              </a:rPr>
              <a:t>&amp; specific topics</a:t>
            </a:r>
            <a:endParaRPr sz="2000" b="1" i="0" u="none" strike="noStrike" cap="none">
              <a:solidFill>
                <a:srgbClr val="00A1B7"/>
              </a:solidFill>
              <a:highlight>
                <a:srgbClr val="FFFFFF"/>
              </a:highlight>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highlight>
                <a:srgbClr val="FFFFFF"/>
              </a:highlight>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Open Sans"/>
              <a:buChar char="-"/>
            </a:pPr>
            <a:r>
              <a:rPr lang="no-NO" sz="1800" b="0" i="0" u="none" strike="noStrike" cap="none">
                <a:solidFill>
                  <a:schemeClr val="dk1"/>
                </a:solidFill>
                <a:highlight>
                  <a:srgbClr val="FFFFFF"/>
                </a:highlight>
                <a:latin typeface="Open Sans"/>
                <a:ea typeface="Open Sans"/>
                <a:cs typeface="Open Sans"/>
                <a:sym typeface="Open Sans"/>
              </a:rPr>
              <a:t>OER </a:t>
            </a:r>
            <a:endParaRPr sz="1800" b="0" i="0" u="none" strike="noStrike" cap="none">
              <a:solidFill>
                <a:schemeClr val="dk1"/>
              </a:solidFill>
              <a:highlight>
                <a:srgbClr val="FFFFFF"/>
              </a:highlight>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Open Sans"/>
              <a:buChar char="-"/>
            </a:pPr>
            <a:r>
              <a:rPr lang="no-NO" sz="1800" b="0" i="0" u="none" strike="noStrike" cap="none">
                <a:solidFill>
                  <a:schemeClr val="dk1"/>
                </a:solidFill>
                <a:highlight>
                  <a:srgbClr val="FFFFFF"/>
                </a:highlight>
                <a:latin typeface="Open Sans"/>
                <a:ea typeface="Open Sans"/>
                <a:cs typeface="Open Sans"/>
                <a:sym typeface="Open Sans"/>
              </a:rPr>
              <a:t>Ethics - Globethics</a:t>
            </a:r>
            <a:endParaRPr sz="1800" b="0" i="0" u="none" strike="noStrike" cap="none">
              <a:solidFill>
                <a:schemeClr val="dk1"/>
              </a:solidFill>
              <a:highlight>
                <a:srgbClr val="FFFFFF"/>
              </a:highlight>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Open Sans"/>
              <a:ea typeface="Open Sans"/>
              <a:cs typeface="Open Sans"/>
              <a:sym typeface="Open Sans"/>
            </a:endParaRPr>
          </a:p>
        </p:txBody>
      </p:sp>
      <p:sp>
        <p:nvSpPr>
          <p:cNvPr id="142" name="Google Shape;142;p21"/>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21"/>
          <p:cNvSpPr/>
          <p:nvPr/>
        </p:nvSpPr>
        <p:spPr>
          <a:xfrm>
            <a:off x="6627550" y="2668275"/>
            <a:ext cx="5006400" cy="258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o-NO" sz="1800" b="0" i="0" u="none" strike="noStrike" cap="none">
                <a:solidFill>
                  <a:srgbClr val="0F142A"/>
                </a:solidFill>
                <a:latin typeface="Open Sans"/>
                <a:ea typeface="Open Sans"/>
                <a:cs typeface="Open Sans"/>
                <a:sym typeface="Open Sans"/>
              </a:rPr>
              <a:t>Utilising </a:t>
            </a:r>
            <a:r>
              <a:rPr lang="no-NO" sz="1800" b="1" i="0" u="none" strike="noStrike" cap="none">
                <a:solidFill>
                  <a:srgbClr val="FF7A40"/>
                </a:solidFill>
                <a:latin typeface="Open Sans"/>
                <a:ea typeface="Open Sans"/>
                <a:cs typeface="Open Sans"/>
                <a:sym typeface="Open Sans"/>
              </a:rPr>
              <a:t>advocacy messages</a:t>
            </a:r>
            <a:r>
              <a:rPr lang="no-NO" sz="1800" b="1" i="0" u="none" strike="noStrike" cap="none">
                <a:solidFill>
                  <a:srgbClr val="0F142A"/>
                </a:solidFill>
                <a:latin typeface="Open Sans"/>
                <a:ea typeface="Open Sans"/>
                <a:cs typeface="Open Sans"/>
                <a:sym typeface="Open Sans"/>
              </a:rPr>
              <a:t> </a:t>
            </a:r>
            <a:r>
              <a:rPr lang="no-NO" sz="1800" b="0" i="0" u="none" strike="noStrike" cap="none">
                <a:solidFill>
                  <a:srgbClr val="0F142A"/>
                </a:solidFill>
                <a:latin typeface="Open Sans"/>
                <a:ea typeface="Open Sans"/>
                <a:cs typeface="Open Sans"/>
                <a:sym typeface="Open Sans"/>
              </a:rPr>
              <a:t>co-developed by ICDE members</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no-NO" sz="1800" b="1" i="0" u="none" strike="noStrike" cap="none">
                <a:solidFill>
                  <a:srgbClr val="FF7A40"/>
                </a:solidFill>
                <a:latin typeface="Open Sans"/>
                <a:ea typeface="Open Sans"/>
                <a:cs typeface="Open Sans"/>
                <a:sym typeface="Open Sans"/>
              </a:rPr>
              <a:t>Advocacy Toolkit</a:t>
            </a:r>
            <a:r>
              <a:rPr lang="no-NO" sz="1800" b="0" i="0" u="none" strike="noStrike" cap="none">
                <a:solidFill>
                  <a:srgbClr val="0F142A"/>
                </a:solidFill>
                <a:latin typeface="Open Sans"/>
                <a:ea typeface="Open Sans"/>
                <a:cs typeface="Open Sans"/>
                <a:sym typeface="Open Sans"/>
              </a:rPr>
              <a:t> with CC licensed materials translated to disseminate and adapt to local contexts</a:t>
            </a:r>
            <a:endParaRPr sz="18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no-NO" sz="1800" b="1" i="0" u="none" strike="noStrike" cap="none">
                <a:solidFill>
                  <a:srgbClr val="FF7A40"/>
                </a:solidFill>
                <a:latin typeface="Open Sans"/>
                <a:ea typeface="Open Sans"/>
                <a:cs typeface="Open Sans"/>
                <a:sym typeface="Open Sans"/>
              </a:rPr>
              <a:t>Step-by-step</a:t>
            </a:r>
            <a:r>
              <a:rPr lang="no-NO" sz="1800" b="0" i="0" u="none" strike="noStrike" cap="none">
                <a:solidFill>
                  <a:srgbClr val="FF7A40"/>
                </a:solidFill>
                <a:latin typeface="Open Sans"/>
                <a:ea typeface="Open Sans"/>
                <a:cs typeface="Open Sans"/>
                <a:sym typeface="Open Sans"/>
              </a:rPr>
              <a:t> </a:t>
            </a:r>
            <a:r>
              <a:rPr lang="no-NO" sz="1800" b="1" i="0" u="none" strike="noStrike" cap="none">
                <a:solidFill>
                  <a:srgbClr val="FF7A40"/>
                </a:solidFill>
                <a:latin typeface="Open Sans"/>
                <a:ea typeface="Open Sans"/>
                <a:cs typeface="Open Sans"/>
                <a:sym typeface="Open Sans"/>
              </a:rPr>
              <a:t>guidance</a:t>
            </a:r>
            <a:r>
              <a:rPr lang="no-NO" sz="1800" b="1" i="0" u="none" strike="noStrike" cap="none">
                <a:solidFill>
                  <a:srgbClr val="0F142A"/>
                </a:solidFill>
                <a:latin typeface="Open Sans"/>
                <a:ea typeface="Open Sans"/>
                <a:cs typeface="Open Sans"/>
                <a:sym typeface="Open Sans"/>
              </a:rPr>
              <a:t> </a:t>
            </a:r>
            <a:r>
              <a:rPr lang="no-NO" sz="1800" b="0" i="0" u="none" strike="noStrike" cap="none">
                <a:solidFill>
                  <a:srgbClr val="0F142A"/>
                </a:solidFill>
                <a:latin typeface="Open Sans"/>
                <a:ea typeface="Open Sans"/>
                <a:cs typeface="Open Sans"/>
                <a:sym typeface="Open Sans"/>
              </a:rPr>
              <a:t>on</a:t>
            </a:r>
            <a:endParaRPr sz="1800" b="0" i="0" u="none" strike="noStrike" cap="none">
              <a:solidFill>
                <a:srgbClr val="0F142A"/>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F142A"/>
              </a:buClr>
              <a:buSzPts val="1800"/>
              <a:buFont typeface="Open Sans"/>
              <a:buChar char="-"/>
            </a:pPr>
            <a:r>
              <a:rPr lang="no-NO" sz="1800" b="0" i="0" u="none" strike="noStrike" cap="none">
                <a:solidFill>
                  <a:srgbClr val="0F142A"/>
                </a:solidFill>
                <a:latin typeface="Open Sans"/>
                <a:ea typeface="Open Sans"/>
                <a:cs typeface="Open Sans"/>
                <a:sym typeface="Open Sans"/>
              </a:rPr>
              <a:t>stakeholder mapping and engagement</a:t>
            </a:r>
            <a:endParaRPr sz="1800" b="0" i="0" u="none" strike="noStrike" cap="none">
              <a:solidFill>
                <a:srgbClr val="0F142A"/>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F142A"/>
              </a:buClr>
              <a:buSzPts val="1800"/>
              <a:buFont typeface="Open Sans"/>
              <a:buChar char="-"/>
            </a:pPr>
            <a:r>
              <a:rPr lang="no-NO" sz="1800" b="0" i="0" u="none" strike="noStrike" cap="none">
                <a:solidFill>
                  <a:srgbClr val="0F142A"/>
                </a:solidFill>
                <a:latin typeface="Open Sans"/>
                <a:ea typeface="Open Sans"/>
                <a:cs typeface="Open Sans"/>
                <a:sym typeface="Open Sans"/>
              </a:rPr>
              <a:t>target audience</a:t>
            </a:r>
            <a:endParaRPr sz="1800" b="0" i="0" u="none" strike="noStrike" cap="none">
              <a:solidFill>
                <a:srgbClr val="0F142A"/>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F142A"/>
              </a:buClr>
              <a:buSzPts val="1800"/>
              <a:buFont typeface="Open Sans"/>
              <a:buChar char="-"/>
            </a:pPr>
            <a:r>
              <a:rPr lang="no-NO" sz="1800" b="0" i="0" u="none" strike="noStrike" cap="none">
                <a:solidFill>
                  <a:srgbClr val="0F142A"/>
                </a:solidFill>
                <a:latin typeface="Open Sans"/>
                <a:ea typeface="Open Sans"/>
                <a:cs typeface="Open Sans"/>
                <a:sym typeface="Open Sans"/>
              </a:rPr>
              <a:t>action framework</a:t>
            </a:r>
            <a:endParaRPr sz="1800" b="0" i="0" u="none" strike="noStrike" cap="none">
              <a:solidFill>
                <a:srgbClr val="0F142A"/>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F142A"/>
              </a:buClr>
              <a:buSzPts val="1800"/>
              <a:buFont typeface="Open Sans"/>
              <a:buChar char="-"/>
            </a:pPr>
            <a:r>
              <a:rPr lang="no-NO" sz="1800" b="0" i="0" u="none" strike="noStrike" cap="none">
                <a:solidFill>
                  <a:srgbClr val="0F142A"/>
                </a:solidFill>
                <a:latin typeface="Open Sans"/>
                <a:ea typeface="Open Sans"/>
                <a:cs typeface="Open Sans"/>
                <a:sym typeface="Open Sans"/>
              </a:rPr>
              <a:t>advocacy checklist</a:t>
            </a:r>
            <a:endParaRPr sz="18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F142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F142A"/>
              </a:solidFill>
              <a:latin typeface="Open Sans"/>
              <a:ea typeface="Open Sans"/>
              <a:cs typeface="Open Sans"/>
              <a:sym typeface="Open Sans"/>
            </a:endParaRPr>
          </a:p>
        </p:txBody>
      </p:sp>
      <p:sp>
        <p:nvSpPr>
          <p:cNvPr id="144" name="Google Shape;144;p21"/>
          <p:cNvSpPr txBox="1"/>
          <p:nvPr/>
        </p:nvSpPr>
        <p:spPr>
          <a:xfrm>
            <a:off x="2267250" y="2804925"/>
            <a:ext cx="4188300" cy="230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o-NO" sz="2000" b="1" i="0" u="none" strike="noStrike" cap="none">
                <a:solidFill>
                  <a:srgbClr val="00A1B7"/>
                </a:solidFill>
                <a:highlight>
                  <a:srgbClr val="FFFFFF"/>
                </a:highlight>
                <a:latin typeface="Open Sans"/>
                <a:ea typeface="Open Sans"/>
                <a:cs typeface="Open Sans"/>
                <a:sym typeface="Open Sans"/>
              </a:rPr>
              <a:t>Supporting local advocacy</a:t>
            </a:r>
            <a:br>
              <a:rPr lang="no-NO" sz="2000" b="1" i="0" u="none" strike="noStrike" cap="none">
                <a:solidFill>
                  <a:srgbClr val="00A1B7"/>
                </a:solidFill>
                <a:highlight>
                  <a:srgbClr val="FFFFFF"/>
                </a:highlight>
                <a:latin typeface="Open Sans"/>
                <a:ea typeface="Open Sans"/>
                <a:cs typeface="Open Sans"/>
                <a:sym typeface="Open Sans"/>
              </a:rPr>
            </a:br>
            <a:r>
              <a:rPr lang="no-NO" sz="2000" b="1" i="0" u="none" strike="noStrike" cap="none">
                <a:solidFill>
                  <a:srgbClr val="00A1B7"/>
                </a:solidFill>
                <a:highlight>
                  <a:srgbClr val="FFFFFF"/>
                </a:highlight>
                <a:latin typeface="Open Sans"/>
                <a:ea typeface="Open Sans"/>
                <a:cs typeface="Open Sans"/>
                <a:sym typeface="Open Sans"/>
              </a:rPr>
              <a:t>targeting regional challenges</a:t>
            </a:r>
            <a:endParaRPr sz="2000" b="1" i="0" u="none" strike="noStrike" cap="none">
              <a:solidFill>
                <a:srgbClr val="00A1B7"/>
              </a:solidFill>
              <a:highlight>
                <a:srgbClr val="FFFFFF"/>
              </a:highlight>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highlight>
                <a:srgbClr val="FFFFFF"/>
              </a:highlight>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Open Sans"/>
              <a:buChar char="-"/>
            </a:pPr>
            <a:r>
              <a:rPr lang="no-NO" sz="1800" b="0" i="0" u="none" strike="noStrike" cap="none">
                <a:solidFill>
                  <a:schemeClr val="dk1"/>
                </a:solidFill>
                <a:highlight>
                  <a:srgbClr val="FFFFFF"/>
                </a:highlight>
                <a:latin typeface="Open Sans"/>
                <a:ea typeface="Open Sans"/>
                <a:cs typeface="Open Sans"/>
                <a:sym typeface="Open Sans"/>
              </a:rPr>
              <a:t>Asia</a:t>
            </a:r>
            <a:endParaRPr sz="1800" b="0" i="0" u="none" strike="noStrike" cap="none">
              <a:solidFill>
                <a:schemeClr val="dk1"/>
              </a:solidFill>
              <a:highlight>
                <a:srgbClr val="FFFFFF"/>
              </a:highlight>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Open Sans"/>
              <a:buChar char="-"/>
            </a:pPr>
            <a:r>
              <a:rPr lang="no-NO" sz="1800" b="0" i="0" u="none" strike="noStrike" cap="none">
                <a:solidFill>
                  <a:schemeClr val="dk1"/>
                </a:solidFill>
                <a:highlight>
                  <a:srgbClr val="FFFFFF"/>
                </a:highlight>
                <a:latin typeface="Open Sans"/>
                <a:ea typeface="Open Sans"/>
                <a:cs typeface="Open Sans"/>
                <a:sym typeface="Open Sans"/>
              </a:rPr>
              <a:t>Oceania</a:t>
            </a:r>
            <a:endParaRPr sz="1800" b="0" i="0" u="none" strike="noStrike" cap="none">
              <a:solidFill>
                <a:schemeClr val="dk1"/>
              </a:solidFill>
              <a:highlight>
                <a:srgbClr val="FFFFFF"/>
              </a:highlight>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Arial"/>
              <a:buChar char="-"/>
            </a:pPr>
            <a:r>
              <a:rPr lang="no-NO" sz="1800" b="0" i="0" u="none" strike="noStrike" cap="none">
                <a:solidFill>
                  <a:schemeClr val="dk1"/>
                </a:solidFill>
                <a:highlight>
                  <a:srgbClr val="FFFFFF"/>
                </a:highlight>
                <a:latin typeface="Open Sans"/>
                <a:ea typeface="Open Sans"/>
                <a:cs typeface="Open Sans"/>
                <a:sym typeface="Open Sans"/>
              </a:rPr>
              <a:t>Latin America</a:t>
            </a:r>
            <a:endParaRPr sz="1800" b="0" i="0" u="none" strike="noStrike" cap="none">
              <a:solidFill>
                <a:schemeClr val="dk1"/>
              </a:solidFill>
              <a:highlight>
                <a:srgbClr val="FFFFFF"/>
              </a:highlight>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Open Sans"/>
              <a:buChar char="-"/>
            </a:pPr>
            <a:r>
              <a:rPr lang="no-NO" sz="1800" b="0" i="0" u="none" strike="noStrike" cap="none">
                <a:solidFill>
                  <a:schemeClr val="dk1"/>
                </a:solidFill>
                <a:highlight>
                  <a:srgbClr val="FFFFFF"/>
                </a:highlight>
                <a:latin typeface="Open Sans"/>
                <a:ea typeface="Open Sans"/>
                <a:cs typeface="Open Sans"/>
                <a:sym typeface="Open Sans"/>
              </a:rPr>
              <a:t>Nordic </a:t>
            </a:r>
            <a:endParaRPr sz="1800" b="0" i="0" u="none" strike="noStrike" cap="none">
              <a:solidFill>
                <a:schemeClr val="dk1"/>
              </a:solidFill>
              <a:highlight>
                <a:srgbClr val="FFFFFF"/>
              </a:highlight>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Open Sans"/>
              <a:ea typeface="Open Sans"/>
              <a:cs typeface="Open Sans"/>
              <a:sym typeface="Open Sans"/>
            </a:endParaRPr>
          </a:p>
        </p:txBody>
      </p:sp>
      <p:pic>
        <p:nvPicPr>
          <p:cNvPr id="145" name="Google Shape;145;p21"/>
          <p:cNvPicPr preferRelativeResize="0"/>
          <p:nvPr/>
        </p:nvPicPr>
        <p:blipFill rotWithShape="1">
          <a:blip r:embed="rId3">
            <a:alphaModFix amt="11000"/>
          </a:blip>
          <a:srcRect/>
          <a:stretch/>
        </p:blipFill>
        <p:spPr>
          <a:xfrm>
            <a:off x="2461525" y="1574825"/>
            <a:ext cx="9172421" cy="5283176"/>
          </a:xfrm>
          <a:prstGeom prst="rect">
            <a:avLst/>
          </a:prstGeom>
          <a:noFill/>
          <a:ln>
            <a:noFill/>
          </a:ln>
        </p:spPr>
      </p:pic>
      <p:pic>
        <p:nvPicPr>
          <p:cNvPr id="146" name="Google Shape;146;p21"/>
          <p:cNvPicPr preferRelativeResize="0"/>
          <p:nvPr/>
        </p:nvPicPr>
        <p:blipFill rotWithShape="1">
          <a:blip r:embed="rId4">
            <a:alphaModFix/>
          </a:blip>
          <a:srcRect/>
          <a:stretch/>
        </p:blipFill>
        <p:spPr>
          <a:xfrm>
            <a:off x="523319" y="5675586"/>
            <a:ext cx="782162" cy="797910"/>
          </a:xfrm>
          <a:prstGeom prst="rect">
            <a:avLst/>
          </a:prstGeom>
          <a:noFill/>
          <a:ln>
            <a:noFill/>
          </a:ln>
        </p:spPr>
      </p:pic>
      <p:pic>
        <p:nvPicPr>
          <p:cNvPr id="147" name="Google Shape;147;p21"/>
          <p:cNvPicPr preferRelativeResize="0"/>
          <p:nvPr/>
        </p:nvPicPr>
        <p:blipFill rotWithShape="1">
          <a:blip r:embed="rId5">
            <a:alphaModFix/>
          </a:blip>
          <a:srcRect/>
          <a:stretch/>
        </p:blipFill>
        <p:spPr>
          <a:xfrm>
            <a:off x="9275714" y="1022651"/>
            <a:ext cx="783150" cy="783150"/>
          </a:xfrm>
          <a:prstGeom prst="rect">
            <a:avLst/>
          </a:prstGeom>
          <a:noFill/>
          <a:ln>
            <a:noFill/>
          </a:ln>
        </p:spPr>
      </p:pic>
      <p:sp>
        <p:nvSpPr>
          <p:cNvPr id="148" name="Google Shape;148;p21"/>
          <p:cNvSpPr txBox="1"/>
          <p:nvPr/>
        </p:nvSpPr>
        <p:spPr>
          <a:xfrm>
            <a:off x="2267250" y="278025"/>
            <a:ext cx="87114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no-NO" sz="4800" b="1" i="0" u="none" strike="noStrike" cap="none" dirty="0">
                <a:solidFill>
                  <a:srgbClr val="0F142A"/>
                </a:solidFill>
                <a:latin typeface="Montserrat Black"/>
                <a:ea typeface="Montserrat Black"/>
                <a:cs typeface="Montserrat Black"/>
                <a:sym typeface="Montserrat Black"/>
              </a:rPr>
              <a:t>GLOBAL ADVOCACY CAMPAIGN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1" i="0" u="none" strike="noStrike" cap="none" dirty="0">
              <a:solidFill>
                <a:schemeClr val="dk1"/>
              </a:solidFill>
              <a:highlight>
                <a:srgbClr val="FFFFFF"/>
              </a:highlight>
              <a:latin typeface="Open Sans"/>
              <a:ea typeface="Open Sans"/>
              <a:cs typeface="Open Sans"/>
              <a:sym typeface="Open Sans"/>
            </a:endParaRPr>
          </a:p>
        </p:txBody>
      </p:sp>
      <p:sp>
        <p:nvSpPr>
          <p:cNvPr id="149" name="Google Shape;149;p21"/>
          <p:cNvSpPr txBox="1"/>
          <p:nvPr/>
        </p:nvSpPr>
        <p:spPr>
          <a:xfrm>
            <a:off x="2431725" y="1694025"/>
            <a:ext cx="5244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o-NO" sz="1800" b="0" i="0" u="none" strike="noStrike" cap="none" dirty="0">
                <a:solidFill>
                  <a:schemeClr val="hlink"/>
                </a:solidFill>
                <a:uFill>
                  <a:noFill/>
                </a:uFill>
                <a:latin typeface="Arial"/>
                <a:ea typeface="Arial"/>
                <a:cs typeface="Arial"/>
                <a:sym typeface="Arial"/>
                <a:hlinkClick r:id="rId6"/>
              </a:rPr>
              <a:t>icde.org/global-advocacy-campaign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p:nvPr/>
        </p:nvSpPr>
        <p:spPr>
          <a:xfrm>
            <a:off x="1" y="0"/>
            <a:ext cx="1828800"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22"/>
          <p:cNvSpPr txBox="1"/>
          <p:nvPr/>
        </p:nvSpPr>
        <p:spPr>
          <a:xfrm>
            <a:off x="2570225" y="341600"/>
            <a:ext cx="82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no-NO" sz="4200" b="0" i="0" u="none" strike="noStrike" cap="none">
                <a:solidFill>
                  <a:srgbClr val="0F142A"/>
                </a:solidFill>
                <a:latin typeface="Montserrat Black"/>
                <a:ea typeface="Montserrat Black"/>
                <a:cs typeface="Montserrat Black"/>
                <a:sym typeface="Montserrat Black"/>
              </a:rPr>
              <a:t>UTILISING GAC TOOLKIT</a:t>
            </a:r>
            <a:endParaRPr sz="4200" b="0" i="0" u="none" strike="noStrike" cap="none">
              <a:solidFill>
                <a:srgbClr val="000000"/>
              </a:solidFill>
              <a:latin typeface="Montserrat"/>
              <a:ea typeface="Montserrat"/>
              <a:cs typeface="Montserrat"/>
              <a:sym typeface="Montserrat"/>
            </a:endParaRPr>
          </a:p>
        </p:txBody>
      </p:sp>
      <p:pic>
        <p:nvPicPr>
          <p:cNvPr id="156" name="Google Shape;156;p22"/>
          <p:cNvPicPr preferRelativeResize="0"/>
          <p:nvPr/>
        </p:nvPicPr>
        <p:blipFill rotWithShape="1">
          <a:blip r:embed="rId3">
            <a:alphaModFix/>
          </a:blip>
          <a:srcRect/>
          <a:stretch/>
        </p:blipFill>
        <p:spPr>
          <a:xfrm rot="-5400000">
            <a:off x="-146564" y="4813078"/>
            <a:ext cx="2159000" cy="711200"/>
          </a:xfrm>
          <a:prstGeom prst="rect">
            <a:avLst/>
          </a:prstGeom>
          <a:noFill/>
          <a:ln>
            <a:noFill/>
          </a:ln>
        </p:spPr>
      </p:pic>
      <p:sp>
        <p:nvSpPr>
          <p:cNvPr id="157" name="Google Shape;157;p22"/>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22"/>
          <p:cNvPicPr preferRelativeResize="0"/>
          <p:nvPr/>
        </p:nvPicPr>
        <p:blipFill rotWithShape="1">
          <a:blip r:embed="rId4">
            <a:alphaModFix/>
          </a:blip>
          <a:srcRect/>
          <a:stretch/>
        </p:blipFill>
        <p:spPr>
          <a:xfrm>
            <a:off x="523319" y="5675586"/>
            <a:ext cx="782162" cy="797910"/>
          </a:xfrm>
          <a:prstGeom prst="rect">
            <a:avLst/>
          </a:prstGeom>
          <a:noFill/>
          <a:ln>
            <a:noFill/>
          </a:ln>
        </p:spPr>
      </p:pic>
      <p:pic>
        <p:nvPicPr>
          <p:cNvPr id="159" name="Google Shape;159;p22"/>
          <p:cNvPicPr preferRelativeResize="0"/>
          <p:nvPr/>
        </p:nvPicPr>
        <p:blipFill rotWithShape="1">
          <a:blip r:embed="rId5">
            <a:alphaModFix/>
          </a:blip>
          <a:srcRect/>
          <a:stretch/>
        </p:blipFill>
        <p:spPr>
          <a:xfrm>
            <a:off x="2615200" y="1547875"/>
            <a:ext cx="8754801" cy="4498151"/>
          </a:xfrm>
          <a:prstGeom prst="rect">
            <a:avLst/>
          </a:prstGeom>
          <a:noFill/>
          <a:ln>
            <a:noFill/>
          </a:ln>
        </p:spPr>
      </p:pic>
      <p:sp>
        <p:nvSpPr>
          <p:cNvPr id="160" name="Google Shape;160;p22"/>
          <p:cNvSpPr txBox="1"/>
          <p:nvPr/>
        </p:nvSpPr>
        <p:spPr>
          <a:xfrm>
            <a:off x="2530500" y="6118950"/>
            <a:ext cx="9192000" cy="57397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nb-NO" sz="2200" b="1" i="0" u="none" strike="noStrike" cap="none" dirty="0">
                <a:solidFill>
                  <a:srgbClr val="00A1B7"/>
                </a:solidFill>
                <a:latin typeface="Open Sans"/>
                <a:ea typeface="Open Sans"/>
                <a:cs typeface="Open Sans"/>
                <a:sym typeface="Open Sans"/>
              </a:rPr>
              <a:t>Available on the </a:t>
            </a:r>
            <a:r>
              <a:rPr lang="nb-NO" sz="2200" b="1" i="0" u="none" strike="noStrike" cap="none" dirty="0">
                <a:solidFill>
                  <a:srgbClr val="00A1B7"/>
                </a:solidFill>
                <a:latin typeface="Open Sans"/>
                <a:ea typeface="Open Sans"/>
                <a:cs typeface="Open Sans"/>
                <a:sym typeface="Open Sans"/>
                <a:hlinkClick r:id="rId6"/>
              </a:rPr>
              <a:t>ICDE Global Advocacy Campaign webpage</a:t>
            </a:r>
            <a:endParaRPr sz="2200" b="1" i="0" u="none" strike="noStrike" cap="none" dirty="0">
              <a:solidFill>
                <a:srgbClr val="00A1B7"/>
              </a:solidFill>
              <a:latin typeface="Open Sans"/>
              <a:ea typeface="Open Sans"/>
              <a:cs typeface="Open Sans"/>
              <a:sym typeface="Open Sans"/>
            </a:endParaRPr>
          </a:p>
        </p:txBody>
      </p:sp>
      <p:sp>
        <p:nvSpPr>
          <p:cNvPr id="161" name="Google Shape;161;p22"/>
          <p:cNvSpPr/>
          <p:nvPr/>
        </p:nvSpPr>
        <p:spPr>
          <a:xfrm rot="5400000">
            <a:off x="2076250" y="612201"/>
            <a:ext cx="880200" cy="197700"/>
          </a:xfrm>
          <a:prstGeom prst="rect">
            <a:avLst/>
          </a:prstGeom>
          <a:solidFill>
            <a:srgbClr val="00A1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p:nvPr/>
        </p:nvSpPr>
        <p:spPr>
          <a:xfrm>
            <a:off x="1" y="0"/>
            <a:ext cx="1828800"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22"/>
          <p:cNvSpPr txBox="1"/>
          <p:nvPr/>
        </p:nvSpPr>
        <p:spPr>
          <a:xfrm>
            <a:off x="2570225" y="341600"/>
            <a:ext cx="82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nb-NO" sz="4200" b="0" i="0" u="none" strike="noStrike" cap="none" dirty="0">
                <a:solidFill>
                  <a:srgbClr val="0F142A"/>
                </a:solidFill>
                <a:latin typeface="Montserrat Black"/>
                <a:ea typeface="Montserrat Black"/>
                <a:cs typeface="Montserrat Black"/>
                <a:sym typeface="Montserrat Black"/>
              </a:rPr>
              <a:t>TARGETED MESSAGES</a:t>
            </a:r>
            <a:endParaRPr sz="4200" b="0" i="0" u="none" strike="noStrike" cap="none" dirty="0">
              <a:solidFill>
                <a:srgbClr val="000000"/>
              </a:solidFill>
              <a:latin typeface="Montserrat"/>
              <a:ea typeface="Montserrat"/>
              <a:cs typeface="Montserrat"/>
              <a:sym typeface="Montserrat"/>
            </a:endParaRPr>
          </a:p>
        </p:txBody>
      </p:sp>
      <p:pic>
        <p:nvPicPr>
          <p:cNvPr id="156" name="Google Shape;156;p22"/>
          <p:cNvPicPr preferRelativeResize="0"/>
          <p:nvPr/>
        </p:nvPicPr>
        <p:blipFill rotWithShape="1">
          <a:blip r:embed="rId3">
            <a:alphaModFix/>
          </a:blip>
          <a:srcRect/>
          <a:stretch/>
        </p:blipFill>
        <p:spPr>
          <a:xfrm rot="-5400000">
            <a:off x="-146564" y="4813078"/>
            <a:ext cx="2159000" cy="711200"/>
          </a:xfrm>
          <a:prstGeom prst="rect">
            <a:avLst/>
          </a:prstGeom>
          <a:noFill/>
          <a:ln>
            <a:noFill/>
          </a:ln>
        </p:spPr>
      </p:pic>
      <p:sp>
        <p:nvSpPr>
          <p:cNvPr id="157" name="Google Shape;157;p22"/>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22"/>
          <p:cNvPicPr preferRelativeResize="0"/>
          <p:nvPr/>
        </p:nvPicPr>
        <p:blipFill rotWithShape="1">
          <a:blip r:embed="rId4">
            <a:alphaModFix/>
          </a:blip>
          <a:srcRect/>
          <a:stretch/>
        </p:blipFill>
        <p:spPr>
          <a:xfrm>
            <a:off x="523319" y="5675586"/>
            <a:ext cx="782162" cy="797910"/>
          </a:xfrm>
          <a:prstGeom prst="rect">
            <a:avLst/>
          </a:prstGeom>
          <a:noFill/>
          <a:ln>
            <a:noFill/>
          </a:ln>
        </p:spPr>
      </p:pic>
      <p:sp>
        <p:nvSpPr>
          <p:cNvPr id="160" name="Google Shape;160;p22"/>
          <p:cNvSpPr txBox="1"/>
          <p:nvPr/>
        </p:nvSpPr>
        <p:spPr>
          <a:xfrm>
            <a:off x="2530500" y="6118950"/>
            <a:ext cx="9192000" cy="57397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nb-NO" sz="2200" b="1" dirty="0">
                <a:solidFill>
                  <a:srgbClr val="00A1B7"/>
                </a:solidFill>
                <a:latin typeface="Open Sans"/>
                <a:ea typeface="Open Sans"/>
                <a:cs typeface="Open Sans"/>
                <a:sym typeface="Open Sans"/>
              </a:rPr>
              <a:t>Who are you trying to reach? What do they care about?</a:t>
            </a:r>
            <a:endParaRPr sz="2200" b="1" i="0" u="none" strike="noStrike" cap="none" dirty="0">
              <a:solidFill>
                <a:srgbClr val="00A1B7"/>
              </a:solidFill>
              <a:latin typeface="Open Sans"/>
              <a:ea typeface="Open Sans"/>
              <a:cs typeface="Open Sans"/>
              <a:sym typeface="Open Sans"/>
            </a:endParaRPr>
          </a:p>
        </p:txBody>
      </p:sp>
      <p:sp>
        <p:nvSpPr>
          <p:cNvPr id="161" name="Google Shape;161;p22"/>
          <p:cNvSpPr/>
          <p:nvPr/>
        </p:nvSpPr>
        <p:spPr>
          <a:xfrm rot="5400000">
            <a:off x="2076250" y="612201"/>
            <a:ext cx="880200" cy="197700"/>
          </a:xfrm>
          <a:prstGeom prst="rect">
            <a:avLst/>
          </a:prstGeom>
          <a:solidFill>
            <a:srgbClr val="00A1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2EA6F49-0902-4EF0-8B26-C8A121249998}"/>
              </a:ext>
            </a:extLst>
          </p:cNvPr>
          <p:cNvPicPr>
            <a:picLocks noChangeAspect="1"/>
          </p:cNvPicPr>
          <p:nvPr/>
        </p:nvPicPr>
        <p:blipFill>
          <a:blip r:embed="rId5"/>
          <a:stretch>
            <a:fillRect/>
          </a:stretch>
        </p:blipFill>
        <p:spPr>
          <a:xfrm>
            <a:off x="2774779" y="1494923"/>
            <a:ext cx="3321221" cy="2190863"/>
          </a:xfrm>
          <a:prstGeom prst="rect">
            <a:avLst/>
          </a:prstGeom>
        </p:spPr>
      </p:pic>
      <p:sp>
        <p:nvSpPr>
          <p:cNvPr id="4" name="Oval 3">
            <a:extLst>
              <a:ext uri="{FF2B5EF4-FFF2-40B4-BE49-F238E27FC236}">
                <a16:creationId xmlns:a16="http://schemas.microsoft.com/office/drawing/2014/main" id="{0DD5496F-ECEC-4CAA-AAC8-61CFA64623F4}"/>
              </a:ext>
            </a:extLst>
          </p:cNvPr>
          <p:cNvSpPr/>
          <p:nvPr/>
        </p:nvSpPr>
        <p:spPr>
          <a:xfrm>
            <a:off x="2688782" y="1444186"/>
            <a:ext cx="3407217" cy="1134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825733F3-5988-40B1-AF1F-75BB1DD9E982}"/>
              </a:ext>
            </a:extLst>
          </p:cNvPr>
          <p:cNvPicPr>
            <a:picLocks noChangeAspect="1"/>
          </p:cNvPicPr>
          <p:nvPr/>
        </p:nvPicPr>
        <p:blipFill>
          <a:blip r:embed="rId6"/>
          <a:stretch>
            <a:fillRect/>
          </a:stretch>
        </p:blipFill>
        <p:spPr>
          <a:xfrm>
            <a:off x="6353456" y="1777431"/>
            <a:ext cx="3149762" cy="1460575"/>
          </a:xfrm>
          <a:prstGeom prst="rect">
            <a:avLst/>
          </a:prstGeom>
        </p:spPr>
      </p:pic>
      <p:sp>
        <p:nvSpPr>
          <p:cNvPr id="7" name="Oval 6">
            <a:extLst>
              <a:ext uri="{FF2B5EF4-FFF2-40B4-BE49-F238E27FC236}">
                <a16:creationId xmlns:a16="http://schemas.microsoft.com/office/drawing/2014/main" id="{14B2AEC5-A79D-4020-B090-B75B5C0CE461}"/>
              </a:ext>
            </a:extLst>
          </p:cNvPr>
          <p:cNvSpPr/>
          <p:nvPr/>
        </p:nvSpPr>
        <p:spPr>
          <a:xfrm>
            <a:off x="6353456" y="1767155"/>
            <a:ext cx="3149762" cy="10787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8">
            <a:extLst>
              <a:ext uri="{FF2B5EF4-FFF2-40B4-BE49-F238E27FC236}">
                <a16:creationId xmlns:a16="http://schemas.microsoft.com/office/drawing/2014/main" id="{2A96DD3E-B2A1-4501-902D-EC47880D5F49}"/>
              </a:ext>
            </a:extLst>
          </p:cNvPr>
          <p:cNvPicPr>
            <a:picLocks noChangeAspect="1"/>
          </p:cNvPicPr>
          <p:nvPr/>
        </p:nvPicPr>
        <p:blipFill>
          <a:blip r:embed="rId7"/>
          <a:stretch>
            <a:fillRect/>
          </a:stretch>
        </p:blipFill>
        <p:spPr>
          <a:xfrm>
            <a:off x="3061313" y="3884240"/>
            <a:ext cx="3911801" cy="1682836"/>
          </a:xfrm>
          <a:prstGeom prst="rect">
            <a:avLst/>
          </a:prstGeom>
        </p:spPr>
      </p:pic>
      <p:sp>
        <p:nvSpPr>
          <p:cNvPr id="10" name="Oval 9">
            <a:extLst>
              <a:ext uri="{FF2B5EF4-FFF2-40B4-BE49-F238E27FC236}">
                <a16:creationId xmlns:a16="http://schemas.microsoft.com/office/drawing/2014/main" id="{BA74DAF6-E60E-4928-917D-74D8B060B41A}"/>
              </a:ext>
            </a:extLst>
          </p:cNvPr>
          <p:cNvSpPr/>
          <p:nvPr/>
        </p:nvSpPr>
        <p:spPr>
          <a:xfrm>
            <a:off x="3174715" y="3778698"/>
            <a:ext cx="3719245" cy="11528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Picture 11">
            <a:extLst>
              <a:ext uri="{FF2B5EF4-FFF2-40B4-BE49-F238E27FC236}">
                <a16:creationId xmlns:a16="http://schemas.microsoft.com/office/drawing/2014/main" id="{2A6634F5-8E2C-41B6-8985-B0B23042FBD7}"/>
              </a:ext>
            </a:extLst>
          </p:cNvPr>
          <p:cNvPicPr>
            <a:picLocks noChangeAspect="1"/>
          </p:cNvPicPr>
          <p:nvPr/>
        </p:nvPicPr>
        <p:blipFill>
          <a:blip r:embed="rId8"/>
          <a:stretch>
            <a:fillRect/>
          </a:stretch>
        </p:blipFill>
        <p:spPr>
          <a:xfrm>
            <a:off x="7569543" y="3884240"/>
            <a:ext cx="3867349" cy="1454225"/>
          </a:xfrm>
          <a:prstGeom prst="rect">
            <a:avLst/>
          </a:prstGeom>
        </p:spPr>
      </p:pic>
      <p:sp>
        <p:nvSpPr>
          <p:cNvPr id="13" name="Oval 12">
            <a:extLst>
              <a:ext uri="{FF2B5EF4-FFF2-40B4-BE49-F238E27FC236}">
                <a16:creationId xmlns:a16="http://schemas.microsoft.com/office/drawing/2014/main" id="{131BF6D2-C4D7-4FB5-8E02-29669EEDAB59}"/>
              </a:ext>
            </a:extLst>
          </p:cNvPr>
          <p:cNvSpPr/>
          <p:nvPr/>
        </p:nvSpPr>
        <p:spPr>
          <a:xfrm>
            <a:off x="7782674" y="3716575"/>
            <a:ext cx="3719244" cy="1152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193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p:nvPr/>
        </p:nvSpPr>
        <p:spPr>
          <a:xfrm>
            <a:off x="1" y="0"/>
            <a:ext cx="1828800" cy="6858000"/>
          </a:xfrm>
          <a:prstGeom prst="rect">
            <a:avLst/>
          </a:prstGeom>
          <a:solidFill>
            <a:srgbClr val="0F1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2" name="Google Shape;182;p23"/>
          <p:cNvPicPr preferRelativeResize="0"/>
          <p:nvPr/>
        </p:nvPicPr>
        <p:blipFill rotWithShape="1">
          <a:blip r:embed="rId3">
            <a:alphaModFix/>
          </a:blip>
          <a:srcRect/>
          <a:stretch/>
        </p:blipFill>
        <p:spPr>
          <a:xfrm rot="-5400000">
            <a:off x="-146564" y="4813078"/>
            <a:ext cx="2159000" cy="711200"/>
          </a:xfrm>
          <a:prstGeom prst="rect">
            <a:avLst/>
          </a:prstGeom>
          <a:noFill/>
          <a:ln>
            <a:noFill/>
          </a:ln>
        </p:spPr>
      </p:pic>
      <p:sp>
        <p:nvSpPr>
          <p:cNvPr id="183" name="Google Shape;183;p23"/>
          <p:cNvSpPr/>
          <p:nvPr/>
        </p:nvSpPr>
        <p:spPr>
          <a:xfrm>
            <a:off x="1" y="0"/>
            <a:ext cx="1828800" cy="6858000"/>
          </a:xfrm>
          <a:prstGeom prst="rect">
            <a:avLst/>
          </a:prstGeom>
          <a:solidFill>
            <a:srgbClr val="060C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p23"/>
          <p:cNvPicPr preferRelativeResize="0"/>
          <p:nvPr/>
        </p:nvPicPr>
        <p:blipFill rotWithShape="1">
          <a:blip r:embed="rId4">
            <a:alphaModFix/>
          </a:blip>
          <a:srcRect/>
          <a:stretch/>
        </p:blipFill>
        <p:spPr>
          <a:xfrm>
            <a:off x="523319" y="5675586"/>
            <a:ext cx="782162" cy="797910"/>
          </a:xfrm>
          <a:prstGeom prst="rect">
            <a:avLst/>
          </a:prstGeom>
          <a:noFill/>
          <a:ln>
            <a:noFill/>
          </a:ln>
        </p:spPr>
      </p:pic>
      <p:pic>
        <p:nvPicPr>
          <p:cNvPr id="185" name="Google Shape;185;p23"/>
          <p:cNvPicPr preferRelativeResize="0"/>
          <p:nvPr/>
        </p:nvPicPr>
        <p:blipFill rotWithShape="1">
          <a:blip r:embed="rId5">
            <a:alphaModFix/>
          </a:blip>
          <a:srcRect/>
          <a:stretch/>
        </p:blipFill>
        <p:spPr>
          <a:xfrm>
            <a:off x="4691026" y="152400"/>
            <a:ext cx="4630929" cy="6553201"/>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988</Words>
  <Application>Microsoft Macintosh PowerPoint</Application>
  <PresentationFormat>Bredbild</PresentationFormat>
  <Paragraphs>88</Paragraphs>
  <Slides>10</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Montserrat Light</vt:lpstr>
      <vt:lpstr>Calibri</vt:lpstr>
      <vt:lpstr>Open Sans</vt:lpstr>
      <vt:lpstr>Arial</vt:lpstr>
      <vt:lpstr>Montserrat</vt:lpstr>
      <vt:lpstr>Montserrat Black</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hallo@martefinsmyr.com</dc:creator>
  <cp:lastModifiedBy>Ebba Ossiannilsson</cp:lastModifiedBy>
  <cp:revision>4</cp:revision>
  <cp:lastPrinted>2022-09-22T14:02:54Z</cp:lastPrinted>
  <dcterms:created xsi:type="dcterms:W3CDTF">2021-10-25T19:27:01Z</dcterms:created>
  <dcterms:modified xsi:type="dcterms:W3CDTF">2022-09-27T07:37:57Z</dcterms:modified>
</cp:coreProperties>
</file>