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0" r:id="rId8"/>
  </p:sldMasterIdLst>
  <p:notesMasterIdLst>
    <p:notesMasterId r:id="rId17"/>
  </p:notesMasterIdLst>
  <p:handoutMasterIdLst>
    <p:handoutMasterId r:id="rId18"/>
  </p:handoutMasterIdLst>
  <p:sldIdLst>
    <p:sldId id="257" r:id="rId9"/>
    <p:sldId id="258" r:id="rId10"/>
    <p:sldId id="282" r:id="rId11"/>
    <p:sldId id="283" r:id="rId12"/>
    <p:sldId id="275" r:id="rId13"/>
    <p:sldId id="277" r:id="rId14"/>
    <p:sldId id="285" r:id="rId15"/>
    <p:sldId id="274" r:id="rId16"/>
  </p:sldIdLst>
  <p:sldSz cx="12192000" cy="6858000"/>
  <p:notesSz cx="6746875" cy="99139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jell Nyman" initials="KN" lastIdx="2" clrIdx="0">
    <p:extLst>
      <p:ext uri="{19B8F6BF-5375-455C-9EA6-DF929625EA0E}">
        <p15:presenceInfo xmlns:p15="http://schemas.microsoft.com/office/powerpoint/2012/main" userId="315d8b0001f006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8F8"/>
    <a:srgbClr val="9E2F37"/>
    <a:srgbClr val="AFC3EB"/>
    <a:srgbClr val="042896"/>
    <a:srgbClr val="F1F5FC"/>
    <a:srgbClr val="EBEDFA"/>
    <a:srgbClr val="2862E1"/>
    <a:srgbClr val="032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D115CD-DA5B-4A71-B19D-10764DB2887F}" v="76" dt="2021-12-08T09:56:02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llanmörkt format 4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2374" autoAdjust="0"/>
  </p:normalViewPr>
  <p:slideViewPr>
    <p:cSldViewPr>
      <p:cViewPr varScale="1">
        <p:scale>
          <a:sx n="80" d="100"/>
          <a:sy n="80" d="100"/>
        </p:scale>
        <p:origin x="180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15d8b0001f006a6/Dokument/NVL%20Digital/Utb%20initiativ%20Tabellsammanst&#228;llning%20f&#228;rg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61035343024251"/>
          <c:y val="8.2651381785027983E-2"/>
          <c:w val="0.77697632593872179"/>
          <c:h val="0.5899443389687610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'[Utb initiativ Tabellsammanställning färg.xlsx]Blad2'!$D$2</c:f>
              <c:strCache>
                <c:ptCount val="1"/>
                <c:pt idx="0">
                  <c:v>EU-samarbete (projekt)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färg.xlsx]Blad2'!$D$3:$D$10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5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5-420E-8CE9-358289F78EA4}"/>
            </c:ext>
          </c:extLst>
        </c:ser>
        <c:ser>
          <c:idx val="1"/>
          <c:order val="1"/>
          <c:tx>
            <c:strRef>
              <c:f>'[Utb initiativ Tabellsammanställning färg.xlsx]Blad2'!$E$2</c:f>
              <c:strCache>
                <c:ptCount val="1"/>
                <c:pt idx="0">
                  <c:v>Nordiskt samarbete (projekt)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färg.xlsx]Blad2'!$E$3:$E$10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5-420E-8CE9-358289F78EA4}"/>
            </c:ext>
          </c:extLst>
        </c:ser>
        <c:ser>
          <c:idx val="2"/>
          <c:order val="2"/>
          <c:tx>
            <c:strRef>
              <c:f>'[Utb initiativ Tabellsammanställning färg.xlsx]Blad2'!$F$2</c:f>
              <c:strCache>
                <c:ptCount val="1"/>
                <c:pt idx="0">
                  <c:v>Statsbudgeten (projekt)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färg.xlsx]Blad2'!$F$3:$F$10</c:f>
              <c:numCache>
                <c:formatCode>General</c:formatCode>
                <c:ptCount val="8"/>
                <c:pt idx="2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35-420E-8CE9-358289F78EA4}"/>
            </c:ext>
          </c:extLst>
        </c:ser>
        <c:ser>
          <c:idx val="3"/>
          <c:order val="3"/>
          <c:tx>
            <c:strRef>
              <c:f>'[Utb initiativ Tabellsammanställning färg.xlsx]Blad2'!$G$2</c:f>
              <c:strCache>
                <c:ptCount val="1"/>
                <c:pt idx="0">
                  <c:v>Långsiktig finansiering via statsbudgeten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färg.xlsx]Blad2'!$G$3:$G$10</c:f>
              <c:numCache>
                <c:formatCode>General</c:formatCode>
                <c:ptCount val="8"/>
                <c:pt idx="0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35-420E-8CE9-358289F78EA4}"/>
            </c:ext>
          </c:extLst>
        </c:ser>
        <c:ser>
          <c:idx val="4"/>
          <c:order val="4"/>
          <c:tx>
            <c:strRef>
              <c:f>'[Utb initiativ Tabellsammanställning färg.xlsx]Blad2'!$H$2</c:f>
              <c:strCache>
                <c:ptCount val="1"/>
                <c:pt idx="0">
                  <c:v>Långsiktig finansiering via kommunen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färg.xlsx]Blad2'!$H$3:$H$10</c:f>
              <c:numCache>
                <c:formatCode>General</c:formatCode>
                <c:ptCount val="8"/>
                <c:pt idx="1">
                  <c:v>0.33</c:v>
                </c:pt>
                <c:pt idx="4">
                  <c:v>2</c:v>
                </c:pt>
                <c:pt idx="7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35-420E-8CE9-358289F78EA4}"/>
            </c:ext>
          </c:extLst>
        </c:ser>
        <c:ser>
          <c:idx val="5"/>
          <c:order val="5"/>
          <c:tx>
            <c:strRef>
              <c:f>'[Utb initiativ Tabellsammanställning färg.xlsx]Blad2'!$I$2</c:f>
              <c:strCache>
                <c:ptCount val="1"/>
                <c:pt idx="0">
                  <c:v>Privat finansiering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färg.xlsx]Blad2'!$I$3:$I$10</c:f>
              <c:numCache>
                <c:formatCode>General</c:formatCode>
                <c:ptCount val="8"/>
                <c:pt idx="0">
                  <c:v>1</c:v>
                </c:pt>
                <c:pt idx="1">
                  <c:v>0.5</c:v>
                </c:pt>
                <c:pt idx="2">
                  <c:v>2</c:v>
                </c:pt>
                <c:pt idx="3">
                  <c:v>1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35-420E-8CE9-358289F78EA4}"/>
            </c:ext>
          </c:extLst>
        </c:ser>
        <c:ser>
          <c:idx val="6"/>
          <c:order val="6"/>
          <c:tx>
            <c:strRef>
              <c:f>'[Utb initiativ Tabellsammanställning färg.xlsx]Blad2'!$J$2</c:f>
              <c:strCache>
                <c:ptCount val="1"/>
                <c:pt idx="0">
                  <c:v>Volontärsarbete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färg.xlsx]Blad2'!$J$3:$J$10</c:f>
              <c:numCache>
                <c:formatCode>General</c:formatCode>
                <c:ptCount val="8"/>
                <c:pt idx="1">
                  <c:v>1.84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35-420E-8CE9-358289F78EA4}"/>
            </c:ext>
          </c:extLst>
        </c:ser>
        <c:ser>
          <c:idx val="7"/>
          <c:order val="7"/>
          <c:tx>
            <c:strRef>
              <c:f>'[Utb initiativ Tabellsammanställning färg.xlsx]Blad2'!$K$2</c:f>
              <c:strCache>
                <c:ptCount val="1"/>
                <c:pt idx="0">
                  <c:v>Avgiftsfinansiering</c:v>
                </c:pt>
              </c:strCache>
            </c:strRef>
          </c:tx>
          <c:spPr>
            <a:solidFill>
              <a:srgbClr val="FF3D16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cat>
            <c:strRef>
              <c:f>'[Utb initiativ Tabellsammanställning färg.xlsx]Blad2'!$C$3:$C$10</c:f>
              <c:strCache>
                <c:ptCount val="8"/>
                <c:pt idx="0">
                  <c:v>Personer med funktionsvariationer</c:v>
                </c:pt>
                <c:pt idx="1">
                  <c:v>Seniorer</c:v>
                </c:pt>
                <c:pt idx="2">
                  <c:v>Medarbetare med låg digital kompetens</c:v>
                </c:pt>
                <c:pt idx="3">
                  <c:v>Flyktingar och andra migranter</c:v>
                </c:pt>
                <c:pt idx="4">
                  <c:v>Personer utan fullföld gymnisieutbildning</c:v>
                </c:pt>
                <c:pt idx="5">
                  <c:v>Arbetslösa</c:v>
                </c:pt>
                <c:pt idx="6">
                  <c:v>Studerande inom vuxenutbildningen</c:v>
                </c:pt>
                <c:pt idx="7">
                  <c:v>Generella instatser </c:v>
                </c:pt>
              </c:strCache>
            </c:strRef>
          </c:cat>
          <c:val>
            <c:numRef>
              <c:f>'[Utb initiativ Tabellsammanställning färg.xlsx]Blad2'!$K$3:$K$10</c:f>
              <c:numCache>
                <c:formatCode>General</c:formatCode>
                <c:ptCount val="8"/>
                <c:pt idx="0">
                  <c:v>1</c:v>
                </c:pt>
                <c:pt idx="1">
                  <c:v>1.33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635-420E-8CE9-358289F78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1223791"/>
        <c:axId val="821220463"/>
      </c:barChart>
      <c:catAx>
        <c:axId val="821223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56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1220463"/>
        <c:crosses val="autoZero"/>
        <c:auto val="0"/>
        <c:lblAlgn val="ctr"/>
        <c:lblOffset val="50"/>
        <c:noMultiLvlLbl val="0"/>
      </c:catAx>
      <c:valAx>
        <c:axId val="82122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21223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371961620622176"/>
          <c:y val="1.5475009884561287E-2"/>
          <c:w val="0.76015330087800081"/>
          <c:h val="0.21679902637547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2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0.14033</cdr:x>
      <cdr:y>0.00417</cdr:y>
    </cdr:from>
    <cdr:to>
      <cdr:x>0.23635</cdr:x>
      <cdr:y>0.11002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01AD14C5-1E57-49D6-8FBE-57AC34A94AD5}"/>
            </a:ext>
          </a:extLst>
        </cdr:cNvPr>
        <cdr:cNvSpPr txBox="1"/>
      </cdr:nvSpPr>
      <cdr:spPr>
        <a:xfrm xmlns:a="http://schemas.openxmlformats.org/drawingml/2006/main">
          <a:off x="1368152" y="21834"/>
          <a:ext cx="936104" cy="554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400" dirty="0"/>
            <a:t>Antal</a:t>
          </a:r>
        </a:p>
      </cdr:txBody>
    </cdr:sp>
  </cdr:relSizeAnchor>
  <cdr:relSizeAnchor xmlns:cdr="http://schemas.openxmlformats.org/drawingml/2006/chartDrawing">
    <cdr:from>
      <cdr:x>0.9346</cdr:x>
      <cdr:y>0.70612</cdr:y>
    </cdr:from>
    <cdr:to>
      <cdr:x>1</cdr:x>
      <cdr:y>0.83991</cdr:y>
    </cdr:to>
    <cdr:sp macro="" textlink="">
      <cdr:nvSpPr>
        <cdr:cNvPr id="3" name="textruta 2">
          <a:extLst xmlns:a="http://schemas.openxmlformats.org/drawingml/2006/main">
            <a:ext uri="{FF2B5EF4-FFF2-40B4-BE49-F238E27FC236}">
              <a16:creationId xmlns:a16="http://schemas.microsoft.com/office/drawing/2014/main" id="{D7CEA7B9-59CF-4CFF-AB8E-F6030BD5A9ED}"/>
            </a:ext>
          </a:extLst>
        </cdr:cNvPr>
        <cdr:cNvSpPr txBox="1"/>
      </cdr:nvSpPr>
      <cdr:spPr>
        <a:xfrm xmlns:a="http://schemas.openxmlformats.org/drawingml/2006/main">
          <a:off x="8425998" y="3531056"/>
          <a:ext cx="589642" cy="669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200"/>
        </a:p>
        <a:p xmlns:a="http://schemas.openxmlformats.org/drawingml/2006/main">
          <a:endParaRPr lang="sv-SE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AEAF153-37FF-4860-B0A5-C97F289943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638" y="31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5385E57-000A-4D2A-865B-E9D7D0F123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31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3EDF522-88E8-46D0-B9C8-B6BE92759F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638" y="9451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584200">
              <a:defRPr sz="1000" i="1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F47CF8D-A258-4943-9B0D-CD5FDB5AE0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51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584200">
              <a:defRPr sz="1000" i="1"/>
            </a:lvl1pPr>
          </a:lstStyle>
          <a:p>
            <a:fld id="{45A921BC-535D-49C0-A065-B6F8BF5B955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808B50B-2547-4880-9D2E-08483A9E92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5400" y="4763"/>
            <a:ext cx="289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43D80C9-DB81-4F57-9E38-B221198B2C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4763"/>
            <a:ext cx="289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6F72F14-C6F5-4B3B-9E14-EA44F3B07D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0338" y="787400"/>
            <a:ext cx="6426200" cy="361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DAC0613-BE02-423E-AB56-9EB3FCABBC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2013" y="4727575"/>
            <a:ext cx="5022850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/>
              <a:t>Klicka här för att ändra format på bakgrundstexten</a:t>
            </a:r>
          </a:p>
          <a:p>
            <a:pPr lvl="1"/>
            <a:r>
              <a:rPr lang="sv-SE" altLang="sv-SE" noProof="0"/>
              <a:t>Nivå två</a:t>
            </a:r>
          </a:p>
          <a:p>
            <a:pPr lvl="2"/>
            <a:r>
              <a:rPr lang="sv-SE" altLang="sv-SE" noProof="0"/>
              <a:t>Nivå tre</a:t>
            </a:r>
          </a:p>
          <a:p>
            <a:pPr lvl="3"/>
            <a:r>
              <a:rPr lang="sv-SE" altLang="sv-SE" noProof="0"/>
              <a:t>Nivå fyra</a:t>
            </a:r>
          </a:p>
          <a:p>
            <a:pPr lvl="4"/>
            <a:r>
              <a:rPr lang="sv-SE" altLang="sv-SE" noProof="0"/>
              <a:t>Nivå fem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C0D20D3-2FA3-42DC-9EF9-33C7936078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5400" y="9450388"/>
            <a:ext cx="289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581025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6FBF202-AC27-4305-9E73-C2E9E6FA44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50388"/>
            <a:ext cx="289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581025">
              <a:defRPr sz="1000" i="1">
                <a:latin typeface="Times New Roman" panose="02020603050405020304" pitchFamily="18" charset="0"/>
              </a:defRPr>
            </a:lvl1pPr>
          </a:lstStyle>
          <a:p>
            <a:fld id="{59B0B9C8-6861-4174-ABAC-ECD70CD00BEE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0411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6653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86900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0317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566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9185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35020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0B9C8-6861-4174-ABAC-ECD70CD00BEE}" type="slidenum">
              <a:rPr lang="sv-SE" altLang="sv-SE" smtClean="0"/>
              <a:pPr/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61628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7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6080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62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26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56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88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8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2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9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1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6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3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0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8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7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F5DF6F6-53BC-4DDB-B3AA-3819BF6CA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19696" y="1129165"/>
            <a:ext cx="6548580" cy="1368152"/>
          </a:xfrm>
        </p:spPr>
        <p:txBody>
          <a:bodyPr>
            <a:normAutofit fontScale="90000"/>
          </a:bodyPr>
          <a:lstStyle/>
          <a:p>
            <a:pPr>
              <a:lnSpc>
                <a:spcPts val="3600"/>
              </a:lnSpc>
            </a:pPr>
            <a:r>
              <a:rPr lang="sv-SE" sz="3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Minskade digitala kompetensklyftor och minskad digital exkludering  	</a:t>
            </a:r>
            <a:br>
              <a:rPr lang="sv-SE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sv-SE" b="1" i="0" dirty="0">
                <a:solidFill>
                  <a:srgbClr val="494949"/>
                </a:solidFill>
                <a:effectLst/>
                <a:latin typeface="Arial" panose="020B0604020202020204" pitchFamily="34" charset="0"/>
              </a:rPr>
            </a:br>
            <a:endParaRPr lang="en-GB" altLang="sv-SE" sz="2000" dirty="0">
              <a:solidFill>
                <a:schemeClr val="accent2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F84DD54-EE0B-4928-974F-818AB6B388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73218" y="4005064"/>
            <a:ext cx="6334493" cy="1936310"/>
          </a:xfrm>
        </p:spPr>
        <p:txBody>
          <a:bodyPr/>
          <a:lstStyle/>
          <a:p>
            <a:pPr>
              <a:lnSpc>
                <a:spcPts val="3200"/>
              </a:lnSpc>
              <a:spcBef>
                <a:spcPts val="0"/>
              </a:spcBef>
              <a:buFontTx/>
              <a:buNone/>
            </a:pPr>
            <a:r>
              <a:rPr lang="sv-SE" altLang="sv-SE" sz="2200" i="1" dirty="0">
                <a:solidFill>
                  <a:schemeClr val="accent2">
                    <a:lumMod val="75000"/>
                  </a:schemeClr>
                </a:solidFill>
              </a:rPr>
              <a:t>Digital omställning för aktivt medborgarskap   </a:t>
            </a:r>
          </a:p>
          <a:p>
            <a:pPr>
              <a:lnSpc>
                <a:spcPts val="3200"/>
              </a:lnSpc>
              <a:spcBef>
                <a:spcPts val="0"/>
              </a:spcBef>
              <a:buFontTx/>
              <a:buNone/>
            </a:pPr>
            <a:r>
              <a:rPr lang="sv-SE" altLang="sv-SE" sz="2200" i="1" dirty="0" err="1">
                <a:solidFill>
                  <a:schemeClr val="accent2">
                    <a:lumMod val="75000"/>
                  </a:schemeClr>
                </a:solidFill>
              </a:rPr>
              <a:t>Webinar</a:t>
            </a:r>
            <a:r>
              <a:rPr lang="sv-SE" altLang="sv-SE" sz="2200" i="1" dirty="0">
                <a:solidFill>
                  <a:schemeClr val="accent2">
                    <a:lumMod val="75000"/>
                  </a:schemeClr>
                </a:solidFill>
              </a:rPr>
              <a:t> den 8 december 2021</a:t>
            </a:r>
          </a:p>
          <a:p>
            <a:pPr>
              <a:lnSpc>
                <a:spcPts val="3200"/>
              </a:lnSpc>
              <a:spcBef>
                <a:spcPts val="900"/>
              </a:spcBef>
              <a:buNone/>
            </a:pPr>
            <a:r>
              <a:rPr lang="en-GB" altLang="sv-SE" sz="2200" i="1" dirty="0">
                <a:solidFill>
                  <a:schemeClr val="accent2">
                    <a:lumMod val="75000"/>
                  </a:schemeClr>
                </a:solidFill>
              </a:rPr>
              <a:t>Kjell Nyman</a:t>
            </a:r>
          </a:p>
          <a:p>
            <a:pPr>
              <a:lnSpc>
                <a:spcPts val="3200"/>
              </a:lnSpc>
              <a:spcBef>
                <a:spcPts val="0"/>
              </a:spcBef>
              <a:buFontTx/>
              <a:buNone/>
            </a:pPr>
            <a:r>
              <a:rPr lang="sv-SE" altLang="sv-SE" sz="2200" i="1" dirty="0">
                <a:solidFill>
                  <a:schemeClr val="accent2">
                    <a:lumMod val="75000"/>
                  </a:schemeClr>
                </a:solidFill>
              </a:rPr>
              <a:t>Analys- och utvärderingskonsult</a:t>
            </a:r>
          </a:p>
          <a:p>
            <a:pPr algn="ctr">
              <a:buFontTx/>
              <a:buNone/>
            </a:pPr>
            <a:endParaRPr lang="en-GB" altLang="sv-SE" sz="3000" i="1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D8A71BB-3965-43F9-820D-B8726A1A9710}"/>
              </a:ext>
            </a:extLst>
          </p:cNvPr>
          <p:cNvSpPr txBox="1"/>
          <p:nvPr/>
        </p:nvSpPr>
        <p:spPr>
          <a:xfrm>
            <a:off x="2119696" y="2507492"/>
            <a:ext cx="6441538" cy="1285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Kartläggning av aktuella utbildningsinitiativ i nordiska länder och i de självstyrande områdena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513AABE-E7EF-4C84-82E5-23C4E0E17BC8}"/>
              </a:ext>
            </a:extLst>
          </p:cNvPr>
          <p:cNvSpPr txBox="1"/>
          <p:nvPr/>
        </p:nvSpPr>
        <p:spPr>
          <a:xfrm>
            <a:off x="10416480" y="0"/>
            <a:ext cx="177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1054094"/>
            <a:ext cx="8367166" cy="7062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Bakgrund</a:t>
            </a:r>
            <a:r>
              <a:rPr lang="sv-SE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26FB70-0615-4CE5-AAEC-09C2BBC9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464" y="1772816"/>
            <a:ext cx="8053901" cy="4874369"/>
          </a:xfrm>
        </p:spPr>
        <p:txBody>
          <a:bodyPr>
            <a:normAutofit/>
          </a:bodyPr>
          <a:lstStyle/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De nordiska länderna har höga ambitioner när det gäller att tillvarata digitaliseringens möjligheter;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Har enligt internationella mätningar även varit framgångsrika  toppositioner i t.ex.:</a:t>
            </a:r>
          </a:p>
          <a:p>
            <a:pPr marL="940050" lvl="1">
              <a:lnSpc>
                <a:spcPts val="2600"/>
              </a:lnSpc>
              <a:spcBef>
                <a:spcPts val="4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World Economic Forum’s index for Networked Readiness (2016)</a:t>
            </a:r>
          </a:p>
          <a:p>
            <a:pPr marL="940050" lvl="1">
              <a:lnSpc>
                <a:spcPts val="2600"/>
              </a:lnSpc>
              <a:spcBef>
                <a:spcPts val="4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EU-kommissionens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Digital Economy and Society Index (2020)</a:t>
            </a:r>
          </a:p>
          <a:p>
            <a:pPr marL="940050" lvl="1">
              <a:lnSpc>
                <a:spcPts val="2600"/>
              </a:lnSpc>
              <a:spcBef>
                <a:spcPts val="4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Capgemini</a:t>
            </a: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Consulting International (2016)</a:t>
            </a:r>
            <a:endParaRPr lang="en-GB" sz="20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Högre ambitioner än så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Målet är att alla ska med, även de som är svåra att nå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Ett mål som är viktigt för att nå NMR:s vision 2030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1054094"/>
            <a:ext cx="8367166" cy="7062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NVL digitals kartläggning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26FB70-0615-4CE5-AAEC-09C2BBC9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1572180"/>
            <a:ext cx="7920880" cy="4874369"/>
          </a:xfrm>
        </p:spPr>
        <p:txBody>
          <a:bodyPr>
            <a:normAutofit/>
          </a:bodyPr>
          <a:lstStyle/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Utgör ett första steg i nätverkets arbete med att minskade de digitala kompetensklyftorna och den digitala exkluderingen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Omfattar aktuella (nu pågående) nordiska initiativ och policys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Ska ses som en källa till inspiration 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̶  i</a:t>
            </a: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nget representativt urval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Datainsamling från december 2020 till mars 2021 </a:t>
            </a:r>
          </a:p>
          <a:p>
            <a:pPr marL="540000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Arbetet utfört av;</a:t>
            </a:r>
          </a:p>
          <a:p>
            <a:pPr marL="940050" lvl="1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Ditte Karla Lott </a:t>
            </a:r>
            <a:r>
              <a:rPr lang="sv-SE" sz="2000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Lauritsen</a:t>
            </a: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, VIA University College, Århus</a:t>
            </a:r>
          </a:p>
          <a:p>
            <a:pPr marL="940050" lvl="1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Kjell Nyman, Forsknings- och utbildningspolitisk konsult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387805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464" y="930371"/>
            <a:ext cx="8367166" cy="7062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 kategorier av initiativ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26FB70-0615-4CE5-AAEC-09C2BBC9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100" y="1477328"/>
            <a:ext cx="9155712" cy="2520279"/>
          </a:xfrm>
        </p:spPr>
        <p:txBody>
          <a:bodyPr>
            <a:noAutofit/>
          </a:bodyPr>
          <a:lstStyle/>
          <a:p>
            <a:pPr marL="654300" indent="-457200">
              <a:lnSpc>
                <a:spcPts val="2600"/>
              </a:lnSpc>
              <a:spcBef>
                <a:spcPts val="90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Insatser som vänder sig direkt till de som är i behov av att stärka sin digitala kompetens</a:t>
            </a:r>
          </a:p>
          <a:p>
            <a:pPr marL="654300" indent="-457200">
              <a:lnSpc>
                <a:spcPts val="2600"/>
              </a:lnSpc>
              <a:spcBef>
                <a:spcPts val="90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Kompetensutveckling för de som har i uppgift att handleda eller undervisa om  </a:t>
            </a:r>
          </a:p>
          <a:p>
            <a:pPr marL="654300" indent="-457200">
              <a:lnSpc>
                <a:spcPts val="2600"/>
              </a:lnSpc>
              <a:spcBef>
                <a:spcPts val="90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Nationell utveckling av stödmaterial, t.ex. öppna </a:t>
            </a:r>
            <a:r>
              <a:rPr lang="sv-SE" sz="2000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lärresurser</a:t>
            </a:r>
            <a:endParaRPr lang="sv-SE" sz="20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197100" indent="0">
              <a:lnSpc>
                <a:spcPts val="2600"/>
              </a:lnSpc>
              <a:spcBef>
                <a:spcPts val="1200"/>
              </a:spcBef>
              <a:buClr>
                <a:schemeClr val="accent2">
                  <a:lumMod val="75000"/>
                </a:schemeClr>
              </a:buClr>
              <a:buSzPct val="90000"/>
              <a:buNone/>
              <a:tabLst>
                <a:tab pos="354013" algn="l"/>
              </a:tabLst>
            </a:pP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Fördelning av insatserna utifrån kategori, land och självstyrandeområde</a:t>
            </a:r>
          </a:p>
          <a:p>
            <a:pPr marL="654300" indent="-457200">
              <a:lnSpc>
                <a:spcPts val="2600"/>
              </a:lnSpc>
              <a:spcBef>
                <a:spcPts val="1200"/>
              </a:spcBef>
              <a:buClr>
                <a:schemeClr val="accent2">
                  <a:lumMod val="75000"/>
                </a:schemeClr>
              </a:buClr>
              <a:buSzPct val="90000"/>
              <a:buFont typeface="+mj-lt"/>
              <a:buAutoNum type="arabicPeriod"/>
              <a:tabLst>
                <a:tab pos="354013" algn="l"/>
              </a:tabLst>
            </a:pPr>
            <a:endParaRPr lang="sv-SE" sz="20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4A5CB9CD-5469-4538-B06D-1BDB46FB7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66826"/>
              </p:ext>
            </p:extLst>
          </p:nvPr>
        </p:nvGraphicFramePr>
        <p:xfrm>
          <a:off x="1415480" y="3997607"/>
          <a:ext cx="8568952" cy="2259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311124135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797654881"/>
                    </a:ext>
                  </a:extLst>
                </a:gridCol>
                <a:gridCol w="981109">
                  <a:extLst>
                    <a:ext uri="{9D8B030D-6E8A-4147-A177-3AD203B41FA5}">
                      <a16:colId xmlns:a16="http://schemas.microsoft.com/office/drawing/2014/main" val="2601519103"/>
                    </a:ext>
                  </a:extLst>
                </a:gridCol>
                <a:gridCol w="819091">
                  <a:extLst>
                    <a:ext uri="{9D8B030D-6E8A-4147-A177-3AD203B41FA5}">
                      <a16:colId xmlns:a16="http://schemas.microsoft.com/office/drawing/2014/main" val="373818649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37248260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709914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67145774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52443359"/>
                    </a:ext>
                  </a:extLst>
                </a:gridCol>
              </a:tblGrid>
              <a:tr h="441142">
                <a:tc>
                  <a:txBody>
                    <a:bodyPr/>
                    <a:lstStyle/>
                    <a:p>
                      <a:endParaRPr lang="sv-S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Norge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Danmark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 err="1"/>
                        <a:t>Självstyr</a:t>
                      </a:r>
                      <a:r>
                        <a:rPr lang="sv-SE" sz="1700" dirty="0"/>
                        <a:t> </a:t>
                      </a:r>
                      <a:r>
                        <a:rPr lang="sv-SE" sz="1700" dirty="0" err="1"/>
                        <a:t>omr</a:t>
                      </a:r>
                      <a:endParaRPr lang="sv-S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Totalt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580949"/>
                  </a:ext>
                </a:extLst>
              </a:tr>
              <a:tr h="494964">
                <a:tc>
                  <a:txBody>
                    <a:bodyPr/>
                    <a:lstStyle/>
                    <a:p>
                      <a:r>
                        <a:rPr lang="sv-SE" sz="1700" dirty="0"/>
                        <a:t>Kategori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560022"/>
                  </a:ext>
                </a:extLst>
              </a:tr>
              <a:tr h="441142">
                <a:tc>
                  <a:txBody>
                    <a:bodyPr/>
                    <a:lstStyle/>
                    <a:p>
                      <a:r>
                        <a:rPr lang="sv-SE" sz="1700" dirty="0"/>
                        <a:t>Kategori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41657"/>
                  </a:ext>
                </a:extLst>
              </a:tr>
              <a:tr h="441142">
                <a:tc>
                  <a:txBody>
                    <a:bodyPr/>
                    <a:lstStyle/>
                    <a:p>
                      <a:r>
                        <a:rPr lang="sv-SE" sz="1700" dirty="0"/>
                        <a:t>Kategori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617005"/>
                  </a:ext>
                </a:extLst>
              </a:tr>
              <a:tr h="441142">
                <a:tc>
                  <a:txBody>
                    <a:bodyPr/>
                    <a:lstStyle/>
                    <a:p>
                      <a:r>
                        <a:rPr lang="sv-SE" sz="1700" b="1" dirty="0"/>
                        <a:t>Summa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b="1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5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05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807205"/>
            <a:ext cx="8254444" cy="670123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Finansiering av insatserna för olika målgrupper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D2B7B9B5-216B-44B2-AAD2-33C5CDB33F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278873"/>
              </p:ext>
            </p:extLst>
          </p:nvPr>
        </p:nvGraphicFramePr>
        <p:xfrm>
          <a:off x="263352" y="1477328"/>
          <a:ext cx="9865096" cy="5236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825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192" y="939540"/>
            <a:ext cx="8907003" cy="639734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Insatsernas varaktighet och geografiska räckvidd varierar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EAFB0519-FD31-49E3-B410-22B243488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50594"/>
              </p:ext>
            </p:extLst>
          </p:nvPr>
        </p:nvGraphicFramePr>
        <p:xfrm>
          <a:off x="1210442" y="3388356"/>
          <a:ext cx="8596315" cy="22277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188542">
                  <a:extLst>
                    <a:ext uri="{9D8B030D-6E8A-4147-A177-3AD203B41FA5}">
                      <a16:colId xmlns:a16="http://schemas.microsoft.com/office/drawing/2014/main" val="2213001510"/>
                    </a:ext>
                  </a:extLst>
                </a:gridCol>
                <a:gridCol w="2407773">
                  <a:extLst>
                    <a:ext uri="{9D8B030D-6E8A-4147-A177-3AD203B41FA5}">
                      <a16:colId xmlns:a16="http://schemas.microsoft.com/office/drawing/2014/main" val="2629580843"/>
                    </a:ext>
                  </a:extLst>
                </a:gridCol>
              </a:tblGrid>
              <a:tr h="66560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Insatser för individer i hela landet eller självstyrande området </a:t>
                      </a:r>
                      <a:endParaRPr lang="sv-SE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/>
                        <a:t>20 </a:t>
                      </a:r>
                      <a:r>
                        <a:rPr lang="sv-SE" sz="1600" b="0" dirty="0" err="1"/>
                        <a:t>st</a:t>
                      </a:r>
                      <a:endParaRPr lang="sv-SE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2304973"/>
                  </a:ext>
                </a:extLst>
              </a:tr>
              <a:tr h="7307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Insatser för individer i regionen eller kommuner i samarbete</a:t>
                      </a:r>
                    </a:p>
                    <a:p>
                      <a:endParaRPr lang="sv-S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8 </a:t>
                      </a:r>
                      <a:r>
                        <a:rPr lang="sv-SE" sz="1600" dirty="0" err="1"/>
                        <a:t>st</a:t>
                      </a:r>
                      <a:endParaRPr lang="sv-S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793547"/>
                  </a:ext>
                </a:extLst>
              </a:tr>
              <a:tr h="8313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Insatser för individer på lokal nivå</a:t>
                      </a:r>
                      <a:endParaRPr lang="sv-SE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12 </a:t>
                      </a:r>
                      <a:r>
                        <a:rPr lang="sv-SE" sz="1600" dirty="0" err="1"/>
                        <a:t>st</a:t>
                      </a:r>
                      <a:endParaRPr lang="sv-S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9493710"/>
                  </a:ext>
                </a:extLst>
              </a:tr>
            </a:tbl>
          </a:graphicData>
        </a:graphic>
      </p:graphicFrame>
      <p:graphicFrame>
        <p:nvGraphicFramePr>
          <p:cNvPr id="9" name="Tabell 9">
            <a:extLst>
              <a:ext uri="{FF2B5EF4-FFF2-40B4-BE49-F238E27FC236}">
                <a16:creationId xmlns:a16="http://schemas.microsoft.com/office/drawing/2014/main" id="{615F5BF6-29C5-46F2-BD60-51DCD06A6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614812"/>
              </p:ext>
            </p:extLst>
          </p:nvPr>
        </p:nvGraphicFramePr>
        <p:xfrm>
          <a:off x="1210442" y="1846503"/>
          <a:ext cx="8576571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478">
                  <a:extLst>
                    <a:ext uri="{9D8B030D-6E8A-4147-A177-3AD203B41FA5}">
                      <a16:colId xmlns:a16="http://schemas.microsoft.com/office/drawing/2014/main" val="232125816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5342395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4713298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16571938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60113172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6845464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747775299"/>
                    </a:ext>
                  </a:extLst>
                </a:gridCol>
                <a:gridCol w="869843">
                  <a:extLst>
                    <a:ext uri="{9D8B030D-6E8A-4147-A177-3AD203B41FA5}">
                      <a16:colId xmlns:a16="http://schemas.microsoft.com/office/drawing/2014/main" val="343143325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48505154"/>
                    </a:ext>
                  </a:extLst>
                </a:gridCol>
                <a:gridCol w="868650">
                  <a:extLst>
                    <a:ext uri="{9D8B030D-6E8A-4147-A177-3AD203B41FA5}">
                      <a16:colId xmlns:a16="http://schemas.microsoft.com/office/drawing/2014/main" val="2698059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Form\Finans.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Nordplus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NMR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Staten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Kom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err="1"/>
                        <a:t>Avg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err="1"/>
                        <a:t>Arb</a:t>
                      </a:r>
                      <a:r>
                        <a:rPr lang="sv-SE" sz="1600" dirty="0"/>
                        <a:t> giv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err="1"/>
                        <a:t>Volontärt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Summa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Projekt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039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dirty="0"/>
                        <a:t>Permanent verksam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536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4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8A847-783B-4718-ABA2-D8FA896E2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242" y="620688"/>
            <a:ext cx="8367166" cy="706272"/>
          </a:xfrm>
        </p:spPr>
        <p:txBody>
          <a:bodyPr>
            <a:norm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 exempel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26FB70-0615-4CE5-AAEC-09C2BBC9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226" y="1092014"/>
            <a:ext cx="8655198" cy="5649354"/>
          </a:xfrm>
        </p:spPr>
        <p:txBody>
          <a:bodyPr>
            <a:normAutofit/>
          </a:bodyPr>
          <a:lstStyle/>
          <a:p>
            <a:pPr marL="530225" indent="-354013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b="1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Seniornett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Norge/</a:t>
            </a:r>
            <a:r>
              <a:rPr lang="sv-SE" sz="2000" b="1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SeniorNetSweden</a:t>
            </a:r>
            <a:endParaRPr lang="sv-SE" sz="2000" b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 Målgrupp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Pensionärer </a:t>
            </a: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 Verksamhet: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Studiecirklar och helpdesk</a:t>
            </a: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 Finansiering: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Volontärarbete kombinerad med låg medlemsavgift</a:t>
            </a:r>
          </a:p>
          <a:p>
            <a:pPr marL="530225" indent="-354013">
              <a:lnSpc>
                <a:spcPts val="26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  <a:tab pos="530225" algn="l"/>
              </a:tabLs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Digital and creative teaching methods in work with disabled</a:t>
            </a:r>
          </a:p>
          <a:p>
            <a:pPr marL="279400" indent="0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  <a:tab pos="722313" algn="l"/>
              </a:tabLs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Målgrupp:    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Lärare som undervisar personer med funktionsvariationer</a:t>
            </a:r>
          </a:p>
          <a:p>
            <a:pPr marL="2065338" lvl="1" indent="-1343025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  <a:tab pos="530225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Verksamhet: 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Utvecklar lärarnas förmåga att på ett kreativt sätt använda sig av nya digitala hjälpmedel i undervisningen</a:t>
            </a:r>
            <a:endParaRPr lang="sv-SE" sz="1800" b="1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 Finansiering: 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Nordplus</a:t>
            </a:r>
          </a:p>
          <a:p>
            <a:pPr marL="530225" indent="-354013">
              <a:lnSpc>
                <a:spcPts val="2600"/>
              </a:lnSpc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−"/>
              <a:tabLst>
                <a:tab pos="354013" algn="l"/>
              </a:tabLst>
            </a:pP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Demo.borger.dk</a:t>
            </a: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Målgrupp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    Primärt medborgarkontor, bibliotek och it-undervisare </a:t>
            </a:r>
          </a:p>
          <a:p>
            <a:pPr marL="2065338" lvl="1" indent="-1431925">
              <a:lnSpc>
                <a:spcPts val="2600"/>
              </a:lnSpc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Verksamhet: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Fritt tillgänglig databank med minikurser i de mest grundläggande digitala verktygen, e-post, </a:t>
            </a:r>
            <a:r>
              <a:rPr lang="sv-SE" sz="1800" dirty="0" err="1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BankID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etc.</a:t>
            </a:r>
          </a:p>
          <a:p>
            <a:pPr marL="633413" lvl="1" indent="-457200">
              <a:lnSpc>
                <a:spcPts val="2600"/>
              </a:lnSpc>
              <a:spcBef>
                <a:spcPts val="3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None/>
              <a:tabLst>
                <a:tab pos="354013" algn="l"/>
              </a:tabLst>
            </a:pPr>
            <a:r>
              <a:rPr lang="sv-SE" sz="18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		Finansiering:</a:t>
            </a:r>
            <a:r>
              <a:rPr lang="sv-SE" sz="18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Danska statsbudgeten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50C2EC-7057-4B6A-B8B1-04D888B6CB9B}"/>
              </a:ext>
            </a:extLst>
          </p:cNvPr>
          <p:cNvSpPr txBox="1"/>
          <p:nvPr/>
        </p:nvSpPr>
        <p:spPr>
          <a:xfrm>
            <a:off x="10427176" y="0"/>
            <a:ext cx="1764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299220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486623-3B69-4FD3-B4D1-A978F3BF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3" y="609600"/>
            <a:ext cx="7642499" cy="382751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</a:pPr>
            <a:br>
              <a:rPr lang="sv-SE" sz="22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Kontaktinformation</a:t>
            </a:r>
            <a:br>
              <a:rPr lang="sv-SE" sz="2200" dirty="0"/>
            </a:br>
            <a:br>
              <a:rPr lang="sv-SE" sz="2200" dirty="0"/>
            </a:br>
            <a:r>
              <a:rPr lang="sv-SE" sz="2000" dirty="0">
                <a:solidFill>
                  <a:schemeClr val="accent2">
                    <a:lumMod val="75000"/>
                  </a:schemeClr>
                </a:solidFill>
              </a:rPr>
              <a:t>Rapporten, som publicerats på danska, kan laddas ner på: </a:t>
            </a:r>
            <a:br>
              <a:rPr lang="sv-SE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000" dirty="0">
                <a:solidFill>
                  <a:schemeClr val="accent2">
                    <a:lumMod val="75000"/>
                  </a:schemeClr>
                </a:solidFill>
              </a:rPr>
              <a:t>https://nvl.org/Portals/0/DigArticle/17275/NVL_Digitalisering_report_Final.pdf</a:t>
            </a:r>
            <a:br>
              <a:rPr lang="sv-S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sv-S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v-SE" sz="2000" dirty="0">
                <a:solidFill>
                  <a:schemeClr val="accent2">
                    <a:lumMod val="75000"/>
                  </a:schemeClr>
                </a:solidFill>
              </a:rPr>
              <a:t>För frågor och kompletterande information kontakta mig gärna på:</a:t>
            </a:r>
            <a:br>
              <a:rPr lang="sv-SE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000" dirty="0">
                <a:solidFill>
                  <a:schemeClr val="accent2">
                    <a:lumMod val="75000"/>
                  </a:schemeClr>
                </a:solidFill>
              </a:rPr>
              <a:t>kjell.h.nyman@gmail.com</a:t>
            </a:r>
            <a:br>
              <a:rPr lang="sv-SE" sz="2000" dirty="0">
                <a:solidFill>
                  <a:schemeClr val="accent2"/>
                </a:solidFill>
              </a:rPr>
            </a:br>
            <a:endParaRPr lang="sv-SE" sz="2000" dirty="0">
              <a:solidFill>
                <a:schemeClr val="accent2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8BB4A6-51E9-4069-9B51-34C043EE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503" y="3933056"/>
            <a:ext cx="7642500" cy="2108306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Tack!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EA7AD50-1AA7-4961-BE94-EA323EF5E94B}"/>
              </a:ext>
            </a:extLst>
          </p:cNvPr>
          <p:cNvSpPr txBox="1"/>
          <p:nvPr/>
        </p:nvSpPr>
        <p:spPr>
          <a:xfrm>
            <a:off x="10056440" y="0"/>
            <a:ext cx="2135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v-SE" dirty="0">
                <a:solidFill>
                  <a:srgbClr val="FFFF00"/>
                </a:solidFill>
              </a:rPr>
              <a:t>Firma</a:t>
            </a:r>
          </a:p>
          <a:p>
            <a:r>
              <a:rPr lang="sv-SE" dirty="0">
                <a:solidFill>
                  <a:srgbClr val="FFFF00"/>
                </a:solidFill>
              </a:rPr>
              <a:t>Kjell Nyman</a:t>
            </a:r>
          </a:p>
          <a:p>
            <a:r>
              <a:rPr lang="sv-SE" dirty="0">
                <a:solidFill>
                  <a:srgbClr val="FFFF00"/>
                </a:solidFill>
              </a:rPr>
              <a:t>Lysekil och</a:t>
            </a:r>
          </a:p>
          <a:p>
            <a:r>
              <a:rPr lang="sv-SE" dirty="0">
                <a:solidFill>
                  <a:srgbClr val="FFFF00"/>
                </a:solidFill>
              </a:rPr>
              <a:t>Stockholm</a:t>
            </a:r>
          </a:p>
        </p:txBody>
      </p:sp>
    </p:spTree>
    <p:extLst>
      <p:ext uri="{BB962C8B-B14F-4D97-AF65-F5344CB8AC3E}">
        <p14:creationId xmlns:p14="http://schemas.microsoft.com/office/powerpoint/2010/main" val="40308304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4001EF3BEF9A0A4F8E128C94BD52ECF8" ma:contentTypeVersion="23" ma:contentTypeDescription="Skapa ny presentation" ma:contentTypeScope="" ma:versionID="d0548c22b574a3b9a94656a6b6666955">
  <xsd:schema xmlns:xsd="http://www.w3.org/2001/XMLSchema" xmlns:xs="http://www.w3.org/2001/XMLSchema" xmlns:p="http://schemas.microsoft.com/office/2006/metadata/properties" xmlns:ns3="4e9c2f0c-7bf8-49af-8356-cbf363fc78a7" xmlns:ns4="cc625d36-bb37-4650-91b9-0c96159295ba" xmlns:ns5="4e299e88-e5ca-4819-b20c-73fa08639097" targetNamespace="http://schemas.microsoft.com/office/2006/metadata/properties" ma:root="true" ma:fieldsID="a79d9c07486a92408112b2387c4aa7a8" ns3:_="" ns4:_="" ns5:_="">
    <xsd:import namespace="4e9c2f0c-7bf8-49af-8356-cbf363fc78a7"/>
    <xsd:import namespace="cc625d36-bb37-4650-91b9-0c96159295ba"/>
    <xsd:import namespace="4e299e88-e5ca-4819-b20c-73fa08639097"/>
    <xsd:element name="properties">
      <xsd:complexType>
        <xsd:sequence>
          <xsd:element name="documentManagement">
            <xsd:complexType>
              <xsd:all>
                <xsd:element ref="ns3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5:_dlc_DocId" minOccurs="0"/>
                <xsd:element ref="ns5:_dlc_DocIdUrl" minOccurs="0"/>
                <xsd:element ref="ns5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DirtyMigration" ma:index="3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4" nillable="true" ma:displayName="Taxonomy Catch All Column1" ma:description="" ma:hidden="true" ma:list="{73d8ae25-4dc1-411b-8940-1b762ded353d}" ma:internalName="TaxCatchAllLabel" ma:readOnly="true" ma:showField="CatchAllDataLabel" ma:web="bc120e58-bf03-48ca-9d09-05f32815b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9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description="" ma:hidden="true" ma:list="{73d8ae25-4dc1-411b-8940-1b762ded353d}" ma:internalName="TaxCatchAll" ma:showField="CatchAllData" ma:web="bc120e58-bf03-48ca-9d09-05f32815b0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99e88-e5ca-4819-b20c-73fa08639097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4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DirtyMigration xmlns="4e9c2f0c-7bf8-49af-8356-cbf363fc78a7">false</DirtyMigration>
    <k46d94c0acf84ab9a79866a9d8b1905f xmlns="cc625d36-bb37-4650-91b9-0c96159295ba">
      <Terms xmlns="http://schemas.microsoft.com/office/infopath/2007/PartnerControls"/>
    </k46d94c0acf84ab9a79866a9d8b1905f>
    <_dlc_DocId xmlns="4e299e88-e5ca-4819-b20c-73fa08639097">QH4UE6JDVAW5-732625360-2538</_dlc_DocId>
    <_dlc_DocIdUrl xmlns="4e299e88-e5ca-4819-b20c-73fa08639097">
      <Url>https://dhs.sp.regeringskansliet.se/kom/fi_2007_03/_layouts/15/DocIdRedir.aspx?ID=QH4UE6JDVAW5-732625360-2538</Url>
      <Description>QH4UE6JDVAW5-732625360-2538</Description>
    </_dlc_DocIdUrl>
  </documentManagement>
</p:properties>
</file>

<file path=customXml/item5.xml><?xml version="1.0" encoding="utf-8"?>
<LongProperties xmlns="http://schemas.microsoft.com/office/2006/metadata/longProperties"/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7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847B869F-64C7-4534-A22F-951592A809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4e299e88-e5ca-4819-b20c-73fa08639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F47A58-A980-44E4-9FAE-AFA15F27F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2E3D80-9C1E-4425-B49D-9321AAD403D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DD5DC16-DDF7-4A58-ABDF-7801DE896FE9}">
  <ds:schemaRefs>
    <ds:schemaRef ds:uri="http://schemas.microsoft.com/office/2006/metadata/properties"/>
    <ds:schemaRef ds:uri="http://schemas.microsoft.com/office/infopath/2007/PartnerControls"/>
    <ds:schemaRef ds:uri="cc625d36-bb37-4650-91b9-0c96159295ba"/>
    <ds:schemaRef ds:uri="4e9c2f0c-7bf8-49af-8356-cbf363fc78a7"/>
    <ds:schemaRef ds:uri="4e299e88-e5ca-4819-b20c-73fa08639097"/>
  </ds:schemaRefs>
</ds:datastoreItem>
</file>

<file path=customXml/itemProps5.xml><?xml version="1.0" encoding="utf-8"?>
<ds:datastoreItem xmlns:ds="http://schemas.openxmlformats.org/officeDocument/2006/customXml" ds:itemID="{9E25969B-783A-446B-855E-22F4957667B7}">
  <ds:schemaRefs>
    <ds:schemaRef ds:uri="http://schemas.microsoft.com/office/2006/metadata/longProperties"/>
  </ds:schemaRefs>
</ds:datastoreItem>
</file>

<file path=customXml/itemProps6.xml><?xml version="1.0" encoding="utf-8"?>
<ds:datastoreItem xmlns:ds="http://schemas.openxmlformats.org/officeDocument/2006/customXml" ds:itemID="{DBDDB713-240D-4FE5-A9CF-1901FD75F941}">
  <ds:schemaRefs>
    <ds:schemaRef ds:uri="http://schemas.microsoft.com/sharepoint/events"/>
  </ds:schemaRefs>
</ds:datastoreItem>
</file>

<file path=customXml/itemProps7.xml><?xml version="1.0" encoding="utf-8"?>
<ds:datastoreItem xmlns:ds="http://schemas.openxmlformats.org/officeDocument/2006/customXml" ds:itemID="{D39B1EE3-4D79-44E9-A2D8-7E75D787AE94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9827</TotalTime>
  <Words>589</Words>
  <Application>Microsoft Macintosh PowerPoint</Application>
  <PresentationFormat>Bredbild</PresentationFormat>
  <Paragraphs>160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Fasett</vt:lpstr>
      <vt:lpstr>Minskade digitala kompetensklyftor och minskad digital exkludering     </vt:lpstr>
      <vt:lpstr>Bakgrund </vt:lpstr>
      <vt:lpstr>NVL digitals kartläggning </vt:lpstr>
      <vt:lpstr>Tre kategorier av initiativ </vt:lpstr>
      <vt:lpstr>Finansiering av insatserna för olika målgrupper</vt:lpstr>
      <vt:lpstr>Insatsernas varaktighet och geografiska räckvidd varierar</vt:lpstr>
      <vt:lpstr>Tre exempel </vt:lpstr>
      <vt:lpstr> Kontaktinformation  Rapporten, som publicerats på danska, kan laddas ner på:  https://nvl.org/Portals/0/DigArticle/17275/NVL_Digitalisering_report_Final.pdf  För frågor och kompletterande information kontakta mig gärna på: kjell.h.nyman@gmail.com </vt:lpstr>
    </vt:vector>
  </TitlesOfParts>
  <Company>Regeringskansliet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</dc:title>
  <dc:creator>Charrlotte Korfitsen</dc:creator>
  <cp:lastModifiedBy>Ebba Ossiannilsson</cp:lastModifiedBy>
  <cp:revision>267</cp:revision>
  <cp:lastPrinted>1999-06-29T12:53:15Z</cp:lastPrinted>
  <dcterms:created xsi:type="dcterms:W3CDTF">1997-12-16T20:59:46Z</dcterms:created>
  <dcterms:modified xsi:type="dcterms:W3CDTF">2021-12-08T20:02:58Z</dcterms:modified>
  <cp:category>Utredning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6;637;0;0</vt:lpwstr>
  </property>
  <property fmtid="{D5CDD505-2E9C-101B-9397-08002B2CF9AE}" pid="3" name="SprakID">
    <vt:i4>0</vt:i4>
  </property>
  <property fmtid="{D5CDD505-2E9C-101B-9397-08002B2CF9AE}" pid="4" name="DokID">
    <vt:i4>88</vt:i4>
  </property>
  <property fmtid="{D5CDD505-2E9C-101B-9397-08002B2CF9AE}" pid="5" name="Nyckelord">
    <vt:lpwstr/>
  </property>
  <property fmtid="{D5CDD505-2E9C-101B-9397-08002B2CF9AE}" pid="6" name="Diarienummer">
    <vt:lpwstr/>
  </property>
  <property fmtid="{D5CDD505-2E9C-101B-9397-08002B2CF9AE}" pid="7" name="c9cd366cc722410295b9eacffbd73909">
    <vt:lpwstr/>
  </property>
  <property fmtid="{D5CDD505-2E9C-101B-9397-08002B2CF9AE}" pid="8" name="Sekretess">
    <vt:lpwstr/>
  </property>
  <property fmtid="{D5CDD505-2E9C-101B-9397-08002B2CF9AE}" pid="9" name="Aktivitetskategori">
    <vt:lpwstr/>
  </property>
  <property fmtid="{D5CDD505-2E9C-101B-9397-08002B2CF9AE}" pid="10" name="Departementsenhet">
    <vt:lpwstr/>
  </property>
  <property fmtid="{D5CDD505-2E9C-101B-9397-08002B2CF9AE}" pid="11" name="ContentTypeId">
    <vt:lpwstr>0x010100BBA312BF02777149882D207184EC35C002004001EF3BEF9A0A4F8E128C94BD52ECF8</vt:lpwstr>
  </property>
  <property fmtid="{D5CDD505-2E9C-101B-9397-08002B2CF9AE}" pid="12" name="_dlc_DocId">
    <vt:lpwstr>QH4UE6JDVAW5-732625360-2538</vt:lpwstr>
  </property>
  <property fmtid="{D5CDD505-2E9C-101B-9397-08002B2CF9AE}" pid="13" name="_dlc_DocIdItemGuid">
    <vt:lpwstr>dea9d000-55f2-42ec-8bf7-4ae5743a0cb1</vt:lpwstr>
  </property>
  <property fmtid="{D5CDD505-2E9C-101B-9397-08002B2CF9AE}" pid="14" name="_dlc_DocIdUrl">
    <vt:lpwstr>https://dhs.sp.regeringskansliet.se/dep/fi/es/_layouts/15/DocIdRedir.aspx?ID=QH4UE6JDVAW5-732625360-2538, QH4UE6JDVAW5-732625360-2538</vt:lpwstr>
  </property>
  <property fmtid="{D5CDD505-2E9C-101B-9397-08002B2CF9AE}" pid="15" name="display_urn:schemas-microsoft-com:office:office#Editor">
    <vt:lpwstr>Charlotte Nömmera</vt:lpwstr>
  </property>
  <property fmtid="{D5CDD505-2E9C-101B-9397-08002B2CF9AE}" pid="16" name="Order">
    <vt:r8>163800</vt:r8>
  </property>
  <property fmtid="{D5CDD505-2E9C-101B-9397-08002B2CF9AE}" pid="17" name="TaxKeyword">
    <vt:lpwstr/>
  </property>
  <property fmtid="{D5CDD505-2E9C-101B-9397-08002B2CF9AE}" pid="18" name="display_urn:schemas-microsoft-com:office:office#Author">
    <vt:lpwstr>Charlotte Nömmera</vt:lpwstr>
  </property>
  <property fmtid="{D5CDD505-2E9C-101B-9397-08002B2CF9AE}" pid="19" name="TaxKeywordTaxHTField">
    <vt:lpwstr/>
  </property>
  <property fmtid="{D5CDD505-2E9C-101B-9397-08002B2CF9AE}" pid="20" name="Organisation">
    <vt:lpwstr/>
  </property>
  <property fmtid="{D5CDD505-2E9C-101B-9397-08002B2CF9AE}" pid="21" name="ActivityCategory">
    <vt:lpwstr/>
  </property>
</Properties>
</file>