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9" r:id="rId2"/>
    <p:sldId id="260" r:id="rId3"/>
    <p:sldId id="261" r:id="rId4"/>
    <p:sldId id="262" r:id="rId5"/>
    <p:sldId id="263" r:id="rId6"/>
    <p:sldId id="264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6600"/>
    <a:srgbClr val="FF7C80"/>
    <a:srgbClr val="66FF66"/>
    <a:srgbClr val="A50021"/>
    <a:srgbClr val="003300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6" d="100"/>
          <a:sy n="116" d="100"/>
        </p:scale>
        <p:origin x="-66" y="9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1" d="100"/>
        <a:sy n="151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56A9391-D320-42A0-AC55-5E173D61B704}" type="datetimeFigureOut">
              <a:rPr lang="en-GB"/>
              <a:pPr>
                <a:defRPr/>
              </a:pPr>
              <a:t>12/11/2012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F04F67A-6926-4B13-A77F-55AF25C8430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58288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FE8CE25-BDB6-462B-9C1C-6A063AB595FC}" type="datetimeFigureOut">
              <a:rPr lang="en-GB"/>
              <a:pPr>
                <a:defRPr/>
              </a:pPr>
              <a:t>12/11/2012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68FA9BC-B88B-4BAD-BE45-47B78B81B04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0367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A0C500-609A-4DBC-A735-146E5ADF77F8}" type="datetimeFigureOut">
              <a:rPr lang="en-GB"/>
              <a:pPr>
                <a:defRPr/>
              </a:pPr>
              <a:t>12/11/2012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3DE459-CFDE-4A0F-A35A-EE81E60B1F6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D699F-6809-4812-8EA3-B54D9FD1646A}" type="datetimeFigureOut">
              <a:rPr lang="en-GB"/>
              <a:pPr>
                <a:defRPr/>
              </a:pPr>
              <a:t>12/11/2012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0E2FE6-E665-4880-917E-4B6A95714C4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75527E-CD16-4830-A797-E09D937B9555}" type="datetimeFigureOut">
              <a:rPr lang="en-GB"/>
              <a:pPr>
                <a:defRPr/>
              </a:pPr>
              <a:t>12/11/2012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ACEE75-5EE8-47F4-885B-6795637F32A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AC6FF0-C61B-483E-9063-87DE74714BAA}" type="datetimeFigureOut">
              <a:rPr lang="en-GB"/>
              <a:pPr>
                <a:defRPr/>
              </a:pPr>
              <a:t>12/11/2012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268DA9-C78C-4267-AA32-74D1DA271F3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CD691-8A04-41E5-88B6-51DB47EC4CBA}" type="datetimeFigureOut">
              <a:rPr lang="en-GB"/>
              <a:pPr>
                <a:defRPr/>
              </a:pPr>
              <a:t>12/11/2012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77019C-FC0A-416C-927D-D8FBF8EEEC2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24FB0-21CA-42C2-AB57-024490BA849A}" type="datetimeFigureOut">
              <a:rPr lang="en-GB"/>
              <a:pPr>
                <a:defRPr/>
              </a:pPr>
              <a:t>12/11/2012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9F9C46-2522-485C-BEF2-055FE6F5853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F700C-07F4-448E-9E3B-4511FDDFCD27}" type="datetimeFigureOut">
              <a:rPr lang="en-GB"/>
              <a:pPr>
                <a:defRPr/>
              </a:pPr>
              <a:t>12/11/2012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037038-E883-44F4-BC30-3380479F611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842034-DF9B-41AD-B32E-C073E727E204}" type="datetimeFigureOut">
              <a:rPr lang="en-GB"/>
              <a:pPr>
                <a:defRPr/>
              </a:pPr>
              <a:t>12/11/2012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CC6863-585B-4F94-9083-FB30419C1C7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F1C066-DE10-4DAD-AD61-7731D6CC4922}" type="datetimeFigureOut">
              <a:rPr lang="en-GB"/>
              <a:pPr>
                <a:defRPr/>
              </a:pPr>
              <a:t>12/11/2012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AA5F1E-4915-4BA4-9228-55E38FFE812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9537B-1B6C-4C0F-901D-3722CBE113E3}" type="datetimeFigureOut">
              <a:rPr lang="en-GB"/>
              <a:pPr>
                <a:defRPr/>
              </a:pPr>
              <a:t>12/11/2012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0E7E40-9DAC-41B6-99AD-F1E67C4444A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8DC1CC-CAB7-4CA6-A64D-552000430A6A}" type="datetimeFigureOut">
              <a:rPr lang="en-GB"/>
              <a:pPr>
                <a:defRPr/>
              </a:pPr>
              <a:t>12/11/2012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DBE1E-129F-4F89-B6F1-5D574613F48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17593CE-F8CB-4E81-8963-97C968C9F98D}" type="datetimeFigureOut">
              <a:rPr lang="en-GB"/>
              <a:pPr>
                <a:defRPr/>
              </a:pPr>
              <a:t>12/11/2012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5B35D62A-8750-45C3-AF61-6B60E95EA12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igitalscholarship.ac.uk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539750" y="188913"/>
            <a:ext cx="2124075" cy="316865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dirty="0">
                <a:solidFill>
                  <a:schemeClr val="tx1"/>
                </a:solidFill>
              </a:rPr>
              <a:t>Ge 3 fördelar med studentbloggar som en del av kursarbetet.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3635375" y="188913"/>
            <a:ext cx="2124075" cy="316865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dirty="0"/>
              <a:t>Vad är ditt favoritverktyg för lärande och undervisning och varför?</a:t>
            </a:r>
            <a:endParaRPr lang="en-GB" u="sng" dirty="0"/>
          </a:p>
        </p:txBody>
      </p:sp>
      <p:sp>
        <p:nvSpPr>
          <p:cNvPr id="78" name="Rectangle 77"/>
          <p:cNvSpPr/>
          <p:nvPr/>
        </p:nvSpPr>
        <p:spPr>
          <a:xfrm>
            <a:off x="6588125" y="188913"/>
            <a:ext cx="2124075" cy="316865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dirty="0"/>
              <a:t>Har du delat med dig av egna lärresurser?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dirty="0"/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dirty="0"/>
              <a:t>Om ja, ge exempel. Om nej, vad hindrar dig?</a:t>
            </a:r>
            <a:endParaRPr lang="en-GB" u="sng" dirty="0"/>
          </a:p>
        </p:txBody>
      </p:sp>
      <p:sp>
        <p:nvSpPr>
          <p:cNvPr id="38" name="Rectangle 37"/>
          <p:cNvSpPr/>
          <p:nvPr/>
        </p:nvSpPr>
        <p:spPr>
          <a:xfrm>
            <a:off x="539750" y="3500438"/>
            <a:ext cx="2124075" cy="316865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dirty="0"/>
              <a:t>Hur kan man göra inspelade föreläsningar mer återanvändbara?</a:t>
            </a:r>
            <a:endParaRPr lang="en-GB" dirty="0"/>
          </a:p>
        </p:txBody>
      </p:sp>
      <p:sp>
        <p:nvSpPr>
          <p:cNvPr id="39" name="Rectangle 38"/>
          <p:cNvSpPr/>
          <p:nvPr/>
        </p:nvSpPr>
        <p:spPr>
          <a:xfrm>
            <a:off x="3635375" y="3500438"/>
            <a:ext cx="2124075" cy="316865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dirty="0"/>
              <a:t>Vad betyder följande licens?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dirty="0"/>
              <a:t>CC BY-NC-SA</a:t>
            </a:r>
            <a:endParaRPr lang="en-GB" dirty="0"/>
          </a:p>
        </p:txBody>
      </p:sp>
      <p:sp>
        <p:nvSpPr>
          <p:cNvPr id="40" name="Rectangle 39"/>
          <p:cNvSpPr/>
          <p:nvPr/>
        </p:nvSpPr>
        <p:spPr>
          <a:xfrm>
            <a:off x="6588125" y="3500438"/>
            <a:ext cx="2124075" cy="316865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dirty="0"/>
              <a:t>Nämn 3 verktyg för asynkron interaktion.</a:t>
            </a:r>
            <a:endParaRPr lang="en-GB" dirty="0"/>
          </a:p>
        </p:txBody>
      </p:sp>
      <p:sp>
        <p:nvSpPr>
          <p:cNvPr id="8" name="textruta 7"/>
          <p:cNvSpPr txBox="1"/>
          <p:nvPr/>
        </p:nvSpPr>
        <p:spPr>
          <a:xfrm>
            <a:off x="3707904" y="6381328"/>
            <a:ext cx="18902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700" dirty="0" smtClean="0"/>
              <a:t>CC BY-SA Connolly, </a:t>
            </a:r>
            <a:r>
              <a:rPr lang="en-GB" sz="700" dirty="0" err="1" smtClean="0"/>
              <a:t>Makriyannis</a:t>
            </a:r>
            <a:r>
              <a:rPr lang="en-GB" sz="700" dirty="0" smtClean="0"/>
              <a:t> and Lane</a:t>
            </a:r>
            <a:r>
              <a:rPr lang="en-GB" sz="600" dirty="0" smtClean="0"/>
              <a:t> </a:t>
            </a:r>
            <a:r>
              <a:rPr lang="en-GB" sz="700" dirty="0" smtClean="0"/>
              <a:t>2010</a:t>
            </a:r>
          </a:p>
          <a:p>
            <a:pPr algn="ctr"/>
            <a:r>
              <a:rPr lang="en-GB" sz="700" dirty="0" smtClean="0"/>
              <a:t>(Adapted by </a:t>
            </a:r>
            <a:r>
              <a:rPr lang="en-GB" sz="700" dirty="0" err="1" smtClean="0"/>
              <a:t>Ossiannilsson</a:t>
            </a:r>
            <a:r>
              <a:rPr lang="en-GB" sz="700" dirty="0" smtClean="0"/>
              <a:t>, </a:t>
            </a:r>
            <a:r>
              <a:rPr lang="en-GB" sz="700" dirty="0" err="1" smtClean="0"/>
              <a:t>Creelman</a:t>
            </a:r>
            <a:r>
              <a:rPr lang="en-GB" sz="700" dirty="0" smtClean="0"/>
              <a:t> 2012)</a:t>
            </a:r>
            <a:endParaRPr lang="en-GB" sz="900" dirty="0"/>
          </a:p>
        </p:txBody>
      </p:sp>
      <p:sp>
        <p:nvSpPr>
          <p:cNvPr id="9" name="textruta 8"/>
          <p:cNvSpPr txBox="1"/>
          <p:nvPr/>
        </p:nvSpPr>
        <p:spPr>
          <a:xfrm>
            <a:off x="683568" y="6381328"/>
            <a:ext cx="18902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700" dirty="0" smtClean="0"/>
              <a:t>CC BY-SA Connolly, </a:t>
            </a:r>
            <a:r>
              <a:rPr lang="en-GB" sz="700" dirty="0" err="1" smtClean="0"/>
              <a:t>Makriyannis</a:t>
            </a:r>
            <a:r>
              <a:rPr lang="en-GB" sz="700" dirty="0" smtClean="0"/>
              <a:t> and Lane</a:t>
            </a:r>
            <a:r>
              <a:rPr lang="en-GB" sz="600" dirty="0" smtClean="0"/>
              <a:t> </a:t>
            </a:r>
            <a:r>
              <a:rPr lang="en-GB" sz="700" dirty="0" smtClean="0"/>
              <a:t>2010</a:t>
            </a:r>
          </a:p>
          <a:p>
            <a:pPr algn="ctr"/>
            <a:r>
              <a:rPr lang="en-GB" sz="700" dirty="0" smtClean="0"/>
              <a:t>(Adapted by </a:t>
            </a:r>
            <a:r>
              <a:rPr lang="en-GB" sz="700" dirty="0" err="1" smtClean="0"/>
              <a:t>Ossiannilsson</a:t>
            </a:r>
            <a:r>
              <a:rPr lang="en-GB" sz="700" dirty="0" smtClean="0"/>
              <a:t>, </a:t>
            </a:r>
            <a:r>
              <a:rPr lang="en-GB" sz="700" dirty="0" err="1" smtClean="0"/>
              <a:t>Creelman</a:t>
            </a:r>
            <a:r>
              <a:rPr lang="en-GB" sz="700" dirty="0" smtClean="0"/>
              <a:t> 2012)</a:t>
            </a:r>
            <a:endParaRPr lang="en-GB" sz="900" dirty="0"/>
          </a:p>
        </p:txBody>
      </p:sp>
      <p:sp>
        <p:nvSpPr>
          <p:cNvPr id="10" name="textruta 9"/>
          <p:cNvSpPr txBox="1"/>
          <p:nvPr/>
        </p:nvSpPr>
        <p:spPr>
          <a:xfrm>
            <a:off x="6732240" y="6381328"/>
            <a:ext cx="18902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700" dirty="0" smtClean="0"/>
              <a:t>CC BY-SA Connolly, </a:t>
            </a:r>
            <a:r>
              <a:rPr lang="en-GB" sz="700" dirty="0" err="1" smtClean="0"/>
              <a:t>Makriyannis</a:t>
            </a:r>
            <a:r>
              <a:rPr lang="en-GB" sz="700" dirty="0" smtClean="0"/>
              <a:t> and Lane</a:t>
            </a:r>
            <a:r>
              <a:rPr lang="en-GB" sz="600" dirty="0" smtClean="0"/>
              <a:t> </a:t>
            </a:r>
            <a:r>
              <a:rPr lang="en-GB" sz="700" dirty="0" smtClean="0"/>
              <a:t>2010</a:t>
            </a:r>
          </a:p>
          <a:p>
            <a:pPr algn="ctr"/>
            <a:r>
              <a:rPr lang="en-GB" sz="700" dirty="0" smtClean="0"/>
              <a:t>(Adapted by </a:t>
            </a:r>
            <a:r>
              <a:rPr lang="en-GB" sz="700" dirty="0" err="1" smtClean="0"/>
              <a:t>Ossiannilsson</a:t>
            </a:r>
            <a:r>
              <a:rPr lang="en-GB" sz="700" dirty="0" smtClean="0"/>
              <a:t>, </a:t>
            </a:r>
            <a:r>
              <a:rPr lang="en-GB" sz="700" dirty="0" err="1" smtClean="0"/>
              <a:t>Creelman</a:t>
            </a:r>
            <a:r>
              <a:rPr lang="en-GB" sz="700" dirty="0" smtClean="0"/>
              <a:t> 2012)</a:t>
            </a:r>
            <a:endParaRPr lang="en-GB" sz="900" dirty="0"/>
          </a:p>
        </p:txBody>
      </p:sp>
      <p:sp>
        <p:nvSpPr>
          <p:cNvPr id="11" name="textruta 10"/>
          <p:cNvSpPr txBox="1"/>
          <p:nvPr/>
        </p:nvSpPr>
        <p:spPr>
          <a:xfrm>
            <a:off x="6804248" y="3068960"/>
            <a:ext cx="18902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700" dirty="0" smtClean="0"/>
              <a:t>CC BY-SA Connolly, </a:t>
            </a:r>
            <a:r>
              <a:rPr lang="en-GB" sz="700" dirty="0" err="1" smtClean="0"/>
              <a:t>Makriyannis</a:t>
            </a:r>
            <a:r>
              <a:rPr lang="en-GB" sz="700" dirty="0" smtClean="0"/>
              <a:t> and Lane</a:t>
            </a:r>
            <a:r>
              <a:rPr lang="en-GB" sz="600" dirty="0" smtClean="0"/>
              <a:t> </a:t>
            </a:r>
            <a:r>
              <a:rPr lang="en-GB" sz="700" dirty="0" smtClean="0"/>
              <a:t>2010</a:t>
            </a:r>
          </a:p>
          <a:p>
            <a:pPr algn="ctr"/>
            <a:r>
              <a:rPr lang="en-GB" sz="700" dirty="0" smtClean="0"/>
              <a:t>(Adapted by </a:t>
            </a:r>
            <a:r>
              <a:rPr lang="en-GB" sz="700" dirty="0" err="1" smtClean="0"/>
              <a:t>Ossiannilsson</a:t>
            </a:r>
            <a:r>
              <a:rPr lang="en-GB" sz="700" dirty="0" smtClean="0"/>
              <a:t>, </a:t>
            </a:r>
            <a:r>
              <a:rPr lang="en-GB" sz="700" dirty="0" err="1" smtClean="0"/>
              <a:t>Creelman</a:t>
            </a:r>
            <a:r>
              <a:rPr lang="en-GB" sz="700" dirty="0" smtClean="0"/>
              <a:t> 2012)</a:t>
            </a:r>
            <a:endParaRPr lang="en-GB" sz="900" dirty="0"/>
          </a:p>
        </p:txBody>
      </p:sp>
      <p:sp>
        <p:nvSpPr>
          <p:cNvPr id="12" name="textruta 11"/>
          <p:cNvSpPr txBox="1"/>
          <p:nvPr/>
        </p:nvSpPr>
        <p:spPr>
          <a:xfrm>
            <a:off x="3779912" y="3068960"/>
            <a:ext cx="18902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700" dirty="0" smtClean="0"/>
              <a:t>CC BY-SA Connolly, </a:t>
            </a:r>
            <a:r>
              <a:rPr lang="en-GB" sz="700" dirty="0" err="1" smtClean="0"/>
              <a:t>Makriyannis</a:t>
            </a:r>
            <a:r>
              <a:rPr lang="en-GB" sz="700" dirty="0" smtClean="0"/>
              <a:t> and Lane</a:t>
            </a:r>
            <a:r>
              <a:rPr lang="en-GB" sz="600" dirty="0" smtClean="0"/>
              <a:t> </a:t>
            </a:r>
            <a:r>
              <a:rPr lang="en-GB" sz="700" dirty="0" smtClean="0"/>
              <a:t>2010</a:t>
            </a:r>
          </a:p>
          <a:p>
            <a:pPr algn="ctr"/>
            <a:r>
              <a:rPr lang="en-GB" sz="700" dirty="0" smtClean="0"/>
              <a:t>(Adapted by </a:t>
            </a:r>
            <a:r>
              <a:rPr lang="en-GB" sz="700" dirty="0" err="1" smtClean="0"/>
              <a:t>Ossiannilsson</a:t>
            </a:r>
            <a:r>
              <a:rPr lang="en-GB" sz="700" dirty="0" smtClean="0"/>
              <a:t>, </a:t>
            </a:r>
            <a:r>
              <a:rPr lang="en-GB" sz="700" dirty="0" err="1" smtClean="0"/>
              <a:t>Creelman</a:t>
            </a:r>
            <a:r>
              <a:rPr lang="en-GB" sz="700" dirty="0" smtClean="0"/>
              <a:t> 2012)</a:t>
            </a:r>
            <a:endParaRPr lang="en-GB" sz="900" dirty="0"/>
          </a:p>
        </p:txBody>
      </p:sp>
      <p:sp>
        <p:nvSpPr>
          <p:cNvPr id="13" name="textruta 12"/>
          <p:cNvSpPr txBox="1"/>
          <p:nvPr/>
        </p:nvSpPr>
        <p:spPr>
          <a:xfrm>
            <a:off x="683568" y="3068960"/>
            <a:ext cx="18902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700" dirty="0" smtClean="0"/>
              <a:t>CC BY-SA Connolly, </a:t>
            </a:r>
            <a:r>
              <a:rPr lang="en-GB" sz="700" dirty="0" err="1" smtClean="0"/>
              <a:t>Makriyannis</a:t>
            </a:r>
            <a:r>
              <a:rPr lang="en-GB" sz="700" dirty="0" smtClean="0"/>
              <a:t> and Lane</a:t>
            </a:r>
            <a:r>
              <a:rPr lang="en-GB" sz="600" dirty="0" smtClean="0"/>
              <a:t> </a:t>
            </a:r>
            <a:r>
              <a:rPr lang="en-GB" sz="700" dirty="0" smtClean="0"/>
              <a:t>2010</a:t>
            </a:r>
          </a:p>
          <a:p>
            <a:pPr algn="ctr"/>
            <a:r>
              <a:rPr lang="en-GB" sz="700" dirty="0" smtClean="0"/>
              <a:t>(Adapted by </a:t>
            </a:r>
            <a:r>
              <a:rPr lang="en-GB" sz="700" dirty="0" err="1" smtClean="0"/>
              <a:t>Ossiannilsson</a:t>
            </a:r>
            <a:r>
              <a:rPr lang="en-GB" sz="700" dirty="0" smtClean="0"/>
              <a:t>, </a:t>
            </a:r>
            <a:r>
              <a:rPr lang="en-GB" sz="700" dirty="0" err="1" smtClean="0"/>
              <a:t>Creelman</a:t>
            </a:r>
            <a:r>
              <a:rPr lang="en-GB" sz="700" dirty="0" smtClean="0"/>
              <a:t> 2012)</a:t>
            </a:r>
            <a:endParaRPr lang="en-GB" sz="9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539750" y="188913"/>
            <a:ext cx="2124075" cy="316865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dirty="0"/>
              <a:t>Nämn 3 verktyg för synkron interaktion.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3635375" y="188913"/>
            <a:ext cx="2124075" cy="316865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dirty="0"/>
              <a:t>Vilka svenska lärosäten distribuerar filmer och föreläsningar via </a:t>
            </a:r>
            <a:r>
              <a:rPr lang="sv-SE" dirty="0" err="1"/>
              <a:t>iTunes</a:t>
            </a:r>
            <a:r>
              <a:rPr lang="sv-SE" dirty="0"/>
              <a:t> U?</a:t>
            </a:r>
            <a:endParaRPr lang="en-GB" u="sng" dirty="0"/>
          </a:p>
        </p:txBody>
      </p:sp>
      <p:sp>
        <p:nvSpPr>
          <p:cNvPr id="78" name="Rectangle 77"/>
          <p:cNvSpPr/>
          <p:nvPr/>
        </p:nvSpPr>
        <p:spPr>
          <a:xfrm>
            <a:off x="6588125" y="188913"/>
            <a:ext cx="2124075" cy="316865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dirty="0"/>
              <a:t>Ge 3 fördelar med att använda </a:t>
            </a:r>
            <a:r>
              <a:rPr lang="sv-SE" dirty="0" err="1"/>
              <a:t>Creative</a:t>
            </a:r>
            <a:r>
              <a:rPr lang="sv-SE" dirty="0"/>
              <a:t> </a:t>
            </a:r>
            <a:r>
              <a:rPr lang="sv-SE" dirty="0" err="1"/>
              <a:t>Commons</a:t>
            </a:r>
            <a:r>
              <a:rPr lang="sv-SE" dirty="0"/>
              <a:t>?</a:t>
            </a:r>
            <a:endParaRPr lang="en-GB" u="sng" dirty="0"/>
          </a:p>
        </p:txBody>
      </p:sp>
      <p:sp>
        <p:nvSpPr>
          <p:cNvPr id="38" name="Rectangle 37"/>
          <p:cNvSpPr/>
          <p:nvPr/>
        </p:nvSpPr>
        <p:spPr>
          <a:xfrm>
            <a:off x="539750" y="3500438"/>
            <a:ext cx="2124075" cy="316865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dirty="0"/>
              <a:t>Vad vet du om digitala agendan för Sverige</a:t>
            </a:r>
            <a:endParaRPr lang="en-GB" dirty="0"/>
          </a:p>
        </p:txBody>
      </p:sp>
      <p:sp>
        <p:nvSpPr>
          <p:cNvPr id="39" name="Rectangle 38"/>
          <p:cNvSpPr/>
          <p:nvPr/>
        </p:nvSpPr>
        <p:spPr>
          <a:xfrm>
            <a:off x="3635375" y="3500438"/>
            <a:ext cx="2124075" cy="316865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 err="1"/>
              <a:t>Hur</a:t>
            </a:r>
            <a:r>
              <a:rPr lang="en-GB" dirty="0"/>
              <a:t> </a:t>
            </a:r>
            <a:r>
              <a:rPr lang="en-GB" dirty="0" err="1"/>
              <a:t>öppet</a:t>
            </a:r>
            <a:r>
              <a:rPr lang="en-GB" dirty="0"/>
              <a:t> </a:t>
            </a:r>
            <a:r>
              <a:rPr lang="en-GB" dirty="0" err="1"/>
              <a:t>är</a:t>
            </a:r>
            <a:r>
              <a:rPr lang="en-GB" dirty="0"/>
              <a:t> </a:t>
            </a:r>
            <a:r>
              <a:rPr lang="en-GB" dirty="0" err="1"/>
              <a:t>ditt</a:t>
            </a:r>
            <a:r>
              <a:rPr lang="en-GB" dirty="0"/>
              <a:t> </a:t>
            </a:r>
            <a:r>
              <a:rPr lang="en-GB" dirty="0" err="1"/>
              <a:t>universitet</a:t>
            </a:r>
            <a:r>
              <a:rPr lang="en-GB" dirty="0"/>
              <a:t>?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/>
              <a:t>Kan </a:t>
            </a:r>
            <a:r>
              <a:rPr lang="en-GB" dirty="0" err="1"/>
              <a:t>allmänheten</a:t>
            </a:r>
            <a:r>
              <a:rPr lang="en-GB" dirty="0"/>
              <a:t> se </a:t>
            </a:r>
            <a:r>
              <a:rPr lang="en-GB" dirty="0" err="1"/>
              <a:t>kursmaterial</a:t>
            </a:r>
            <a:r>
              <a:rPr lang="en-GB" dirty="0"/>
              <a:t>, </a:t>
            </a:r>
            <a:r>
              <a:rPr lang="en-GB" dirty="0" err="1"/>
              <a:t>föreläsningar</a:t>
            </a:r>
            <a:r>
              <a:rPr lang="en-GB" dirty="0"/>
              <a:t>, </a:t>
            </a:r>
            <a:r>
              <a:rPr lang="en-GB" dirty="0" err="1"/>
              <a:t>läsa</a:t>
            </a:r>
            <a:r>
              <a:rPr lang="en-GB" dirty="0"/>
              <a:t> </a:t>
            </a:r>
            <a:r>
              <a:rPr lang="en-GB" dirty="0" err="1"/>
              <a:t>forskningsrapporter</a:t>
            </a:r>
            <a:r>
              <a:rPr lang="en-GB" dirty="0"/>
              <a:t> mm?</a:t>
            </a:r>
          </a:p>
        </p:txBody>
      </p:sp>
      <p:sp>
        <p:nvSpPr>
          <p:cNvPr id="40" name="Rectangle 39"/>
          <p:cNvSpPr/>
          <p:nvPr/>
        </p:nvSpPr>
        <p:spPr>
          <a:xfrm>
            <a:off x="6516688" y="3500438"/>
            <a:ext cx="2124075" cy="316865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dirty="0"/>
              <a:t>Ditt lärosäte skapar en fond för pedagogisk innovation med betoning på öppenhet.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dirty="0"/>
              <a:t>Gå framåt 5 steg.</a:t>
            </a:r>
            <a:endParaRPr lang="en-GB" dirty="0"/>
          </a:p>
        </p:txBody>
      </p:sp>
      <p:sp>
        <p:nvSpPr>
          <p:cNvPr id="8" name="textruta 7"/>
          <p:cNvSpPr txBox="1"/>
          <p:nvPr/>
        </p:nvSpPr>
        <p:spPr>
          <a:xfrm>
            <a:off x="3707904" y="6381328"/>
            <a:ext cx="18902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700" dirty="0" smtClean="0"/>
              <a:t>CC BY-SA Connolly, </a:t>
            </a:r>
            <a:r>
              <a:rPr lang="en-GB" sz="700" dirty="0" err="1" smtClean="0"/>
              <a:t>Makriyannis</a:t>
            </a:r>
            <a:r>
              <a:rPr lang="en-GB" sz="700" dirty="0" smtClean="0"/>
              <a:t> and Lane</a:t>
            </a:r>
            <a:r>
              <a:rPr lang="en-GB" sz="600" dirty="0" smtClean="0"/>
              <a:t> </a:t>
            </a:r>
            <a:r>
              <a:rPr lang="en-GB" sz="700" dirty="0" smtClean="0"/>
              <a:t>2010</a:t>
            </a:r>
          </a:p>
          <a:p>
            <a:pPr algn="ctr"/>
            <a:r>
              <a:rPr lang="en-GB" sz="700" dirty="0" smtClean="0"/>
              <a:t>(Adapted by </a:t>
            </a:r>
            <a:r>
              <a:rPr lang="en-GB" sz="700" dirty="0" err="1" smtClean="0"/>
              <a:t>Ossiannilsson</a:t>
            </a:r>
            <a:r>
              <a:rPr lang="en-GB" sz="700" dirty="0" smtClean="0"/>
              <a:t>, </a:t>
            </a:r>
            <a:r>
              <a:rPr lang="en-GB" sz="700" dirty="0" err="1" smtClean="0"/>
              <a:t>Creelman</a:t>
            </a:r>
            <a:r>
              <a:rPr lang="en-GB" sz="700" dirty="0" smtClean="0"/>
              <a:t> 2012)</a:t>
            </a:r>
            <a:endParaRPr lang="en-GB" sz="900" dirty="0"/>
          </a:p>
        </p:txBody>
      </p:sp>
      <p:sp>
        <p:nvSpPr>
          <p:cNvPr id="9" name="textruta 8"/>
          <p:cNvSpPr txBox="1"/>
          <p:nvPr/>
        </p:nvSpPr>
        <p:spPr>
          <a:xfrm>
            <a:off x="683568" y="6381328"/>
            <a:ext cx="18902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700" dirty="0" smtClean="0"/>
              <a:t>CC BY-SA Connolly, </a:t>
            </a:r>
            <a:r>
              <a:rPr lang="en-GB" sz="700" dirty="0" err="1" smtClean="0"/>
              <a:t>Makriyannis</a:t>
            </a:r>
            <a:r>
              <a:rPr lang="en-GB" sz="700" dirty="0" smtClean="0"/>
              <a:t> and Lane</a:t>
            </a:r>
            <a:r>
              <a:rPr lang="en-GB" sz="600" dirty="0" smtClean="0"/>
              <a:t> </a:t>
            </a:r>
            <a:r>
              <a:rPr lang="en-GB" sz="700" dirty="0" smtClean="0"/>
              <a:t>2010</a:t>
            </a:r>
          </a:p>
          <a:p>
            <a:pPr algn="ctr"/>
            <a:r>
              <a:rPr lang="en-GB" sz="700" dirty="0" smtClean="0"/>
              <a:t>(Adapted by </a:t>
            </a:r>
            <a:r>
              <a:rPr lang="en-GB" sz="700" dirty="0" err="1" smtClean="0"/>
              <a:t>Ossiannilsson</a:t>
            </a:r>
            <a:r>
              <a:rPr lang="en-GB" sz="700" dirty="0" smtClean="0"/>
              <a:t>, </a:t>
            </a:r>
            <a:r>
              <a:rPr lang="en-GB" sz="700" dirty="0" err="1" smtClean="0"/>
              <a:t>Creelman</a:t>
            </a:r>
            <a:r>
              <a:rPr lang="en-GB" sz="700" dirty="0" smtClean="0"/>
              <a:t> 2012)</a:t>
            </a:r>
            <a:endParaRPr lang="en-GB" sz="900" dirty="0"/>
          </a:p>
        </p:txBody>
      </p:sp>
      <p:sp>
        <p:nvSpPr>
          <p:cNvPr id="10" name="textruta 9"/>
          <p:cNvSpPr txBox="1"/>
          <p:nvPr/>
        </p:nvSpPr>
        <p:spPr>
          <a:xfrm>
            <a:off x="6660232" y="6381328"/>
            <a:ext cx="18902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700" dirty="0" smtClean="0"/>
              <a:t>CC BY-SA Connolly, </a:t>
            </a:r>
            <a:r>
              <a:rPr lang="en-GB" sz="700" dirty="0" err="1" smtClean="0"/>
              <a:t>Makriyannis</a:t>
            </a:r>
            <a:r>
              <a:rPr lang="en-GB" sz="700" dirty="0" smtClean="0"/>
              <a:t> and Lane</a:t>
            </a:r>
            <a:r>
              <a:rPr lang="en-GB" sz="600" dirty="0" smtClean="0"/>
              <a:t> </a:t>
            </a:r>
            <a:r>
              <a:rPr lang="en-GB" sz="700" dirty="0" smtClean="0"/>
              <a:t>2010</a:t>
            </a:r>
          </a:p>
          <a:p>
            <a:pPr algn="ctr"/>
            <a:r>
              <a:rPr lang="en-GB" sz="700" dirty="0" smtClean="0"/>
              <a:t>(Adapted by </a:t>
            </a:r>
            <a:r>
              <a:rPr lang="en-GB" sz="700" dirty="0" err="1" smtClean="0"/>
              <a:t>Ossiannilsson</a:t>
            </a:r>
            <a:r>
              <a:rPr lang="en-GB" sz="700" dirty="0" smtClean="0"/>
              <a:t>, </a:t>
            </a:r>
            <a:r>
              <a:rPr lang="en-GB" sz="700" dirty="0" err="1" smtClean="0"/>
              <a:t>Creelman</a:t>
            </a:r>
            <a:r>
              <a:rPr lang="en-GB" sz="700" dirty="0" smtClean="0"/>
              <a:t> 2012)</a:t>
            </a:r>
            <a:endParaRPr lang="en-GB" sz="900" dirty="0"/>
          </a:p>
        </p:txBody>
      </p:sp>
      <p:sp>
        <p:nvSpPr>
          <p:cNvPr id="11" name="textruta 10"/>
          <p:cNvSpPr txBox="1"/>
          <p:nvPr/>
        </p:nvSpPr>
        <p:spPr>
          <a:xfrm>
            <a:off x="6732240" y="3068960"/>
            <a:ext cx="18902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700" dirty="0" smtClean="0"/>
              <a:t>CC BY-SA Connolly, </a:t>
            </a:r>
            <a:r>
              <a:rPr lang="en-GB" sz="700" dirty="0" err="1" smtClean="0"/>
              <a:t>Makriyannis</a:t>
            </a:r>
            <a:r>
              <a:rPr lang="en-GB" sz="700" dirty="0" smtClean="0"/>
              <a:t> and Lane</a:t>
            </a:r>
            <a:r>
              <a:rPr lang="en-GB" sz="600" dirty="0" smtClean="0"/>
              <a:t> </a:t>
            </a:r>
            <a:r>
              <a:rPr lang="en-GB" sz="700" dirty="0" smtClean="0"/>
              <a:t>2010</a:t>
            </a:r>
          </a:p>
          <a:p>
            <a:pPr algn="ctr"/>
            <a:r>
              <a:rPr lang="en-GB" sz="700" dirty="0" smtClean="0"/>
              <a:t>(Adapted by </a:t>
            </a:r>
            <a:r>
              <a:rPr lang="en-GB" sz="700" dirty="0" err="1" smtClean="0"/>
              <a:t>Ossiannilsson</a:t>
            </a:r>
            <a:r>
              <a:rPr lang="en-GB" sz="700" dirty="0" smtClean="0"/>
              <a:t>, </a:t>
            </a:r>
            <a:r>
              <a:rPr lang="en-GB" sz="700" dirty="0" err="1" smtClean="0"/>
              <a:t>Creelman</a:t>
            </a:r>
            <a:r>
              <a:rPr lang="en-GB" sz="700" dirty="0" smtClean="0"/>
              <a:t> 2012)</a:t>
            </a:r>
            <a:endParaRPr lang="en-GB" sz="900" dirty="0"/>
          </a:p>
        </p:txBody>
      </p:sp>
      <p:sp>
        <p:nvSpPr>
          <p:cNvPr id="12" name="textruta 11"/>
          <p:cNvSpPr txBox="1"/>
          <p:nvPr/>
        </p:nvSpPr>
        <p:spPr>
          <a:xfrm>
            <a:off x="3779912" y="3068960"/>
            <a:ext cx="18902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700" dirty="0" smtClean="0"/>
              <a:t>CC BY-SA Connolly, </a:t>
            </a:r>
            <a:r>
              <a:rPr lang="en-GB" sz="700" dirty="0" err="1" smtClean="0"/>
              <a:t>Makriyannis</a:t>
            </a:r>
            <a:r>
              <a:rPr lang="en-GB" sz="700" dirty="0" smtClean="0"/>
              <a:t> and Lane</a:t>
            </a:r>
            <a:r>
              <a:rPr lang="en-GB" sz="600" dirty="0" smtClean="0"/>
              <a:t> </a:t>
            </a:r>
            <a:r>
              <a:rPr lang="en-GB" sz="700" dirty="0" smtClean="0"/>
              <a:t>2010</a:t>
            </a:r>
          </a:p>
          <a:p>
            <a:pPr algn="ctr"/>
            <a:r>
              <a:rPr lang="en-GB" sz="700" dirty="0" smtClean="0"/>
              <a:t>(Adapted by </a:t>
            </a:r>
            <a:r>
              <a:rPr lang="en-GB" sz="700" dirty="0" err="1" smtClean="0"/>
              <a:t>Ossiannilsson</a:t>
            </a:r>
            <a:r>
              <a:rPr lang="en-GB" sz="700" dirty="0" smtClean="0"/>
              <a:t>, </a:t>
            </a:r>
            <a:r>
              <a:rPr lang="en-GB" sz="700" dirty="0" err="1" smtClean="0"/>
              <a:t>Creelman</a:t>
            </a:r>
            <a:r>
              <a:rPr lang="en-GB" sz="700" dirty="0" smtClean="0"/>
              <a:t> 2012)</a:t>
            </a:r>
            <a:endParaRPr lang="en-GB" sz="900" dirty="0"/>
          </a:p>
        </p:txBody>
      </p:sp>
      <p:sp>
        <p:nvSpPr>
          <p:cNvPr id="13" name="textruta 12"/>
          <p:cNvSpPr txBox="1"/>
          <p:nvPr/>
        </p:nvSpPr>
        <p:spPr>
          <a:xfrm>
            <a:off x="683568" y="3068960"/>
            <a:ext cx="18902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700" dirty="0" smtClean="0"/>
              <a:t>CC BY-SA Connolly, </a:t>
            </a:r>
            <a:r>
              <a:rPr lang="en-GB" sz="700" dirty="0" err="1" smtClean="0"/>
              <a:t>Makriyannis</a:t>
            </a:r>
            <a:r>
              <a:rPr lang="en-GB" sz="700" dirty="0" smtClean="0"/>
              <a:t> and Lane</a:t>
            </a:r>
            <a:r>
              <a:rPr lang="en-GB" sz="600" dirty="0" smtClean="0"/>
              <a:t> </a:t>
            </a:r>
            <a:r>
              <a:rPr lang="en-GB" sz="700" dirty="0" smtClean="0"/>
              <a:t>2010</a:t>
            </a:r>
          </a:p>
          <a:p>
            <a:pPr algn="ctr"/>
            <a:r>
              <a:rPr lang="en-GB" sz="700" dirty="0" smtClean="0"/>
              <a:t>(Adapted by </a:t>
            </a:r>
            <a:r>
              <a:rPr lang="en-GB" sz="700" dirty="0" err="1" smtClean="0"/>
              <a:t>Ossiannilsson</a:t>
            </a:r>
            <a:r>
              <a:rPr lang="en-GB" sz="700" dirty="0" smtClean="0"/>
              <a:t>, </a:t>
            </a:r>
            <a:r>
              <a:rPr lang="en-GB" sz="700" dirty="0" err="1" smtClean="0"/>
              <a:t>Creelman</a:t>
            </a:r>
            <a:r>
              <a:rPr lang="en-GB" sz="700" dirty="0" smtClean="0"/>
              <a:t> 2012)</a:t>
            </a:r>
            <a:endParaRPr lang="en-GB" sz="9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539750" y="188913"/>
            <a:ext cx="2124075" cy="316865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dirty="0"/>
              <a:t>Ditt lärosäte får möjlighet att arrangera en europeisk konferens om öppen utbildning i samarbete med flera andra lärosäten. Gå framåt 10 steg.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3635375" y="188913"/>
            <a:ext cx="2124075" cy="316865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 err="1"/>
              <a:t>Ditt</a:t>
            </a:r>
            <a:r>
              <a:rPr lang="en-GB" dirty="0"/>
              <a:t> </a:t>
            </a:r>
            <a:r>
              <a:rPr lang="en-GB" dirty="0" err="1"/>
              <a:t>lärosäte</a:t>
            </a:r>
            <a:r>
              <a:rPr lang="en-GB" dirty="0"/>
              <a:t> </a:t>
            </a:r>
            <a:r>
              <a:rPr lang="en-GB" dirty="0" err="1"/>
              <a:t>går</a:t>
            </a:r>
            <a:r>
              <a:rPr lang="en-GB" dirty="0"/>
              <a:t> med </a:t>
            </a:r>
            <a:r>
              <a:rPr lang="en-GB" dirty="0" err="1"/>
              <a:t>i</a:t>
            </a:r>
            <a:r>
              <a:rPr lang="en-GB" dirty="0"/>
              <a:t> iTunes U. </a:t>
            </a:r>
            <a:r>
              <a:rPr lang="en-GB" dirty="0" err="1"/>
              <a:t>Gå</a:t>
            </a:r>
            <a:r>
              <a:rPr lang="en-GB" dirty="0"/>
              <a:t> </a:t>
            </a:r>
            <a:r>
              <a:rPr lang="en-GB" dirty="0" err="1"/>
              <a:t>framåt</a:t>
            </a:r>
            <a:r>
              <a:rPr lang="en-GB" dirty="0"/>
              <a:t> 5 </a:t>
            </a:r>
            <a:r>
              <a:rPr lang="en-GB" dirty="0" err="1"/>
              <a:t>steg</a:t>
            </a:r>
            <a:r>
              <a:rPr lang="en-GB" dirty="0"/>
              <a:t>.</a:t>
            </a:r>
          </a:p>
        </p:txBody>
      </p:sp>
      <p:sp>
        <p:nvSpPr>
          <p:cNvPr id="78" name="Rectangle 77"/>
          <p:cNvSpPr/>
          <p:nvPr/>
        </p:nvSpPr>
        <p:spPr>
          <a:xfrm>
            <a:off x="6588125" y="188913"/>
            <a:ext cx="2124075" cy="316865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dirty="0"/>
              <a:t>Ditt lärosäte samlar alla digitala lärresurser på en rejäl medieserver. Gå framåt 6 steg.</a:t>
            </a:r>
            <a:endParaRPr lang="en-GB" u="sng" dirty="0"/>
          </a:p>
        </p:txBody>
      </p:sp>
      <p:sp>
        <p:nvSpPr>
          <p:cNvPr id="38" name="Rectangle 37"/>
          <p:cNvSpPr/>
          <p:nvPr/>
        </p:nvSpPr>
        <p:spPr>
          <a:xfrm>
            <a:off x="539750" y="3500438"/>
            <a:ext cx="2124075" cy="316865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dirty="0"/>
              <a:t>Ditt lärosäte tar fram en policy för hantering av digitala rättigheter - gå framåt 5 steg.</a:t>
            </a:r>
            <a:endParaRPr lang="en-GB" dirty="0"/>
          </a:p>
        </p:txBody>
      </p:sp>
      <p:sp>
        <p:nvSpPr>
          <p:cNvPr id="39" name="Rectangle 38"/>
          <p:cNvSpPr/>
          <p:nvPr/>
        </p:nvSpPr>
        <p:spPr>
          <a:xfrm>
            <a:off x="3635375" y="3500438"/>
            <a:ext cx="2124075" cy="316865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 err="1"/>
              <a:t>Vad</a:t>
            </a:r>
            <a:r>
              <a:rPr lang="en-GB" dirty="0"/>
              <a:t> </a:t>
            </a:r>
            <a:r>
              <a:rPr lang="en-GB" dirty="0" err="1"/>
              <a:t>står</a:t>
            </a:r>
            <a:r>
              <a:rPr lang="en-GB" dirty="0"/>
              <a:t> MOOC </a:t>
            </a:r>
            <a:r>
              <a:rPr lang="en-GB" dirty="0" err="1"/>
              <a:t>för</a:t>
            </a:r>
            <a:r>
              <a:rPr lang="en-GB" dirty="0"/>
              <a:t> </a:t>
            </a:r>
            <a:r>
              <a:rPr lang="en-GB" dirty="0" err="1"/>
              <a:t>och</a:t>
            </a:r>
            <a:r>
              <a:rPr lang="en-GB" dirty="0"/>
              <a:t> </a:t>
            </a:r>
            <a:r>
              <a:rPr lang="en-GB" dirty="0" err="1"/>
              <a:t>vad</a:t>
            </a:r>
            <a:r>
              <a:rPr lang="en-GB" dirty="0"/>
              <a:t> </a:t>
            </a:r>
            <a:r>
              <a:rPr lang="en-GB" dirty="0" err="1"/>
              <a:t>är</a:t>
            </a:r>
            <a:r>
              <a:rPr lang="en-GB" dirty="0"/>
              <a:t> </a:t>
            </a:r>
            <a:r>
              <a:rPr lang="en-GB" dirty="0" err="1"/>
              <a:t>det</a:t>
            </a:r>
            <a:r>
              <a:rPr lang="en-GB" dirty="0"/>
              <a:t>?</a:t>
            </a:r>
          </a:p>
        </p:txBody>
      </p:sp>
      <p:sp>
        <p:nvSpPr>
          <p:cNvPr id="40" name="Rectangle 39"/>
          <p:cNvSpPr/>
          <p:nvPr/>
        </p:nvSpPr>
        <p:spPr>
          <a:xfrm>
            <a:off x="6588125" y="3500438"/>
            <a:ext cx="2124075" cy="316865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 err="1"/>
              <a:t>Använder</a:t>
            </a:r>
            <a:r>
              <a:rPr lang="en-GB" dirty="0"/>
              <a:t> du </a:t>
            </a:r>
            <a:r>
              <a:rPr lang="en-GB" dirty="0" err="1"/>
              <a:t>andras</a:t>
            </a:r>
            <a:r>
              <a:rPr lang="en-GB" dirty="0"/>
              <a:t> </a:t>
            </a:r>
            <a:r>
              <a:rPr lang="en-GB" dirty="0" err="1"/>
              <a:t>kursmaterial</a:t>
            </a:r>
            <a:r>
              <a:rPr lang="en-GB" dirty="0"/>
              <a:t> </a:t>
            </a:r>
            <a:r>
              <a:rPr lang="en-GB" dirty="0" err="1"/>
              <a:t>och</a:t>
            </a:r>
            <a:r>
              <a:rPr lang="en-GB" dirty="0"/>
              <a:t> </a:t>
            </a:r>
            <a:r>
              <a:rPr lang="en-GB" dirty="0" err="1"/>
              <a:t>föreläsningar</a:t>
            </a:r>
            <a:r>
              <a:rPr lang="en-GB" dirty="0"/>
              <a:t>?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/>
              <a:t>Om </a:t>
            </a:r>
            <a:r>
              <a:rPr lang="en-GB" dirty="0" err="1"/>
              <a:t>ja</a:t>
            </a:r>
            <a:r>
              <a:rPr lang="en-GB" dirty="0"/>
              <a:t>, </a:t>
            </a:r>
            <a:r>
              <a:rPr lang="en-GB" dirty="0" err="1"/>
              <a:t>hur</a:t>
            </a:r>
            <a:r>
              <a:rPr lang="en-GB" dirty="0"/>
              <a:t>?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/>
              <a:t>Om </a:t>
            </a:r>
            <a:r>
              <a:rPr lang="en-GB" dirty="0" err="1"/>
              <a:t>nej</a:t>
            </a:r>
            <a:r>
              <a:rPr lang="en-GB" dirty="0"/>
              <a:t>, </a:t>
            </a:r>
            <a:r>
              <a:rPr lang="en-GB" dirty="0" err="1"/>
              <a:t>varför</a:t>
            </a:r>
            <a:r>
              <a:rPr lang="en-GB" dirty="0"/>
              <a:t> </a:t>
            </a:r>
            <a:r>
              <a:rPr lang="en-GB" dirty="0" err="1"/>
              <a:t>inte</a:t>
            </a:r>
            <a:r>
              <a:rPr lang="en-GB" dirty="0"/>
              <a:t>?</a:t>
            </a:r>
          </a:p>
        </p:txBody>
      </p:sp>
      <p:sp>
        <p:nvSpPr>
          <p:cNvPr id="8" name="textruta 7"/>
          <p:cNvSpPr txBox="1"/>
          <p:nvPr/>
        </p:nvSpPr>
        <p:spPr>
          <a:xfrm>
            <a:off x="3707904" y="6381328"/>
            <a:ext cx="18902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700" dirty="0" smtClean="0"/>
              <a:t>CC BY-SA Connolly, </a:t>
            </a:r>
            <a:r>
              <a:rPr lang="en-GB" sz="700" dirty="0" err="1" smtClean="0"/>
              <a:t>Makriyannis</a:t>
            </a:r>
            <a:r>
              <a:rPr lang="en-GB" sz="700" dirty="0" smtClean="0"/>
              <a:t> and Lane</a:t>
            </a:r>
            <a:r>
              <a:rPr lang="en-GB" sz="600" dirty="0" smtClean="0"/>
              <a:t> </a:t>
            </a:r>
            <a:r>
              <a:rPr lang="en-GB" sz="700" dirty="0" smtClean="0"/>
              <a:t>2010</a:t>
            </a:r>
          </a:p>
          <a:p>
            <a:pPr algn="ctr"/>
            <a:r>
              <a:rPr lang="en-GB" sz="700" dirty="0" smtClean="0"/>
              <a:t>(Adapted by </a:t>
            </a:r>
            <a:r>
              <a:rPr lang="en-GB" sz="700" dirty="0" err="1" smtClean="0"/>
              <a:t>Ossiannilsson</a:t>
            </a:r>
            <a:r>
              <a:rPr lang="en-GB" sz="700" dirty="0" smtClean="0"/>
              <a:t>, </a:t>
            </a:r>
            <a:r>
              <a:rPr lang="en-GB" sz="700" dirty="0" err="1" smtClean="0"/>
              <a:t>Creelman</a:t>
            </a:r>
            <a:r>
              <a:rPr lang="en-GB" sz="700" dirty="0" smtClean="0"/>
              <a:t> 2012)</a:t>
            </a:r>
            <a:endParaRPr lang="en-GB" sz="900" dirty="0"/>
          </a:p>
        </p:txBody>
      </p:sp>
      <p:sp>
        <p:nvSpPr>
          <p:cNvPr id="9" name="textruta 8"/>
          <p:cNvSpPr txBox="1"/>
          <p:nvPr/>
        </p:nvSpPr>
        <p:spPr>
          <a:xfrm>
            <a:off x="6732240" y="6381328"/>
            <a:ext cx="18902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700" dirty="0" smtClean="0"/>
              <a:t>CC BY-SA Connolly, </a:t>
            </a:r>
            <a:r>
              <a:rPr lang="en-GB" sz="700" dirty="0" err="1" smtClean="0"/>
              <a:t>Makriyannis</a:t>
            </a:r>
            <a:r>
              <a:rPr lang="en-GB" sz="700" dirty="0" smtClean="0"/>
              <a:t> and Lane</a:t>
            </a:r>
            <a:r>
              <a:rPr lang="en-GB" sz="600" dirty="0" smtClean="0"/>
              <a:t> </a:t>
            </a:r>
            <a:r>
              <a:rPr lang="en-GB" sz="700" dirty="0" smtClean="0"/>
              <a:t>2010</a:t>
            </a:r>
          </a:p>
          <a:p>
            <a:pPr algn="ctr"/>
            <a:r>
              <a:rPr lang="en-GB" sz="700" dirty="0" smtClean="0"/>
              <a:t>(Adapted by </a:t>
            </a:r>
            <a:r>
              <a:rPr lang="en-GB" sz="700" dirty="0" err="1" smtClean="0"/>
              <a:t>Ossiannilsson</a:t>
            </a:r>
            <a:r>
              <a:rPr lang="en-GB" sz="700" dirty="0" smtClean="0"/>
              <a:t>, </a:t>
            </a:r>
            <a:r>
              <a:rPr lang="en-GB" sz="700" dirty="0" err="1" smtClean="0"/>
              <a:t>Creelman</a:t>
            </a:r>
            <a:r>
              <a:rPr lang="en-GB" sz="700" dirty="0" smtClean="0"/>
              <a:t> 2012)</a:t>
            </a:r>
            <a:endParaRPr lang="en-GB" sz="900" dirty="0"/>
          </a:p>
        </p:txBody>
      </p:sp>
      <p:sp>
        <p:nvSpPr>
          <p:cNvPr id="10" name="textruta 9"/>
          <p:cNvSpPr txBox="1"/>
          <p:nvPr/>
        </p:nvSpPr>
        <p:spPr>
          <a:xfrm>
            <a:off x="683568" y="6381328"/>
            <a:ext cx="18902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700" dirty="0" smtClean="0"/>
              <a:t>CC BY-SA Connolly, </a:t>
            </a:r>
            <a:r>
              <a:rPr lang="en-GB" sz="700" dirty="0" err="1" smtClean="0"/>
              <a:t>Makriyannis</a:t>
            </a:r>
            <a:r>
              <a:rPr lang="en-GB" sz="700" dirty="0" smtClean="0"/>
              <a:t> and Lane</a:t>
            </a:r>
            <a:r>
              <a:rPr lang="en-GB" sz="600" dirty="0" smtClean="0"/>
              <a:t> </a:t>
            </a:r>
            <a:r>
              <a:rPr lang="en-GB" sz="700" dirty="0" smtClean="0"/>
              <a:t>2010</a:t>
            </a:r>
          </a:p>
          <a:p>
            <a:pPr algn="ctr"/>
            <a:r>
              <a:rPr lang="en-GB" sz="700" dirty="0" smtClean="0"/>
              <a:t>(Adapted by </a:t>
            </a:r>
            <a:r>
              <a:rPr lang="en-GB" sz="700" dirty="0" err="1" smtClean="0"/>
              <a:t>Ossiannilsson</a:t>
            </a:r>
            <a:r>
              <a:rPr lang="en-GB" sz="700" dirty="0" smtClean="0"/>
              <a:t>, </a:t>
            </a:r>
            <a:r>
              <a:rPr lang="en-GB" sz="700" dirty="0" err="1" smtClean="0"/>
              <a:t>Creelman</a:t>
            </a:r>
            <a:r>
              <a:rPr lang="en-GB" sz="700" dirty="0" smtClean="0"/>
              <a:t> 2012)</a:t>
            </a:r>
            <a:endParaRPr lang="en-GB" sz="900" dirty="0"/>
          </a:p>
        </p:txBody>
      </p:sp>
      <p:sp>
        <p:nvSpPr>
          <p:cNvPr id="11" name="textruta 10"/>
          <p:cNvSpPr txBox="1"/>
          <p:nvPr/>
        </p:nvSpPr>
        <p:spPr>
          <a:xfrm>
            <a:off x="3779912" y="3068960"/>
            <a:ext cx="18902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700" dirty="0" smtClean="0"/>
              <a:t>CC BY-SA Connolly, </a:t>
            </a:r>
            <a:r>
              <a:rPr lang="en-GB" sz="700" dirty="0" err="1" smtClean="0"/>
              <a:t>Makriyannis</a:t>
            </a:r>
            <a:r>
              <a:rPr lang="en-GB" sz="700" dirty="0" smtClean="0"/>
              <a:t> and Lane</a:t>
            </a:r>
            <a:r>
              <a:rPr lang="en-GB" sz="600" dirty="0" smtClean="0"/>
              <a:t> </a:t>
            </a:r>
            <a:r>
              <a:rPr lang="en-GB" sz="700" dirty="0" smtClean="0"/>
              <a:t>2010</a:t>
            </a:r>
          </a:p>
          <a:p>
            <a:pPr algn="ctr"/>
            <a:r>
              <a:rPr lang="en-GB" sz="700" dirty="0" smtClean="0"/>
              <a:t>(Adapted by </a:t>
            </a:r>
            <a:r>
              <a:rPr lang="en-GB" sz="700" dirty="0" err="1" smtClean="0"/>
              <a:t>Ossiannilsson</a:t>
            </a:r>
            <a:r>
              <a:rPr lang="en-GB" sz="700" dirty="0" smtClean="0"/>
              <a:t>, </a:t>
            </a:r>
            <a:r>
              <a:rPr lang="en-GB" sz="700" dirty="0" err="1" smtClean="0"/>
              <a:t>Creelman</a:t>
            </a:r>
            <a:r>
              <a:rPr lang="en-GB" sz="700" dirty="0" smtClean="0"/>
              <a:t> 2012)</a:t>
            </a:r>
            <a:endParaRPr lang="en-GB" sz="900" dirty="0"/>
          </a:p>
        </p:txBody>
      </p:sp>
      <p:sp>
        <p:nvSpPr>
          <p:cNvPr id="12" name="textruta 11"/>
          <p:cNvSpPr txBox="1"/>
          <p:nvPr/>
        </p:nvSpPr>
        <p:spPr>
          <a:xfrm>
            <a:off x="6732240" y="3068960"/>
            <a:ext cx="18902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700" dirty="0" smtClean="0"/>
              <a:t>CC BY-SA Connolly, </a:t>
            </a:r>
            <a:r>
              <a:rPr lang="en-GB" sz="700" dirty="0" err="1" smtClean="0"/>
              <a:t>Makriyannis</a:t>
            </a:r>
            <a:r>
              <a:rPr lang="en-GB" sz="700" dirty="0" smtClean="0"/>
              <a:t> and Lane</a:t>
            </a:r>
            <a:r>
              <a:rPr lang="en-GB" sz="600" dirty="0" smtClean="0"/>
              <a:t> </a:t>
            </a:r>
            <a:r>
              <a:rPr lang="en-GB" sz="700" dirty="0" smtClean="0"/>
              <a:t>2010</a:t>
            </a:r>
          </a:p>
          <a:p>
            <a:pPr algn="ctr"/>
            <a:r>
              <a:rPr lang="en-GB" sz="700" dirty="0" smtClean="0"/>
              <a:t>(Adapted by </a:t>
            </a:r>
            <a:r>
              <a:rPr lang="en-GB" sz="700" dirty="0" err="1" smtClean="0"/>
              <a:t>Ossiannilsson</a:t>
            </a:r>
            <a:r>
              <a:rPr lang="en-GB" sz="700" dirty="0" smtClean="0"/>
              <a:t>, </a:t>
            </a:r>
            <a:r>
              <a:rPr lang="en-GB" sz="700" dirty="0" err="1" smtClean="0"/>
              <a:t>Creelman</a:t>
            </a:r>
            <a:r>
              <a:rPr lang="en-GB" sz="700" dirty="0" smtClean="0"/>
              <a:t> 2012)</a:t>
            </a:r>
            <a:endParaRPr lang="en-GB" sz="900" dirty="0"/>
          </a:p>
        </p:txBody>
      </p:sp>
      <p:sp>
        <p:nvSpPr>
          <p:cNvPr id="13" name="textruta 12"/>
          <p:cNvSpPr txBox="1"/>
          <p:nvPr/>
        </p:nvSpPr>
        <p:spPr>
          <a:xfrm>
            <a:off x="683568" y="3068960"/>
            <a:ext cx="18902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700" dirty="0" smtClean="0"/>
              <a:t>CC BY-SA Connolly, </a:t>
            </a:r>
            <a:r>
              <a:rPr lang="en-GB" sz="700" dirty="0" err="1" smtClean="0"/>
              <a:t>Makriyannis</a:t>
            </a:r>
            <a:r>
              <a:rPr lang="en-GB" sz="700" dirty="0" smtClean="0"/>
              <a:t> and Lane</a:t>
            </a:r>
            <a:r>
              <a:rPr lang="en-GB" sz="600" dirty="0" smtClean="0"/>
              <a:t> </a:t>
            </a:r>
            <a:r>
              <a:rPr lang="en-GB" sz="700" dirty="0" smtClean="0"/>
              <a:t>2010</a:t>
            </a:r>
          </a:p>
          <a:p>
            <a:pPr algn="ctr"/>
            <a:r>
              <a:rPr lang="en-GB" sz="700" dirty="0" smtClean="0"/>
              <a:t>(Adapted by </a:t>
            </a:r>
            <a:r>
              <a:rPr lang="en-GB" sz="700" dirty="0" err="1" smtClean="0"/>
              <a:t>Ossiannilsson</a:t>
            </a:r>
            <a:r>
              <a:rPr lang="en-GB" sz="700" dirty="0" smtClean="0"/>
              <a:t>, </a:t>
            </a:r>
            <a:r>
              <a:rPr lang="en-GB" sz="700" dirty="0" err="1" smtClean="0"/>
              <a:t>Creelman</a:t>
            </a:r>
            <a:r>
              <a:rPr lang="en-GB" sz="700" dirty="0" smtClean="0"/>
              <a:t> 2012)</a:t>
            </a:r>
            <a:endParaRPr lang="en-GB" sz="9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539750" y="212725"/>
            <a:ext cx="2124075" cy="316865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dirty="0">
                <a:solidFill>
                  <a:schemeClr val="tx1"/>
                </a:solidFill>
              </a:rPr>
              <a:t>Samarbetar Du med andra regionalt/nationellt/internationellt  för produktion/re-produktion av OER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3563938" y="188913"/>
            <a:ext cx="2124075" cy="316865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dirty="0"/>
              <a:t>Vad betyder följande licens?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dirty="0"/>
              <a:t>CC BY</a:t>
            </a:r>
            <a:endParaRPr lang="en-GB" dirty="0"/>
          </a:p>
        </p:txBody>
      </p:sp>
      <p:sp>
        <p:nvSpPr>
          <p:cNvPr id="78" name="Rectangle 77"/>
          <p:cNvSpPr/>
          <p:nvPr/>
        </p:nvSpPr>
        <p:spPr>
          <a:xfrm>
            <a:off x="6588125" y="188913"/>
            <a:ext cx="2124075" cy="316865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dirty="0"/>
              <a:t>Vad betyder följande licens?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dirty="0"/>
              <a:t>CC BY-ND</a:t>
            </a:r>
            <a:endParaRPr lang="en-GB" dirty="0"/>
          </a:p>
        </p:txBody>
      </p:sp>
      <p:sp>
        <p:nvSpPr>
          <p:cNvPr id="38" name="Rectangle 37"/>
          <p:cNvSpPr/>
          <p:nvPr/>
        </p:nvSpPr>
        <p:spPr>
          <a:xfrm>
            <a:off x="539750" y="3500438"/>
            <a:ext cx="2124075" cy="316865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dirty="0"/>
              <a:t>Vad betyder följande licens?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dirty="0"/>
              <a:t>CC BY-NC</a:t>
            </a:r>
            <a:endParaRPr lang="en-GB" dirty="0"/>
          </a:p>
        </p:txBody>
      </p:sp>
      <p:sp>
        <p:nvSpPr>
          <p:cNvPr id="39" name="Rectangle 38"/>
          <p:cNvSpPr/>
          <p:nvPr/>
        </p:nvSpPr>
        <p:spPr>
          <a:xfrm>
            <a:off x="3563938" y="3533775"/>
            <a:ext cx="2124075" cy="316865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dirty="0"/>
              <a:t>Vad betyder följande licens?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dirty="0"/>
              <a:t>CC BY-SA</a:t>
            </a:r>
            <a:endParaRPr lang="en-GB" dirty="0"/>
          </a:p>
        </p:txBody>
      </p:sp>
      <p:sp>
        <p:nvSpPr>
          <p:cNvPr id="40" name="Rectangle 39"/>
          <p:cNvSpPr/>
          <p:nvPr/>
        </p:nvSpPr>
        <p:spPr>
          <a:xfrm>
            <a:off x="6588125" y="3500438"/>
            <a:ext cx="2124075" cy="316865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dirty="0"/>
              <a:t>Har du återanvänt något OER material som någon annan producerat.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dirty="0"/>
              <a:t>Om ja, hur?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dirty="0"/>
              <a:t>Om nej, varför inte?</a:t>
            </a:r>
            <a:endParaRPr lang="en-GB" dirty="0"/>
          </a:p>
        </p:txBody>
      </p:sp>
      <p:sp>
        <p:nvSpPr>
          <p:cNvPr id="8" name="textruta 7"/>
          <p:cNvSpPr txBox="1"/>
          <p:nvPr/>
        </p:nvSpPr>
        <p:spPr>
          <a:xfrm>
            <a:off x="3707904" y="6381328"/>
            <a:ext cx="18902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700" dirty="0" smtClean="0"/>
              <a:t>CC BY-SA Connolly, </a:t>
            </a:r>
            <a:r>
              <a:rPr lang="en-GB" sz="700" dirty="0" err="1" smtClean="0"/>
              <a:t>Makriyannis</a:t>
            </a:r>
            <a:r>
              <a:rPr lang="en-GB" sz="700" dirty="0" smtClean="0"/>
              <a:t> and Lane</a:t>
            </a:r>
            <a:r>
              <a:rPr lang="en-GB" sz="600" dirty="0" smtClean="0"/>
              <a:t> </a:t>
            </a:r>
            <a:r>
              <a:rPr lang="en-GB" sz="700" dirty="0" smtClean="0"/>
              <a:t>2010</a:t>
            </a:r>
          </a:p>
          <a:p>
            <a:pPr algn="ctr"/>
            <a:r>
              <a:rPr lang="en-GB" sz="700" dirty="0" smtClean="0"/>
              <a:t>(Adapted by </a:t>
            </a:r>
            <a:r>
              <a:rPr lang="en-GB" sz="700" dirty="0" err="1" smtClean="0"/>
              <a:t>Ossiannilsson</a:t>
            </a:r>
            <a:r>
              <a:rPr lang="en-GB" sz="700" dirty="0" smtClean="0"/>
              <a:t>, </a:t>
            </a:r>
            <a:r>
              <a:rPr lang="en-GB" sz="700" dirty="0" err="1" smtClean="0"/>
              <a:t>Creelman</a:t>
            </a:r>
            <a:r>
              <a:rPr lang="en-GB" sz="700" dirty="0" smtClean="0"/>
              <a:t> 2012)</a:t>
            </a:r>
            <a:endParaRPr lang="en-GB" sz="900" dirty="0"/>
          </a:p>
        </p:txBody>
      </p:sp>
      <p:sp>
        <p:nvSpPr>
          <p:cNvPr id="9" name="textruta 8"/>
          <p:cNvSpPr txBox="1"/>
          <p:nvPr/>
        </p:nvSpPr>
        <p:spPr>
          <a:xfrm>
            <a:off x="683568" y="6381328"/>
            <a:ext cx="18902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700" dirty="0" smtClean="0"/>
              <a:t>CC BY-SA Connolly, </a:t>
            </a:r>
            <a:r>
              <a:rPr lang="en-GB" sz="700" dirty="0" err="1" smtClean="0"/>
              <a:t>Makriyannis</a:t>
            </a:r>
            <a:r>
              <a:rPr lang="en-GB" sz="700" dirty="0" smtClean="0"/>
              <a:t> and Lane</a:t>
            </a:r>
            <a:r>
              <a:rPr lang="en-GB" sz="600" dirty="0" smtClean="0"/>
              <a:t> </a:t>
            </a:r>
            <a:r>
              <a:rPr lang="en-GB" sz="700" dirty="0" smtClean="0"/>
              <a:t>2010</a:t>
            </a:r>
          </a:p>
          <a:p>
            <a:pPr algn="ctr"/>
            <a:r>
              <a:rPr lang="en-GB" sz="700" dirty="0" smtClean="0"/>
              <a:t>(Adapted by </a:t>
            </a:r>
            <a:r>
              <a:rPr lang="en-GB" sz="700" dirty="0" err="1" smtClean="0"/>
              <a:t>Ossiannilsson</a:t>
            </a:r>
            <a:r>
              <a:rPr lang="en-GB" sz="700" dirty="0" smtClean="0"/>
              <a:t>, </a:t>
            </a:r>
            <a:r>
              <a:rPr lang="en-GB" sz="700" dirty="0" err="1" smtClean="0"/>
              <a:t>Creelman</a:t>
            </a:r>
            <a:r>
              <a:rPr lang="en-GB" sz="700" dirty="0" smtClean="0"/>
              <a:t> 2012)</a:t>
            </a:r>
            <a:endParaRPr lang="en-GB" sz="900" dirty="0"/>
          </a:p>
        </p:txBody>
      </p:sp>
      <p:sp>
        <p:nvSpPr>
          <p:cNvPr id="10" name="textruta 9"/>
          <p:cNvSpPr txBox="1"/>
          <p:nvPr/>
        </p:nvSpPr>
        <p:spPr>
          <a:xfrm>
            <a:off x="6732240" y="6381328"/>
            <a:ext cx="18902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700" dirty="0" smtClean="0"/>
              <a:t>CC BY-SA Connolly, </a:t>
            </a:r>
            <a:r>
              <a:rPr lang="en-GB" sz="700" dirty="0" err="1" smtClean="0"/>
              <a:t>Makriyannis</a:t>
            </a:r>
            <a:r>
              <a:rPr lang="en-GB" sz="700" dirty="0" smtClean="0"/>
              <a:t> and Lane</a:t>
            </a:r>
            <a:r>
              <a:rPr lang="en-GB" sz="600" dirty="0" smtClean="0"/>
              <a:t> </a:t>
            </a:r>
            <a:r>
              <a:rPr lang="en-GB" sz="700" dirty="0" smtClean="0"/>
              <a:t>2010</a:t>
            </a:r>
          </a:p>
          <a:p>
            <a:pPr algn="ctr"/>
            <a:r>
              <a:rPr lang="en-GB" sz="700" dirty="0" smtClean="0"/>
              <a:t>(Adapted by </a:t>
            </a:r>
            <a:r>
              <a:rPr lang="en-GB" sz="700" dirty="0" err="1" smtClean="0"/>
              <a:t>Ossiannilsson</a:t>
            </a:r>
            <a:r>
              <a:rPr lang="en-GB" sz="700" dirty="0" smtClean="0"/>
              <a:t>, </a:t>
            </a:r>
            <a:r>
              <a:rPr lang="en-GB" sz="700" dirty="0" err="1" smtClean="0"/>
              <a:t>Creelman</a:t>
            </a:r>
            <a:r>
              <a:rPr lang="en-GB" sz="700" dirty="0" smtClean="0"/>
              <a:t> 2012)</a:t>
            </a:r>
            <a:endParaRPr lang="en-GB" sz="900" dirty="0"/>
          </a:p>
        </p:txBody>
      </p:sp>
      <p:sp>
        <p:nvSpPr>
          <p:cNvPr id="11" name="textruta 10"/>
          <p:cNvSpPr txBox="1"/>
          <p:nvPr/>
        </p:nvSpPr>
        <p:spPr>
          <a:xfrm>
            <a:off x="6732240" y="3068960"/>
            <a:ext cx="18902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700" dirty="0" smtClean="0"/>
              <a:t>CC BY-SA Connolly, </a:t>
            </a:r>
            <a:r>
              <a:rPr lang="en-GB" sz="700" dirty="0" err="1" smtClean="0"/>
              <a:t>Makriyannis</a:t>
            </a:r>
            <a:r>
              <a:rPr lang="en-GB" sz="700" dirty="0" smtClean="0"/>
              <a:t> and Lane</a:t>
            </a:r>
            <a:r>
              <a:rPr lang="en-GB" sz="600" dirty="0" smtClean="0"/>
              <a:t> </a:t>
            </a:r>
            <a:r>
              <a:rPr lang="en-GB" sz="700" dirty="0" smtClean="0"/>
              <a:t>2010</a:t>
            </a:r>
          </a:p>
          <a:p>
            <a:pPr algn="ctr"/>
            <a:r>
              <a:rPr lang="en-GB" sz="700" dirty="0" smtClean="0"/>
              <a:t>(Adapted by </a:t>
            </a:r>
            <a:r>
              <a:rPr lang="en-GB" sz="700" dirty="0" err="1" smtClean="0"/>
              <a:t>Ossiannilsson</a:t>
            </a:r>
            <a:r>
              <a:rPr lang="en-GB" sz="700" dirty="0" smtClean="0"/>
              <a:t>, </a:t>
            </a:r>
            <a:r>
              <a:rPr lang="en-GB" sz="700" dirty="0" err="1" smtClean="0"/>
              <a:t>Creelman</a:t>
            </a:r>
            <a:r>
              <a:rPr lang="en-GB" sz="700" dirty="0" smtClean="0"/>
              <a:t> 2012)</a:t>
            </a:r>
            <a:endParaRPr lang="en-GB" sz="900" dirty="0"/>
          </a:p>
        </p:txBody>
      </p:sp>
      <p:sp>
        <p:nvSpPr>
          <p:cNvPr id="12" name="textruta 11"/>
          <p:cNvSpPr txBox="1"/>
          <p:nvPr/>
        </p:nvSpPr>
        <p:spPr>
          <a:xfrm>
            <a:off x="3707904" y="3068960"/>
            <a:ext cx="18902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700" dirty="0" smtClean="0"/>
              <a:t>CC BY-SA Connolly, </a:t>
            </a:r>
            <a:r>
              <a:rPr lang="en-GB" sz="700" dirty="0" err="1" smtClean="0"/>
              <a:t>Makriyannis</a:t>
            </a:r>
            <a:r>
              <a:rPr lang="en-GB" sz="700" dirty="0" smtClean="0"/>
              <a:t> and Lane</a:t>
            </a:r>
            <a:r>
              <a:rPr lang="en-GB" sz="600" dirty="0" smtClean="0"/>
              <a:t> </a:t>
            </a:r>
            <a:r>
              <a:rPr lang="en-GB" sz="700" dirty="0" smtClean="0"/>
              <a:t>2010</a:t>
            </a:r>
          </a:p>
          <a:p>
            <a:pPr algn="ctr"/>
            <a:r>
              <a:rPr lang="en-GB" sz="700" dirty="0" smtClean="0"/>
              <a:t>(Adapted by </a:t>
            </a:r>
            <a:r>
              <a:rPr lang="en-GB" sz="700" dirty="0" err="1" smtClean="0"/>
              <a:t>Ossiannilsson</a:t>
            </a:r>
            <a:r>
              <a:rPr lang="en-GB" sz="700" dirty="0" smtClean="0"/>
              <a:t>, </a:t>
            </a:r>
            <a:r>
              <a:rPr lang="en-GB" sz="700" dirty="0" err="1" smtClean="0"/>
              <a:t>Creelman</a:t>
            </a:r>
            <a:r>
              <a:rPr lang="en-GB" sz="700" dirty="0" smtClean="0"/>
              <a:t> 2012)</a:t>
            </a:r>
            <a:endParaRPr lang="en-GB" sz="900" dirty="0"/>
          </a:p>
        </p:txBody>
      </p:sp>
      <p:sp>
        <p:nvSpPr>
          <p:cNvPr id="13" name="textruta 12"/>
          <p:cNvSpPr txBox="1"/>
          <p:nvPr/>
        </p:nvSpPr>
        <p:spPr>
          <a:xfrm>
            <a:off x="683568" y="3068960"/>
            <a:ext cx="18902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700" dirty="0" smtClean="0"/>
              <a:t>CC BY-SA Connolly, </a:t>
            </a:r>
            <a:r>
              <a:rPr lang="en-GB" sz="700" dirty="0" err="1" smtClean="0"/>
              <a:t>Makriyannis</a:t>
            </a:r>
            <a:r>
              <a:rPr lang="en-GB" sz="700" dirty="0" smtClean="0"/>
              <a:t> and Lane</a:t>
            </a:r>
            <a:r>
              <a:rPr lang="en-GB" sz="600" dirty="0" smtClean="0"/>
              <a:t> </a:t>
            </a:r>
            <a:r>
              <a:rPr lang="en-GB" sz="700" dirty="0" smtClean="0"/>
              <a:t>2010</a:t>
            </a:r>
          </a:p>
          <a:p>
            <a:pPr algn="ctr"/>
            <a:r>
              <a:rPr lang="en-GB" sz="700" dirty="0" smtClean="0"/>
              <a:t>(Adapted by </a:t>
            </a:r>
            <a:r>
              <a:rPr lang="en-GB" sz="700" dirty="0" err="1" smtClean="0"/>
              <a:t>Ossiannilsson</a:t>
            </a:r>
            <a:r>
              <a:rPr lang="en-GB" sz="700" dirty="0" smtClean="0"/>
              <a:t>, </a:t>
            </a:r>
            <a:r>
              <a:rPr lang="en-GB" sz="700" dirty="0" err="1" smtClean="0"/>
              <a:t>Creelman</a:t>
            </a:r>
            <a:r>
              <a:rPr lang="en-GB" sz="700" dirty="0" smtClean="0"/>
              <a:t> 2012)</a:t>
            </a:r>
            <a:endParaRPr lang="en-GB" sz="9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539750" y="238125"/>
            <a:ext cx="2124075" cy="316865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dirty="0">
                <a:solidFill>
                  <a:schemeClr val="tx1"/>
                </a:solidFill>
              </a:rPr>
              <a:t>Ditt lärosäte har beslutat att ändra kursdesign i förhållande till OEP utvecklingen internationellt. Berätta hur och gå direkt till GÅ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3563938" y="188913"/>
            <a:ext cx="2124075" cy="316865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dirty="0">
                <a:solidFill>
                  <a:schemeClr val="tx1"/>
                </a:solidFill>
              </a:rPr>
              <a:t>Ditt lärosäte har beslutat att ändra examinationer för kurser i förhållande till OEP utvecklingen internationellt. Berätta hur och gå direkt till GÅ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6588224" y="188640"/>
            <a:ext cx="2124075" cy="316865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dirty="0"/>
              <a:t>Ditt lärosäte har beslutat att student- arbete för OER ska vara en del i lärande målen och därmed tillgodoräknas och premieras.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dirty="0">
                <a:solidFill>
                  <a:schemeClr val="tx1"/>
                </a:solidFill>
              </a:rPr>
              <a:t>Berätta hur och gå direkt till GÅ</a:t>
            </a:r>
            <a:endParaRPr lang="en-GB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dirty="0"/>
              <a:t> </a:t>
            </a:r>
            <a:endParaRPr lang="en-GB" dirty="0"/>
          </a:p>
        </p:txBody>
      </p:sp>
      <p:sp>
        <p:nvSpPr>
          <p:cNvPr id="38" name="Rectangle 37"/>
          <p:cNvSpPr/>
          <p:nvPr/>
        </p:nvSpPr>
        <p:spPr>
          <a:xfrm>
            <a:off x="539750" y="3533775"/>
            <a:ext cx="2124075" cy="316865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dirty="0">
                <a:solidFill>
                  <a:schemeClr val="tx1"/>
                </a:solidFill>
              </a:rPr>
              <a:t>Ditt lärosäte har beslutat att OER ska ingå i obligatoriska referenser i förhållande till OEP utvecklingen internationellt. Berätta hur och gå direkt till GÅ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563938" y="3533775"/>
            <a:ext cx="2124075" cy="316865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dirty="0"/>
              <a:t>Vilka </a:t>
            </a:r>
            <a:r>
              <a:rPr lang="sv-SE" dirty="0" err="1"/>
              <a:t>knowledge</a:t>
            </a:r>
            <a:r>
              <a:rPr lang="sv-SE" dirty="0"/>
              <a:t> </a:t>
            </a:r>
            <a:r>
              <a:rPr lang="sv-SE" dirty="0" err="1"/>
              <a:t>mapping</a:t>
            </a:r>
            <a:r>
              <a:rPr lang="sv-SE" dirty="0"/>
              <a:t> </a:t>
            </a:r>
            <a:r>
              <a:rPr lang="sv-SE" dirty="0" err="1"/>
              <a:t>tools</a:t>
            </a:r>
            <a:r>
              <a:rPr lang="sv-SE" dirty="0"/>
              <a:t> känner Du till?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dirty="0"/>
              <a:t>Vilka använder Du och Hur?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dirty="0"/>
              <a:t>Tag upp ytterligare ett kort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dirty="0"/>
              <a:t> </a:t>
            </a:r>
            <a:endParaRPr lang="en-GB" dirty="0"/>
          </a:p>
        </p:txBody>
      </p:sp>
      <p:sp>
        <p:nvSpPr>
          <p:cNvPr id="40" name="Rectangle 39"/>
          <p:cNvSpPr/>
          <p:nvPr/>
        </p:nvSpPr>
        <p:spPr>
          <a:xfrm>
            <a:off x="6588125" y="3500438"/>
            <a:ext cx="2124075" cy="316865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dirty="0"/>
              <a:t>Hur skulle budskapet i OPAL Clearinghouse påverka ditt lärosäte?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dirty="0"/>
              <a:t>Gå direkt till hörnrutan med fria resurser</a:t>
            </a:r>
            <a:endParaRPr lang="en-GB" dirty="0"/>
          </a:p>
        </p:txBody>
      </p:sp>
      <p:sp>
        <p:nvSpPr>
          <p:cNvPr id="8" name="textruta 7"/>
          <p:cNvSpPr txBox="1"/>
          <p:nvPr/>
        </p:nvSpPr>
        <p:spPr>
          <a:xfrm>
            <a:off x="3707904" y="6381328"/>
            <a:ext cx="18902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700" dirty="0" smtClean="0"/>
              <a:t>CC BY-SA Connolly, </a:t>
            </a:r>
            <a:r>
              <a:rPr lang="en-GB" sz="700" dirty="0" err="1" smtClean="0"/>
              <a:t>Makriyannis</a:t>
            </a:r>
            <a:r>
              <a:rPr lang="en-GB" sz="700" dirty="0" smtClean="0"/>
              <a:t> and Lane</a:t>
            </a:r>
            <a:r>
              <a:rPr lang="en-GB" sz="600" dirty="0" smtClean="0"/>
              <a:t> </a:t>
            </a:r>
            <a:r>
              <a:rPr lang="en-GB" sz="700" dirty="0" smtClean="0"/>
              <a:t>2010</a:t>
            </a:r>
          </a:p>
          <a:p>
            <a:pPr algn="ctr"/>
            <a:r>
              <a:rPr lang="en-GB" sz="700" dirty="0" smtClean="0"/>
              <a:t>(Adapted by </a:t>
            </a:r>
            <a:r>
              <a:rPr lang="en-GB" sz="700" dirty="0" err="1" smtClean="0"/>
              <a:t>Ossiannilsson</a:t>
            </a:r>
            <a:r>
              <a:rPr lang="en-GB" sz="700" dirty="0" smtClean="0"/>
              <a:t>, </a:t>
            </a:r>
            <a:r>
              <a:rPr lang="en-GB" sz="700" dirty="0" err="1" smtClean="0"/>
              <a:t>Creelman</a:t>
            </a:r>
            <a:r>
              <a:rPr lang="en-GB" sz="700" dirty="0" smtClean="0"/>
              <a:t> 2012)</a:t>
            </a:r>
            <a:endParaRPr lang="en-GB" sz="900" dirty="0"/>
          </a:p>
        </p:txBody>
      </p:sp>
      <p:sp>
        <p:nvSpPr>
          <p:cNvPr id="9" name="textruta 8"/>
          <p:cNvSpPr txBox="1"/>
          <p:nvPr/>
        </p:nvSpPr>
        <p:spPr>
          <a:xfrm>
            <a:off x="6732240" y="6381328"/>
            <a:ext cx="18902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700" dirty="0" smtClean="0"/>
              <a:t>CC BY-SA Connolly, </a:t>
            </a:r>
            <a:r>
              <a:rPr lang="en-GB" sz="700" dirty="0" err="1" smtClean="0"/>
              <a:t>Makriyannis</a:t>
            </a:r>
            <a:r>
              <a:rPr lang="en-GB" sz="700" dirty="0" smtClean="0"/>
              <a:t> and Lane</a:t>
            </a:r>
            <a:r>
              <a:rPr lang="en-GB" sz="600" dirty="0" smtClean="0"/>
              <a:t> </a:t>
            </a:r>
            <a:r>
              <a:rPr lang="en-GB" sz="700" dirty="0" smtClean="0"/>
              <a:t>2010</a:t>
            </a:r>
          </a:p>
          <a:p>
            <a:pPr algn="ctr"/>
            <a:r>
              <a:rPr lang="en-GB" sz="700" dirty="0" smtClean="0"/>
              <a:t>(Adapted by </a:t>
            </a:r>
            <a:r>
              <a:rPr lang="en-GB" sz="700" dirty="0" err="1" smtClean="0"/>
              <a:t>Ossiannilsson</a:t>
            </a:r>
            <a:r>
              <a:rPr lang="en-GB" sz="700" dirty="0" smtClean="0"/>
              <a:t>, </a:t>
            </a:r>
            <a:r>
              <a:rPr lang="en-GB" sz="700" dirty="0" err="1" smtClean="0"/>
              <a:t>Creelman</a:t>
            </a:r>
            <a:r>
              <a:rPr lang="en-GB" sz="700" dirty="0" smtClean="0"/>
              <a:t> 2012)</a:t>
            </a:r>
            <a:endParaRPr lang="en-GB" sz="900" dirty="0"/>
          </a:p>
        </p:txBody>
      </p:sp>
      <p:sp>
        <p:nvSpPr>
          <p:cNvPr id="10" name="textruta 9"/>
          <p:cNvSpPr txBox="1"/>
          <p:nvPr/>
        </p:nvSpPr>
        <p:spPr>
          <a:xfrm>
            <a:off x="683568" y="6453336"/>
            <a:ext cx="18902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700" dirty="0" smtClean="0"/>
              <a:t>CC BY-SA Connolly, </a:t>
            </a:r>
            <a:r>
              <a:rPr lang="en-GB" sz="700" dirty="0" err="1" smtClean="0"/>
              <a:t>Makriyannis</a:t>
            </a:r>
            <a:r>
              <a:rPr lang="en-GB" sz="700" dirty="0" smtClean="0"/>
              <a:t> and Lane</a:t>
            </a:r>
            <a:r>
              <a:rPr lang="en-GB" sz="600" dirty="0" smtClean="0"/>
              <a:t> </a:t>
            </a:r>
            <a:r>
              <a:rPr lang="en-GB" sz="700" dirty="0" smtClean="0"/>
              <a:t>2010</a:t>
            </a:r>
          </a:p>
          <a:p>
            <a:pPr algn="ctr"/>
            <a:r>
              <a:rPr lang="en-GB" sz="700" dirty="0" smtClean="0"/>
              <a:t>(Adapted by </a:t>
            </a:r>
            <a:r>
              <a:rPr lang="en-GB" sz="700" dirty="0" err="1" smtClean="0"/>
              <a:t>Ossiannilsson</a:t>
            </a:r>
            <a:r>
              <a:rPr lang="en-GB" sz="700" dirty="0" smtClean="0"/>
              <a:t>, </a:t>
            </a:r>
            <a:r>
              <a:rPr lang="en-GB" sz="700" dirty="0" err="1" smtClean="0"/>
              <a:t>Creelman</a:t>
            </a:r>
            <a:r>
              <a:rPr lang="en-GB" sz="700" dirty="0" smtClean="0"/>
              <a:t> 2012)</a:t>
            </a:r>
            <a:endParaRPr lang="en-GB" sz="900" dirty="0"/>
          </a:p>
        </p:txBody>
      </p:sp>
      <p:sp>
        <p:nvSpPr>
          <p:cNvPr id="11" name="textruta 10"/>
          <p:cNvSpPr txBox="1"/>
          <p:nvPr/>
        </p:nvSpPr>
        <p:spPr>
          <a:xfrm>
            <a:off x="683568" y="3140968"/>
            <a:ext cx="18902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700" dirty="0" smtClean="0"/>
              <a:t>CC BY-SA Connolly, </a:t>
            </a:r>
            <a:r>
              <a:rPr lang="en-GB" sz="700" dirty="0" err="1" smtClean="0"/>
              <a:t>Makriyannis</a:t>
            </a:r>
            <a:r>
              <a:rPr lang="en-GB" sz="700" dirty="0" smtClean="0"/>
              <a:t> and Lane</a:t>
            </a:r>
            <a:r>
              <a:rPr lang="en-GB" sz="600" dirty="0" smtClean="0"/>
              <a:t> </a:t>
            </a:r>
            <a:r>
              <a:rPr lang="en-GB" sz="700" dirty="0" smtClean="0"/>
              <a:t>2010</a:t>
            </a:r>
          </a:p>
          <a:p>
            <a:pPr algn="ctr"/>
            <a:r>
              <a:rPr lang="en-GB" sz="700" dirty="0" smtClean="0"/>
              <a:t>(Adapted by </a:t>
            </a:r>
            <a:r>
              <a:rPr lang="en-GB" sz="700" dirty="0" err="1" smtClean="0"/>
              <a:t>Ossiannilsson</a:t>
            </a:r>
            <a:r>
              <a:rPr lang="en-GB" sz="700" dirty="0" smtClean="0"/>
              <a:t>, </a:t>
            </a:r>
            <a:r>
              <a:rPr lang="en-GB" sz="700" dirty="0" err="1" smtClean="0"/>
              <a:t>Creelman</a:t>
            </a:r>
            <a:r>
              <a:rPr lang="en-GB" sz="700" dirty="0" smtClean="0"/>
              <a:t> 2012)</a:t>
            </a:r>
            <a:endParaRPr lang="en-GB" sz="900" dirty="0"/>
          </a:p>
        </p:txBody>
      </p:sp>
      <p:sp>
        <p:nvSpPr>
          <p:cNvPr id="12" name="textruta 11"/>
          <p:cNvSpPr txBox="1"/>
          <p:nvPr/>
        </p:nvSpPr>
        <p:spPr>
          <a:xfrm>
            <a:off x="3707904" y="3068960"/>
            <a:ext cx="18902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700" dirty="0" smtClean="0"/>
              <a:t>CC BY-SA Connolly, </a:t>
            </a:r>
            <a:r>
              <a:rPr lang="en-GB" sz="700" dirty="0" err="1" smtClean="0"/>
              <a:t>Makriyannis</a:t>
            </a:r>
            <a:r>
              <a:rPr lang="en-GB" sz="700" dirty="0" smtClean="0"/>
              <a:t> and Lane</a:t>
            </a:r>
            <a:r>
              <a:rPr lang="en-GB" sz="600" dirty="0" smtClean="0"/>
              <a:t> </a:t>
            </a:r>
            <a:r>
              <a:rPr lang="en-GB" sz="700" dirty="0" smtClean="0"/>
              <a:t>2010</a:t>
            </a:r>
          </a:p>
          <a:p>
            <a:pPr algn="ctr"/>
            <a:r>
              <a:rPr lang="en-GB" sz="700" dirty="0" smtClean="0"/>
              <a:t>(Adapted by </a:t>
            </a:r>
            <a:r>
              <a:rPr lang="en-GB" sz="700" dirty="0" err="1" smtClean="0"/>
              <a:t>Ossiannilsson</a:t>
            </a:r>
            <a:r>
              <a:rPr lang="en-GB" sz="700" dirty="0" smtClean="0"/>
              <a:t>, </a:t>
            </a:r>
            <a:r>
              <a:rPr lang="en-GB" sz="700" dirty="0" err="1" smtClean="0"/>
              <a:t>Creelman</a:t>
            </a:r>
            <a:r>
              <a:rPr lang="en-GB" sz="700" dirty="0" smtClean="0"/>
              <a:t> 2012)</a:t>
            </a:r>
            <a:endParaRPr lang="en-GB" sz="900" dirty="0"/>
          </a:p>
        </p:txBody>
      </p:sp>
      <p:sp>
        <p:nvSpPr>
          <p:cNvPr id="13" name="textruta 12"/>
          <p:cNvSpPr txBox="1"/>
          <p:nvPr/>
        </p:nvSpPr>
        <p:spPr>
          <a:xfrm>
            <a:off x="6660232" y="3068960"/>
            <a:ext cx="18902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700" dirty="0" smtClean="0"/>
              <a:t>CC BY-SA Connolly, </a:t>
            </a:r>
            <a:r>
              <a:rPr lang="en-GB" sz="700" dirty="0" err="1" smtClean="0"/>
              <a:t>Makriyannis</a:t>
            </a:r>
            <a:r>
              <a:rPr lang="en-GB" sz="700" dirty="0" smtClean="0"/>
              <a:t> and Lane</a:t>
            </a:r>
            <a:r>
              <a:rPr lang="en-GB" sz="600" dirty="0" smtClean="0"/>
              <a:t> </a:t>
            </a:r>
            <a:r>
              <a:rPr lang="en-GB" sz="700" dirty="0" smtClean="0"/>
              <a:t>2010</a:t>
            </a:r>
          </a:p>
          <a:p>
            <a:pPr algn="ctr"/>
            <a:r>
              <a:rPr lang="en-GB" sz="700" dirty="0" smtClean="0"/>
              <a:t>(Adapted by </a:t>
            </a:r>
            <a:r>
              <a:rPr lang="en-GB" sz="700" dirty="0" err="1" smtClean="0"/>
              <a:t>Ossiannilsson</a:t>
            </a:r>
            <a:r>
              <a:rPr lang="en-GB" sz="700" dirty="0" smtClean="0"/>
              <a:t>, </a:t>
            </a:r>
            <a:r>
              <a:rPr lang="en-GB" sz="700" dirty="0" err="1" smtClean="0"/>
              <a:t>Creelman</a:t>
            </a:r>
            <a:r>
              <a:rPr lang="en-GB" sz="700" dirty="0" smtClean="0"/>
              <a:t> 2012)</a:t>
            </a:r>
            <a:endParaRPr lang="en-GB" sz="9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539750" y="273050"/>
            <a:ext cx="2124075" cy="316865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dirty="0">
                <a:solidFill>
                  <a:schemeClr val="tx1"/>
                </a:solidFill>
              </a:rPr>
              <a:t>Ditt lärosäte har investerat i kvalitetsutvecklings arbete som innebär utveckling mot OEP. Berätta hur processen implementeras. 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3563938" y="258763"/>
            <a:ext cx="2124075" cy="316865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dirty="0"/>
              <a:t>Vad vet Du om det nationella projektet </a:t>
            </a:r>
            <a:r>
              <a:rPr lang="sv-SE" dirty="0" err="1"/>
              <a:t>OER-öppna</a:t>
            </a:r>
            <a:r>
              <a:rPr lang="sv-SE" dirty="0"/>
              <a:t> resurser för lärande?</a:t>
            </a:r>
          </a:p>
        </p:txBody>
      </p:sp>
      <p:sp>
        <p:nvSpPr>
          <p:cNvPr id="78" name="Rectangle 77"/>
          <p:cNvSpPr/>
          <p:nvPr/>
        </p:nvSpPr>
        <p:spPr>
          <a:xfrm>
            <a:off x="6588224" y="260648"/>
            <a:ext cx="2124075" cy="316865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dirty="0"/>
              <a:t> Vad vet Du om det nationella projektet OER-resurser för lärande?</a:t>
            </a:r>
          </a:p>
        </p:txBody>
      </p:sp>
      <p:sp>
        <p:nvSpPr>
          <p:cNvPr id="38" name="Rectangle 37"/>
          <p:cNvSpPr/>
          <p:nvPr/>
        </p:nvSpPr>
        <p:spPr>
          <a:xfrm>
            <a:off x="539750" y="3533775"/>
            <a:ext cx="2124075" cy="316865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600" dirty="0">
                <a:solidFill>
                  <a:schemeClr val="tx1"/>
                </a:solidFill>
              </a:rPr>
              <a:t>Ditt lärosäte har investerat i </a:t>
            </a:r>
            <a:r>
              <a:rPr lang="sv-SE" sz="1600" dirty="0" err="1">
                <a:solidFill>
                  <a:schemeClr val="tx1"/>
                </a:solidFill>
              </a:rPr>
              <a:t>kompetens-utveckling</a:t>
            </a:r>
            <a:r>
              <a:rPr lang="sv-SE" sz="1600" dirty="0">
                <a:solidFill>
                  <a:schemeClr val="tx1"/>
                </a:solidFill>
              </a:rPr>
              <a:t> för samtliga. Alla ska få deltaga i OER kursen digital </a:t>
            </a:r>
            <a:r>
              <a:rPr lang="sv-SE" sz="1600" dirty="0" err="1">
                <a:solidFill>
                  <a:schemeClr val="tx1"/>
                </a:solidFill>
              </a:rPr>
              <a:t>scholarship</a:t>
            </a:r>
            <a:endParaRPr lang="sv-SE" sz="16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dirty="0">
                <a:hlinkClick r:id="rId2"/>
              </a:rPr>
              <a:t>http://www.digitalscholarship.ac.uk/</a:t>
            </a:r>
            <a:endParaRPr lang="en-GB" sz="16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600" dirty="0"/>
              <a:t>Gå 5 steg framåt</a:t>
            </a:r>
            <a:endParaRPr lang="en-GB" dirty="0"/>
          </a:p>
        </p:txBody>
      </p:sp>
      <p:sp>
        <p:nvSpPr>
          <p:cNvPr id="39" name="Rectangle 38"/>
          <p:cNvSpPr/>
          <p:nvPr/>
        </p:nvSpPr>
        <p:spPr>
          <a:xfrm>
            <a:off x="3563938" y="3533775"/>
            <a:ext cx="2124075" cy="316865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dirty="0"/>
              <a:t> </a:t>
            </a:r>
            <a:endParaRPr lang="en-GB" dirty="0"/>
          </a:p>
        </p:txBody>
      </p:sp>
      <p:sp>
        <p:nvSpPr>
          <p:cNvPr id="40" name="Rectangle 39"/>
          <p:cNvSpPr/>
          <p:nvPr/>
        </p:nvSpPr>
        <p:spPr>
          <a:xfrm>
            <a:off x="6588125" y="3544888"/>
            <a:ext cx="2124075" cy="316865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8" name="textruta 7"/>
          <p:cNvSpPr txBox="1"/>
          <p:nvPr/>
        </p:nvSpPr>
        <p:spPr>
          <a:xfrm>
            <a:off x="3707904" y="3140968"/>
            <a:ext cx="18902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700" dirty="0" smtClean="0"/>
              <a:t>CC BY-SA Connolly, </a:t>
            </a:r>
            <a:r>
              <a:rPr lang="en-GB" sz="700" dirty="0" err="1" smtClean="0"/>
              <a:t>Makriyannis</a:t>
            </a:r>
            <a:r>
              <a:rPr lang="en-GB" sz="700" dirty="0" smtClean="0"/>
              <a:t> and Lane</a:t>
            </a:r>
            <a:r>
              <a:rPr lang="en-GB" sz="600" dirty="0" smtClean="0"/>
              <a:t> </a:t>
            </a:r>
            <a:r>
              <a:rPr lang="en-GB" sz="700" dirty="0" smtClean="0"/>
              <a:t>2010</a:t>
            </a:r>
          </a:p>
          <a:p>
            <a:pPr algn="ctr"/>
            <a:r>
              <a:rPr lang="en-GB" sz="700" dirty="0" smtClean="0"/>
              <a:t>(Adapted by </a:t>
            </a:r>
            <a:r>
              <a:rPr lang="en-GB" sz="700" dirty="0" err="1" smtClean="0"/>
              <a:t>Ossiannilsson</a:t>
            </a:r>
            <a:r>
              <a:rPr lang="en-GB" sz="700" dirty="0" smtClean="0"/>
              <a:t>, </a:t>
            </a:r>
            <a:r>
              <a:rPr lang="en-GB" sz="700" dirty="0" err="1" smtClean="0"/>
              <a:t>Creelman</a:t>
            </a:r>
            <a:r>
              <a:rPr lang="en-GB" sz="700" dirty="0" smtClean="0"/>
              <a:t> 2012)</a:t>
            </a:r>
            <a:endParaRPr lang="en-GB" sz="900" dirty="0"/>
          </a:p>
        </p:txBody>
      </p:sp>
      <p:sp>
        <p:nvSpPr>
          <p:cNvPr id="9" name="textruta 8"/>
          <p:cNvSpPr txBox="1"/>
          <p:nvPr/>
        </p:nvSpPr>
        <p:spPr>
          <a:xfrm>
            <a:off x="6732240" y="3140968"/>
            <a:ext cx="18902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700" dirty="0" smtClean="0"/>
              <a:t>CC BY-SA Connolly, </a:t>
            </a:r>
            <a:r>
              <a:rPr lang="en-GB" sz="700" dirty="0" err="1" smtClean="0"/>
              <a:t>Makriyannis</a:t>
            </a:r>
            <a:r>
              <a:rPr lang="en-GB" sz="700" dirty="0" smtClean="0"/>
              <a:t> and Lane</a:t>
            </a:r>
            <a:r>
              <a:rPr lang="en-GB" sz="600" dirty="0" smtClean="0"/>
              <a:t> </a:t>
            </a:r>
            <a:r>
              <a:rPr lang="en-GB" sz="700" dirty="0" smtClean="0"/>
              <a:t>2010</a:t>
            </a:r>
          </a:p>
          <a:p>
            <a:pPr algn="ctr"/>
            <a:r>
              <a:rPr lang="en-GB" sz="700" dirty="0" smtClean="0"/>
              <a:t>(Adapted by </a:t>
            </a:r>
            <a:r>
              <a:rPr lang="en-GB" sz="700" dirty="0" err="1" smtClean="0"/>
              <a:t>Ossiannilsson</a:t>
            </a:r>
            <a:r>
              <a:rPr lang="en-GB" sz="700" dirty="0" smtClean="0"/>
              <a:t>, </a:t>
            </a:r>
            <a:r>
              <a:rPr lang="en-GB" sz="700" dirty="0" err="1" smtClean="0"/>
              <a:t>Creelman</a:t>
            </a:r>
            <a:r>
              <a:rPr lang="en-GB" sz="700" dirty="0" smtClean="0"/>
              <a:t> 2012)</a:t>
            </a:r>
            <a:endParaRPr lang="en-GB" sz="900" dirty="0"/>
          </a:p>
        </p:txBody>
      </p:sp>
      <p:sp>
        <p:nvSpPr>
          <p:cNvPr id="10" name="textruta 9"/>
          <p:cNvSpPr txBox="1"/>
          <p:nvPr/>
        </p:nvSpPr>
        <p:spPr>
          <a:xfrm>
            <a:off x="683568" y="3140968"/>
            <a:ext cx="18902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700" dirty="0" smtClean="0"/>
              <a:t>CC BY-SA Connolly, </a:t>
            </a:r>
            <a:r>
              <a:rPr lang="en-GB" sz="700" dirty="0" err="1" smtClean="0"/>
              <a:t>Makriyannis</a:t>
            </a:r>
            <a:r>
              <a:rPr lang="en-GB" sz="700" dirty="0" smtClean="0"/>
              <a:t> and Lane</a:t>
            </a:r>
            <a:r>
              <a:rPr lang="en-GB" sz="600" dirty="0" smtClean="0"/>
              <a:t> </a:t>
            </a:r>
            <a:r>
              <a:rPr lang="en-GB" sz="700" dirty="0" smtClean="0"/>
              <a:t>2010</a:t>
            </a:r>
          </a:p>
          <a:p>
            <a:pPr algn="ctr"/>
            <a:r>
              <a:rPr lang="en-GB" sz="700" dirty="0" smtClean="0"/>
              <a:t>(Adapted by </a:t>
            </a:r>
            <a:r>
              <a:rPr lang="en-GB" sz="700" dirty="0" err="1" smtClean="0"/>
              <a:t>Ossiannilsson</a:t>
            </a:r>
            <a:r>
              <a:rPr lang="en-GB" sz="700" dirty="0" smtClean="0"/>
              <a:t>, </a:t>
            </a:r>
            <a:r>
              <a:rPr lang="en-GB" sz="700" dirty="0" err="1" smtClean="0"/>
              <a:t>Creelman</a:t>
            </a:r>
            <a:r>
              <a:rPr lang="en-GB" sz="700" dirty="0" smtClean="0"/>
              <a:t> 2012)</a:t>
            </a:r>
            <a:endParaRPr lang="en-GB" sz="900" dirty="0"/>
          </a:p>
        </p:txBody>
      </p:sp>
      <p:sp>
        <p:nvSpPr>
          <p:cNvPr id="11" name="textruta 10"/>
          <p:cNvSpPr txBox="1"/>
          <p:nvPr/>
        </p:nvSpPr>
        <p:spPr>
          <a:xfrm>
            <a:off x="683568" y="6453336"/>
            <a:ext cx="18902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700" dirty="0" smtClean="0"/>
              <a:t>CC BY-SA Connolly, </a:t>
            </a:r>
            <a:r>
              <a:rPr lang="en-GB" sz="700" dirty="0" err="1" smtClean="0"/>
              <a:t>Makriyannis</a:t>
            </a:r>
            <a:r>
              <a:rPr lang="en-GB" sz="700" dirty="0" smtClean="0"/>
              <a:t> and Lane</a:t>
            </a:r>
            <a:r>
              <a:rPr lang="en-GB" sz="600" dirty="0" smtClean="0"/>
              <a:t> </a:t>
            </a:r>
            <a:r>
              <a:rPr lang="en-GB" sz="700" dirty="0" smtClean="0"/>
              <a:t>2010</a:t>
            </a:r>
          </a:p>
          <a:p>
            <a:pPr algn="ctr"/>
            <a:r>
              <a:rPr lang="en-GB" sz="700" dirty="0" smtClean="0"/>
              <a:t>(Adapted by </a:t>
            </a:r>
            <a:r>
              <a:rPr lang="en-GB" sz="700" dirty="0" err="1" smtClean="0"/>
              <a:t>Ossiannilsson</a:t>
            </a:r>
            <a:r>
              <a:rPr lang="en-GB" sz="700" dirty="0" smtClean="0"/>
              <a:t>, </a:t>
            </a:r>
            <a:r>
              <a:rPr lang="en-GB" sz="700" dirty="0" err="1" smtClean="0"/>
              <a:t>Creelman</a:t>
            </a:r>
            <a:r>
              <a:rPr lang="en-GB" sz="700" dirty="0" smtClean="0"/>
              <a:t> 2012)</a:t>
            </a:r>
            <a:endParaRPr lang="en-GB" sz="900" dirty="0"/>
          </a:p>
        </p:txBody>
      </p:sp>
      <p:sp>
        <p:nvSpPr>
          <p:cNvPr id="12" name="textruta 11"/>
          <p:cNvSpPr txBox="1"/>
          <p:nvPr/>
        </p:nvSpPr>
        <p:spPr>
          <a:xfrm>
            <a:off x="3707904" y="6381328"/>
            <a:ext cx="18902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700" dirty="0" smtClean="0"/>
              <a:t>CC BY-SA Connolly, </a:t>
            </a:r>
            <a:r>
              <a:rPr lang="en-GB" sz="700" dirty="0" err="1" smtClean="0"/>
              <a:t>Makriyannis</a:t>
            </a:r>
            <a:r>
              <a:rPr lang="en-GB" sz="700" dirty="0" smtClean="0"/>
              <a:t> and Lane</a:t>
            </a:r>
            <a:r>
              <a:rPr lang="en-GB" sz="600" dirty="0" smtClean="0"/>
              <a:t> </a:t>
            </a:r>
            <a:r>
              <a:rPr lang="en-GB" sz="700" dirty="0" smtClean="0"/>
              <a:t>2010</a:t>
            </a:r>
          </a:p>
          <a:p>
            <a:pPr algn="ctr"/>
            <a:r>
              <a:rPr lang="en-GB" sz="700" dirty="0" smtClean="0"/>
              <a:t>(Adapted by </a:t>
            </a:r>
            <a:r>
              <a:rPr lang="en-GB" sz="700" dirty="0" err="1" smtClean="0"/>
              <a:t>Ossiannilsson</a:t>
            </a:r>
            <a:r>
              <a:rPr lang="en-GB" sz="700" dirty="0" smtClean="0"/>
              <a:t>, </a:t>
            </a:r>
            <a:r>
              <a:rPr lang="en-GB" sz="700" dirty="0" err="1" smtClean="0"/>
              <a:t>Creelman</a:t>
            </a:r>
            <a:r>
              <a:rPr lang="en-GB" sz="700" dirty="0" smtClean="0"/>
              <a:t> 2012)</a:t>
            </a:r>
            <a:endParaRPr lang="en-GB" sz="900" dirty="0"/>
          </a:p>
        </p:txBody>
      </p:sp>
      <p:sp>
        <p:nvSpPr>
          <p:cNvPr id="13" name="textruta 12"/>
          <p:cNvSpPr txBox="1"/>
          <p:nvPr/>
        </p:nvSpPr>
        <p:spPr>
          <a:xfrm>
            <a:off x="6732240" y="6381328"/>
            <a:ext cx="18902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700" dirty="0" smtClean="0"/>
              <a:t>CC BY-SA Connolly, </a:t>
            </a:r>
            <a:r>
              <a:rPr lang="en-GB" sz="700" dirty="0" err="1" smtClean="0"/>
              <a:t>Makriyannis</a:t>
            </a:r>
            <a:r>
              <a:rPr lang="en-GB" sz="700" dirty="0" smtClean="0"/>
              <a:t> and Lane</a:t>
            </a:r>
            <a:r>
              <a:rPr lang="en-GB" sz="600" dirty="0" smtClean="0"/>
              <a:t> </a:t>
            </a:r>
            <a:r>
              <a:rPr lang="en-GB" sz="700" dirty="0" smtClean="0"/>
              <a:t>2010</a:t>
            </a:r>
          </a:p>
          <a:p>
            <a:pPr algn="ctr"/>
            <a:r>
              <a:rPr lang="en-GB" sz="700" dirty="0" smtClean="0"/>
              <a:t>(Adapted by </a:t>
            </a:r>
            <a:r>
              <a:rPr lang="en-GB" sz="700" dirty="0" err="1" smtClean="0"/>
              <a:t>Ossiannilsson</a:t>
            </a:r>
            <a:r>
              <a:rPr lang="en-GB" sz="700" dirty="0" smtClean="0"/>
              <a:t>, </a:t>
            </a:r>
            <a:r>
              <a:rPr lang="en-GB" sz="700" dirty="0" err="1" smtClean="0"/>
              <a:t>Creelman</a:t>
            </a:r>
            <a:r>
              <a:rPr lang="en-GB" sz="700" dirty="0" smtClean="0"/>
              <a:t> 2012)</a:t>
            </a:r>
            <a:endParaRPr lang="en-GB" sz="9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2683</TotalTime>
  <Words>1075</Words>
  <Application>Microsoft Office PowerPoint</Application>
  <PresentationFormat>Bildspel på skärmen (4:3)</PresentationFormat>
  <Paragraphs>128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7" baseType="lpstr">
      <vt:lpstr>Office Theme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Ebba Ossiannilsson</cp:lastModifiedBy>
  <cp:revision>160</cp:revision>
  <cp:lastPrinted>2011-05-04T15:10:20Z</cp:lastPrinted>
  <dcterms:created xsi:type="dcterms:W3CDTF">2011-04-15T17:33:51Z</dcterms:created>
  <dcterms:modified xsi:type="dcterms:W3CDTF">2012-11-12T17:09:54Z</dcterms:modified>
</cp:coreProperties>
</file>