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7C80"/>
    <a:srgbClr val="66FF66"/>
    <a:srgbClr val="A50021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66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6A9391-D320-42A0-AC55-5E173D61B704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04F67A-6926-4B13-A77F-55AF25C843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28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E8CE25-BDB6-462B-9C1C-6A063AB595FC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8FA9BC-B88B-4BAD-BE45-47B78B81B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6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C500-609A-4DBC-A735-146E5ADF77F8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E459-CFDE-4A0F-A35A-EE81E60B1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699F-6809-4812-8EA3-B54D9FD1646A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2FE6-E665-4880-917E-4B6A95714C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5527E-CD16-4830-A797-E09D937B9555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CEE75-5EE8-47F4-885B-6795637F3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C6FF0-C61B-483E-9063-87DE74714BAA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8DA9-C78C-4267-AA32-74D1DA271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D691-8A04-41E5-88B6-51DB47EC4CBA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7019C-FC0A-416C-927D-D8FBF8EEEC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4FB0-21CA-42C2-AB57-024490BA849A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9C46-2522-485C-BEF2-055FE6F58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700C-07F4-448E-9E3B-4511FDDFCD27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7038-E883-44F4-BC30-3380479F61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2034-DF9B-41AD-B32E-C073E727E204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C6863-585B-4F94-9083-FB30419C1C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C066-DE10-4DAD-AD61-7731D6CC4922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5F1E-4915-4BA4-9228-55E38FFE8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537B-1B6C-4C0F-901D-3722CBE113E3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E7E40-9DAC-41B6-99AD-F1E67C4444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C1CC-CAB7-4CA6-A64D-552000430A6A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BE1E-129F-4F89-B6F1-5D574613F4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17593CE-F8CB-4E81-8963-97C968C9F98D}" type="datetimeFigureOut">
              <a:rPr lang="en-GB"/>
              <a:pPr>
                <a:defRPr/>
              </a:pPr>
              <a:t>12/11/2012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B35D62A-8750-45C3-AF61-6B60E95EA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talscholarship.ac.u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9750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Ge 3 fördelar med studentbloggar som en del av kursarbetet.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63537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är ditt favoritverktyg för lärande och undervisning och varför?</a:t>
            </a:r>
            <a:endParaRPr lang="en-GB" u="sng" dirty="0"/>
          </a:p>
        </p:txBody>
      </p:sp>
      <p:sp>
        <p:nvSpPr>
          <p:cNvPr id="78" name="Rectangle 77"/>
          <p:cNvSpPr/>
          <p:nvPr/>
        </p:nvSpPr>
        <p:spPr>
          <a:xfrm>
            <a:off x="658812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Har du delat med dig av egna lärresurser?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Om ja, ge exempel. Om nej, vad hindrar dig?</a:t>
            </a:r>
            <a:endParaRPr lang="en-GB" u="sng" dirty="0"/>
          </a:p>
        </p:txBody>
      </p:sp>
      <p:sp>
        <p:nvSpPr>
          <p:cNvPr id="38" name="Rectangle 37"/>
          <p:cNvSpPr/>
          <p:nvPr/>
        </p:nvSpPr>
        <p:spPr>
          <a:xfrm>
            <a:off x="539750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Hur kan man göra inspelade föreläsningar mer återanvändbara?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63537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betyder följande licens?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CC BY-NC-SA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658812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Nämn 3 verktyg för asynkron interaktion.</a:t>
            </a: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683568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6732240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1" name="textruta 10"/>
          <p:cNvSpPr txBox="1"/>
          <p:nvPr/>
        </p:nvSpPr>
        <p:spPr>
          <a:xfrm>
            <a:off x="6804248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2" name="textruta 11"/>
          <p:cNvSpPr txBox="1"/>
          <p:nvPr/>
        </p:nvSpPr>
        <p:spPr>
          <a:xfrm>
            <a:off x="3779912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683568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9750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Nämn 3 verktyg för synkron interaktion.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63537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Vilka svenska lärosäten distribuerar filmer och föreläsningar via </a:t>
            </a:r>
            <a:r>
              <a:rPr lang="sv-SE" dirty="0" err="1"/>
              <a:t>iTunes</a:t>
            </a:r>
            <a:r>
              <a:rPr lang="sv-SE" dirty="0"/>
              <a:t> U?</a:t>
            </a:r>
            <a:endParaRPr lang="en-GB" u="sng" dirty="0"/>
          </a:p>
        </p:txBody>
      </p:sp>
      <p:sp>
        <p:nvSpPr>
          <p:cNvPr id="78" name="Rectangle 77"/>
          <p:cNvSpPr/>
          <p:nvPr/>
        </p:nvSpPr>
        <p:spPr>
          <a:xfrm>
            <a:off x="658812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Ge 3 fördelar med att använda </a:t>
            </a:r>
            <a:r>
              <a:rPr lang="sv-SE" dirty="0" err="1"/>
              <a:t>Creative</a:t>
            </a:r>
            <a:r>
              <a:rPr lang="sv-SE" dirty="0"/>
              <a:t> </a:t>
            </a:r>
            <a:r>
              <a:rPr lang="sv-SE" dirty="0" err="1"/>
              <a:t>Commons</a:t>
            </a:r>
            <a:r>
              <a:rPr lang="sv-SE" dirty="0"/>
              <a:t>?</a:t>
            </a:r>
            <a:endParaRPr lang="en-GB" u="sng" dirty="0"/>
          </a:p>
        </p:txBody>
      </p:sp>
      <p:sp>
        <p:nvSpPr>
          <p:cNvPr id="38" name="Rectangle 37"/>
          <p:cNvSpPr/>
          <p:nvPr/>
        </p:nvSpPr>
        <p:spPr>
          <a:xfrm>
            <a:off x="539750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vet du om digitala agendan för Sverige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63537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Hur</a:t>
            </a:r>
            <a:r>
              <a:rPr lang="en-GB" dirty="0"/>
              <a:t> </a:t>
            </a:r>
            <a:r>
              <a:rPr lang="en-GB" dirty="0" err="1"/>
              <a:t>öppet</a:t>
            </a:r>
            <a:r>
              <a:rPr lang="en-GB" dirty="0"/>
              <a:t> </a:t>
            </a:r>
            <a:r>
              <a:rPr lang="en-GB" dirty="0" err="1"/>
              <a:t>är</a:t>
            </a:r>
            <a:r>
              <a:rPr lang="en-GB" dirty="0"/>
              <a:t> </a:t>
            </a:r>
            <a:r>
              <a:rPr lang="en-GB" dirty="0" err="1"/>
              <a:t>ditt</a:t>
            </a:r>
            <a:r>
              <a:rPr lang="en-GB" dirty="0"/>
              <a:t> </a:t>
            </a:r>
            <a:r>
              <a:rPr lang="en-GB" dirty="0" err="1"/>
              <a:t>universitet</a:t>
            </a:r>
            <a:r>
              <a:rPr lang="en-GB" dirty="0"/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Kan </a:t>
            </a:r>
            <a:r>
              <a:rPr lang="en-GB" dirty="0" err="1"/>
              <a:t>allmänheten</a:t>
            </a:r>
            <a:r>
              <a:rPr lang="en-GB" dirty="0"/>
              <a:t> se </a:t>
            </a:r>
            <a:r>
              <a:rPr lang="en-GB" dirty="0" err="1"/>
              <a:t>kursmaterial</a:t>
            </a:r>
            <a:r>
              <a:rPr lang="en-GB" dirty="0"/>
              <a:t>, </a:t>
            </a:r>
            <a:r>
              <a:rPr lang="en-GB" dirty="0" err="1"/>
              <a:t>föreläsningar</a:t>
            </a:r>
            <a:r>
              <a:rPr lang="en-GB" dirty="0"/>
              <a:t>, </a:t>
            </a:r>
            <a:r>
              <a:rPr lang="en-GB" dirty="0" err="1"/>
              <a:t>läsa</a:t>
            </a:r>
            <a:r>
              <a:rPr lang="en-GB" dirty="0"/>
              <a:t> </a:t>
            </a:r>
            <a:r>
              <a:rPr lang="en-GB" dirty="0" err="1"/>
              <a:t>forskningsrapporter</a:t>
            </a:r>
            <a:r>
              <a:rPr lang="en-GB" dirty="0"/>
              <a:t> mm?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16688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Ditt lärosäte skapar en fond för pedagogisk innovation med betoning på öppenhet.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Gå framåt 5 steg.</a:t>
            </a: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683568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6660232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1" name="textruta 10"/>
          <p:cNvSpPr txBox="1"/>
          <p:nvPr/>
        </p:nvSpPr>
        <p:spPr>
          <a:xfrm>
            <a:off x="6732240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2" name="textruta 11"/>
          <p:cNvSpPr txBox="1"/>
          <p:nvPr/>
        </p:nvSpPr>
        <p:spPr>
          <a:xfrm>
            <a:off x="3779912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683568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9750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Ditt lärosäte får möjlighet att arrangera en europeisk konferens om öppen utbildning i samarbete med flera andra lärosäten. Gå framåt 10 steg.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63537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err="1"/>
              <a:t>Ditt</a:t>
            </a:r>
            <a:r>
              <a:rPr lang="en-GB" dirty="0"/>
              <a:t> </a:t>
            </a:r>
            <a:r>
              <a:rPr lang="en-GB" dirty="0" err="1"/>
              <a:t>lärosäte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med </a:t>
            </a:r>
            <a:r>
              <a:rPr lang="en-GB" dirty="0" err="1"/>
              <a:t>i</a:t>
            </a:r>
            <a:r>
              <a:rPr lang="en-GB" dirty="0"/>
              <a:t> iTunes U. </a:t>
            </a:r>
            <a:r>
              <a:rPr lang="en-GB" dirty="0" err="1"/>
              <a:t>Gå</a:t>
            </a:r>
            <a:r>
              <a:rPr lang="en-GB" dirty="0"/>
              <a:t> </a:t>
            </a:r>
            <a:r>
              <a:rPr lang="en-GB" dirty="0" err="1"/>
              <a:t>framåt</a:t>
            </a:r>
            <a:r>
              <a:rPr lang="en-GB" dirty="0"/>
              <a:t> 5 </a:t>
            </a:r>
            <a:r>
              <a:rPr lang="en-GB" dirty="0" err="1"/>
              <a:t>steg</a:t>
            </a:r>
            <a:r>
              <a:rPr lang="en-GB" dirty="0"/>
              <a:t>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58812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Ditt lärosäte samlar alla digitala lärresurser på en rejäl medieserver. Gå framåt 6 steg.</a:t>
            </a:r>
            <a:endParaRPr lang="en-GB" u="sng" dirty="0"/>
          </a:p>
        </p:txBody>
      </p:sp>
      <p:sp>
        <p:nvSpPr>
          <p:cNvPr id="38" name="Rectangle 37"/>
          <p:cNvSpPr/>
          <p:nvPr/>
        </p:nvSpPr>
        <p:spPr>
          <a:xfrm>
            <a:off x="539750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Ditt lärosäte tar fram en policy för hantering av digitala rättigheter - gå framåt 5 steg.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63537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Vad</a:t>
            </a:r>
            <a:r>
              <a:rPr lang="en-GB" dirty="0"/>
              <a:t> </a:t>
            </a:r>
            <a:r>
              <a:rPr lang="en-GB" dirty="0" err="1"/>
              <a:t>står</a:t>
            </a:r>
            <a:r>
              <a:rPr lang="en-GB" dirty="0"/>
              <a:t> MOOC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vad</a:t>
            </a:r>
            <a:r>
              <a:rPr lang="en-GB" dirty="0"/>
              <a:t> </a:t>
            </a:r>
            <a:r>
              <a:rPr lang="en-GB" dirty="0" err="1"/>
              <a:t>är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8812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Använder</a:t>
            </a:r>
            <a:r>
              <a:rPr lang="en-GB" dirty="0"/>
              <a:t> du </a:t>
            </a:r>
            <a:r>
              <a:rPr lang="en-GB" dirty="0" err="1"/>
              <a:t>andras</a:t>
            </a:r>
            <a:r>
              <a:rPr lang="en-GB" dirty="0"/>
              <a:t> </a:t>
            </a:r>
            <a:r>
              <a:rPr lang="en-GB" dirty="0" err="1"/>
              <a:t>kursmaterial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föreläsningar</a:t>
            </a:r>
            <a:r>
              <a:rPr lang="en-GB" dirty="0"/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Om </a:t>
            </a:r>
            <a:r>
              <a:rPr lang="en-GB" dirty="0" err="1"/>
              <a:t>ja</a:t>
            </a:r>
            <a:r>
              <a:rPr lang="en-GB" dirty="0"/>
              <a:t>, </a:t>
            </a:r>
            <a:r>
              <a:rPr lang="en-GB" dirty="0" err="1"/>
              <a:t>hur</a:t>
            </a:r>
            <a:r>
              <a:rPr lang="en-GB" dirty="0"/>
              <a:t>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Om </a:t>
            </a:r>
            <a:r>
              <a:rPr lang="en-GB" dirty="0" err="1"/>
              <a:t>nej</a:t>
            </a:r>
            <a:r>
              <a:rPr lang="en-GB" dirty="0"/>
              <a:t>, </a:t>
            </a:r>
            <a:r>
              <a:rPr lang="en-GB" dirty="0" err="1"/>
              <a:t>varför</a:t>
            </a:r>
            <a:r>
              <a:rPr lang="en-GB" dirty="0"/>
              <a:t> </a:t>
            </a:r>
            <a:r>
              <a:rPr lang="en-GB" dirty="0" err="1"/>
              <a:t>inte</a:t>
            </a:r>
            <a:r>
              <a:rPr lang="en-GB" dirty="0"/>
              <a:t>?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707904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6732240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683568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1" name="textruta 10"/>
          <p:cNvSpPr txBox="1"/>
          <p:nvPr/>
        </p:nvSpPr>
        <p:spPr>
          <a:xfrm>
            <a:off x="3779912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2" name="textruta 11"/>
          <p:cNvSpPr txBox="1"/>
          <p:nvPr/>
        </p:nvSpPr>
        <p:spPr>
          <a:xfrm>
            <a:off x="6732240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683568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9750" y="21272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Samarbetar Du med andra regionalt/nationellt/internationellt  för produktion/re-produktion av OER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63938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betyder följande licens?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CC BY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6588125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betyder följande licens?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CC BY-ND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539750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betyder följande licens?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CC BY-NC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563938" y="353377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betyder följande licens?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CC BY-SA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658812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Har du återanvänt något OER material som någon annan producerat.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Om ja, hur?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Om nej, varför inte?</a:t>
            </a: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683568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6732240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1" name="textruta 10"/>
          <p:cNvSpPr txBox="1"/>
          <p:nvPr/>
        </p:nvSpPr>
        <p:spPr>
          <a:xfrm>
            <a:off x="6732240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2" name="textruta 11"/>
          <p:cNvSpPr txBox="1"/>
          <p:nvPr/>
        </p:nvSpPr>
        <p:spPr>
          <a:xfrm>
            <a:off x="3707904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683568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9750" y="23812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Ditt lärosäte har beslutat att ändra kursdesign i förhållande till OEP utvecklingen internationellt. Berätta hur och gå direkt till GÅ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63938" y="18891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Ditt lärosäte har beslutat att ändra examinationer för kurser i förhållande till OEP utvecklingen internationellt. Berätta hur och gå direkt till GÅ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88224" y="188640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Ditt lärosäte har beslutat att student- arbete för OER ska vara en del i lärande målen och därmed tillgodoräknas och premieras.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Berätta hur och gå direkt till GÅ</a:t>
            </a:r>
            <a:endParaRPr lang="en-GB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 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539750" y="353377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Ditt lärosäte har beslutat att OER ska ingå i obligatoriska referenser i förhållande till OEP utvecklingen internationellt. Berätta hur och gå direkt till GÅ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63938" y="353377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Vilka </a:t>
            </a:r>
            <a:r>
              <a:rPr lang="sv-SE" dirty="0" err="1"/>
              <a:t>knowledge</a:t>
            </a:r>
            <a:r>
              <a:rPr lang="sv-SE" dirty="0"/>
              <a:t> </a:t>
            </a:r>
            <a:r>
              <a:rPr lang="sv-SE" dirty="0" err="1"/>
              <a:t>mapping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känner Du till?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Vilka använder Du och Hur?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Tag upp ytterligare ett kort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 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6588125" y="350043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Hur skulle budskapet i OPAL Clearinghouse påverka ditt lärosäte?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Gå direkt till hörnrutan med fria resurser</a:t>
            </a: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6732240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683568" y="6453336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1" name="textruta 10"/>
          <p:cNvSpPr txBox="1"/>
          <p:nvPr/>
        </p:nvSpPr>
        <p:spPr>
          <a:xfrm>
            <a:off x="683568" y="314096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2" name="textruta 11"/>
          <p:cNvSpPr txBox="1"/>
          <p:nvPr/>
        </p:nvSpPr>
        <p:spPr>
          <a:xfrm>
            <a:off x="3707904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6660232" y="3068960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9750" y="273050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>
                <a:solidFill>
                  <a:schemeClr val="tx1"/>
                </a:solidFill>
              </a:rPr>
              <a:t>Ditt lärosäte har investerat i kvalitetsutvecklings arbete som innebär utveckling mot OEP. Berätta hur processen implementeras.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63938" y="258763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Vad vet Du om det nationella projektet </a:t>
            </a:r>
            <a:r>
              <a:rPr lang="sv-SE" dirty="0" err="1"/>
              <a:t>OER-öppna</a:t>
            </a:r>
            <a:r>
              <a:rPr lang="sv-SE" dirty="0"/>
              <a:t> resurser för lärande?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588224" y="26064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 Vad vet Du om det nationella projektet OER-resurser för lärande?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750" y="353377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dirty="0">
                <a:solidFill>
                  <a:schemeClr val="tx1"/>
                </a:solidFill>
              </a:rPr>
              <a:t>Ditt lärosäte har investerat i </a:t>
            </a:r>
            <a:r>
              <a:rPr lang="sv-SE" sz="1600" dirty="0" err="1">
                <a:solidFill>
                  <a:schemeClr val="tx1"/>
                </a:solidFill>
              </a:rPr>
              <a:t>kompetens-utveckling</a:t>
            </a:r>
            <a:r>
              <a:rPr lang="sv-SE" sz="1600" dirty="0">
                <a:solidFill>
                  <a:schemeClr val="tx1"/>
                </a:solidFill>
              </a:rPr>
              <a:t> för samtliga. Alla ska få deltaga i OER kursen digital </a:t>
            </a:r>
            <a:r>
              <a:rPr lang="sv-SE" sz="1600" dirty="0" err="1">
                <a:solidFill>
                  <a:schemeClr val="tx1"/>
                </a:solidFill>
              </a:rPr>
              <a:t>scholarship</a:t>
            </a:r>
            <a:endParaRPr lang="sv-SE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hlinkClick r:id="rId2"/>
              </a:rPr>
              <a:t>http://www.digitalscholarship.ac.uk/</a:t>
            </a:r>
            <a:endParaRPr lang="en-GB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dirty="0"/>
              <a:t>Gå 5 steg framåt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3563938" y="3533775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/>
              <a:t> 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6588125" y="3544888"/>
            <a:ext cx="2124075" cy="31686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314096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9" name="textruta 8"/>
          <p:cNvSpPr txBox="1"/>
          <p:nvPr/>
        </p:nvSpPr>
        <p:spPr>
          <a:xfrm>
            <a:off x="6732240" y="314096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0" name="textruta 9"/>
          <p:cNvSpPr txBox="1"/>
          <p:nvPr/>
        </p:nvSpPr>
        <p:spPr>
          <a:xfrm>
            <a:off x="683568" y="314096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1" name="textruta 10"/>
          <p:cNvSpPr txBox="1"/>
          <p:nvPr/>
        </p:nvSpPr>
        <p:spPr>
          <a:xfrm>
            <a:off x="683568" y="6453336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2" name="textruta 11"/>
          <p:cNvSpPr txBox="1"/>
          <p:nvPr/>
        </p:nvSpPr>
        <p:spPr>
          <a:xfrm>
            <a:off x="3707904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  <p:sp>
        <p:nvSpPr>
          <p:cNvPr id="13" name="textruta 12"/>
          <p:cNvSpPr txBox="1"/>
          <p:nvPr/>
        </p:nvSpPr>
        <p:spPr>
          <a:xfrm>
            <a:off x="6732240" y="638132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00" dirty="0" smtClean="0"/>
              <a:t>CC BY-SA Connolly, </a:t>
            </a:r>
            <a:r>
              <a:rPr lang="en-GB" sz="700" dirty="0" err="1" smtClean="0"/>
              <a:t>Makriyannis</a:t>
            </a:r>
            <a:r>
              <a:rPr lang="en-GB" sz="700" dirty="0" smtClean="0"/>
              <a:t> and Lane</a:t>
            </a:r>
            <a:r>
              <a:rPr lang="en-GB" sz="600" dirty="0" smtClean="0"/>
              <a:t> </a:t>
            </a:r>
            <a:r>
              <a:rPr lang="en-GB" sz="700" dirty="0" smtClean="0"/>
              <a:t>2010</a:t>
            </a:r>
          </a:p>
          <a:p>
            <a:pPr algn="ctr"/>
            <a:r>
              <a:rPr lang="en-GB" sz="700" dirty="0" smtClean="0"/>
              <a:t>(Adapted by </a:t>
            </a:r>
            <a:r>
              <a:rPr lang="en-GB" sz="700" dirty="0" err="1" smtClean="0"/>
              <a:t>Ossiannilsson</a:t>
            </a:r>
            <a:r>
              <a:rPr lang="en-GB" sz="700" dirty="0" smtClean="0"/>
              <a:t>, </a:t>
            </a:r>
            <a:r>
              <a:rPr lang="en-GB" sz="700" dirty="0" err="1" smtClean="0"/>
              <a:t>Creelman</a:t>
            </a:r>
            <a:r>
              <a:rPr lang="en-GB" sz="700" dirty="0" smtClean="0"/>
              <a:t> 2012)</a:t>
            </a:r>
            <a:endParaRPr lang="en-GB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1075</Words>
  <Application>Microsoft Office PowerPoint</Application>
  <PresentationFormat>Bildspel på skärmen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Ebba Ossiannilsson</cp:lastModifiedBy>
  <cp:revision>160</cp:revision>
  <cp:lastPrinted>2011-05-04T15:10:20Z</cp:lastPrinted>
  <dcterms:created xsi:type="dcterms:W3CDTF">2011-04-15T17:33:51Z</dcterms:created>
  <dcterms:modified xsi:type="dcterms:W3CDTF">2012-11-12T17:09:54Z</dcterms:modified>
</cp:coreProperties>
</file>